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6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 id="277" r:id="rId23"/>
    <p:sldId id="278" r:id="rId24"/>
    <p:sldId id="279" r:id="rId25"/>
    <p:sldId id="280" r:id="rId26"/>
    <p:sldId id="281" r:id="rId27"/>
    <p:sldId id="282"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Lst>
  <p:sldSz cx="9144000" cy="5143500" type="screen16x9"/>
  <p:notesSz cx="6858000" cy="9144000"/>
  <p:embeddedFontLst>
    <p:embeddedFont>
      <p:font typeface="Open Sans" panose="020B0604020202020204" charset="0"/>
      <p:regular r:id="rId69"/>
      <p:bold r:id="rId70"/>
      <p:italic r:id="rId71"/>
      <p:boldItalic r:id="rId72"/>
    </p:embeddedFont>
    <p:embeddedFont>
      <p:font typeface="Crimson Text" panose="020B0604020202020204" charset="0"/>
      <p:regular r:id="rId73"/>
      <p:bold r:id="rId74"/>
      <p:italic r:id="rId75"/>
      <p:boldItalic r:id="rId76"/>
    </p:embeddedFont>
    <p:embeddedFont>
      <p:font typeface="Bree Serif" panose="020B0604020202020204" charset="0"/>
      <p:regular r:id="rId77"/>
    </p:embeddedFont>
    <p:embeddedFont>
      <p:font typeface="Calibri" panose="020F0502020204030204" pitchFamily="34" charset="0"/>
      <p:regular r:id="rId78"/>
      <p:bold r:id="rId79"/>
      <p:italic r:id="rId80"/>
      <p:boldItalic r:id="rId81"/>
    </p:embeddedFont>
    <p:embeddedFont>
      <p:font typeface="PT Sans Narrow" panose="020B0604020202020204" charset="0"/>
      <p:regular r:id="rId82"/>
      <p:bold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114" y="57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8.fntdata"/><Relationship Id="rId7" Type="http://schemas.openxmlformats.org/officeDocument/2006/relationships/slide" Target="slides/slide5.xml"/><Relationship Id="rId71"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9fc9bac360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9fc9bac36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a6986ea9b8_1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a6986ea9b8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a6923cfff1_7_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a6923cfff1_7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a6923cfff1_2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a6923cfff1_2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a34700e684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a34700e684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a34700e68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ga34700e684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a6923cfff1_2_10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ga6923cfff1_2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9fe59fc4d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9fe59fc4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ac4dee0e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ac4dee0e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90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ac4dee0e0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ac4dee0e0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90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9fc9bac360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9fc9bac360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6923cfff1_17_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ga6923cfff1_17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a34700e68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a34700e68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a6923cfff1_17_2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7" name="Google Shape;387;ga6923cfff1_17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a6923cfff1_17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ga6923cfff1_17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a6923cfff1_7_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17" name="Google Shape;417;ga6923cfff1_7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ab0f3bd3b8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gab0f3bd3b8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4" name="Google Shape;424;gab0f3bd3b8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a6923cfff1_17_5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a6923cfff1_17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a6923cfff1_17_6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8" name="Google Shape;468;ga6923cfff1_17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a6b31648fe_1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a6b31648fe_11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6" name="Google Shape;486;ga6b31648fe_11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a6b31648fe_11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ga6b31648fe_11_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6" name="Google Shape;496;ga6b31648fe_11_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a9dd40dea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a9dd40dea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a6b31648fe_11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a6b31648fe_11_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4" name="Google Shape;504;ga6b31648fe_11_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a6b31648fe_11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ga6b31648fe_11_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11" name="Google Shape;511;ga6b31648fe_11_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b0c3ac38c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gab0c3ac38c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21" name="Google Shape;521;gab0c3ac38c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a9dd40dea4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a9dd40dea4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9f35e3da3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9f35e3da3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9f35e3da3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9f35e3da3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f35e3da37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f35e3da37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a26fc4d2b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a26fc4d2b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9f35e3da3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9f35e3da3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ab0f3bd3b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ab0f3bd3b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a9dd40dea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a9dd40dea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9f35e3da37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9f35e3da37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9f35e3da37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9f35e3da37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9f35e3da37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9f35e3da37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a26fc4d2be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a26fc4d2be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9f35e3da37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9f35e3da37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a6b31648fe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a6b31648fe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a6b31648fe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a6b31648fe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a9dd40dea4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a9dd40dea4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a6b31648fe_15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a6b31648fe_15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9fc9bac360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9fc9bac360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a9dd40dea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a9dd40dea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a6b31648fe_1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a6b31648fe_1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ab0f3bd3b8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ab0f3bd3b8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a6923cfff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a6923cfff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a6923cfff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a6923cfff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ab0308f31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ab0308f31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a6923cfff1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a6923cfff1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a6923cfff1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a6923cfff1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6923cff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a6923cff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63636"/>
              </a:lnSpc>
              <a:spcBef>
                <a:spcPts val="0"/>
              </a:spcBef>
              <a:spcAft>
                <a:spcPts val="1800"/>
              </a:spcAft>
              <a:buClr>
                <a:schemeClr val="dk1"/>
              </a:buClr>
              <a:buSzPts val="1100"/>
              <a:buFont typeface="Arial"/>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a2b2acc9b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a2b2acc9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a2b2acc9bc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a2b2acc9bc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a9dd40dea4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a9dd40dea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a6b31648fe_1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a6b31648fe_1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a6923cfff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a6923cfff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a6923cfff1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a6923cfff1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ab0308f31a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ab0308f31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a9dd40dea4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a9dd40dea4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ab0308f31a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ab0308f31a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a26fc4d2be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a26fc4d2be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a9dd40dea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a9dd40dea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a9dd40dea4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a9dd40dea4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2"/>
        <p:cNvGrpSpPr/>
        <p:nvPr/>
      </p:nvGrpSpPr>
      <p:grpSpPr>
        <a:xfrm>
          <a:off x="0" y="0"/>
          <a:ext cx="0" cy="0"/>
          <a:chOff x="0" y="0"/>
          <a:chExt cx="0" cy="0"/>
        </a:xfrm>
      </p:grpSpPr>
      <p:sp>
        <p:nvSpPr>
          <p:cNvPr id="63" name="Google Shape;63;p15"/>
          <p:cNvSpPr txBox="1">
            <a:spLocks noGrp="1"/>
          </p:cNvSpPr>
          <p:nvPr>
            <p:ph type="body" idx="1"/>
          </p:nvPr>
        </p:nvSpPr>
        <p:spPr>
          <a:xfrm>
            <a:off x="311700" y="4230725"/>
            <a:ext cx="5998800" cy="598800"/>
          </a:xfrm>
          <a:prstGeom prst="rect">
            <a:avLst/>
          </a:prstGeom>
          <a:noFill/>
          <a:ln>
            <a:noFill/>
          </a:ln>
        </p:spPr>
        <p:txBody>
          <a:bodyPr spcFirstLastPara="1" wrap="square" lIns="68575" tIns="68575" rIns="68575" bIns="68575" anchor="ctr" anchorCtr="0">
            <a:noAutofit/>
          </a:bodyPr>
          <a:lstStyle>
            <a:lvl1pPr marL="457200" marR="0" lvl="0" indent="-228600" algn="l">
              <a:lnSpc>
                <a:spcPct val="100000"/>
              </a:lnSpc>
              <a:spcBef>
                <a:spcPts val="0"/>
              </a:spcBef>
              <a:spcAft>
                <a:spcPts val="0"/>
              </a:spcAft>
              <a:buClr>
                <a:schemeClr val="dk2"/>
              </a:buClr>
              <a:buSzPts val="1800"/>
              <a:buFont typeface="PT Sans Narrow"/>
              <a:buNone/>
              <a:defRPr sz="2400" b="0" i="0" u="none" strike="noStrike" cap="none">
                <a:solidFill>
                  <a:schemeClr val="dk2"/>
                </a:solidFill>
                <a:latin typeface="PT Sans Narrow"/>
                <a:ea typeface="PT Sans Narrow"/>
                <a:cs typeface="PT Sans Narrow"/>
                <a:sym typeface="PT Sans Narrow"/>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4" name="Google Shape;64;p15"/>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
        <p:nvSpPr>
          <p:cNvPr id="66" name="Google Shape;66;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8" name="Google Shape;68;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1" name="Google Shape;71;p17"/>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2" name="Google Shape;72;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4" name="Google Shape;74;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7" name="Google Shape;77;p18"/>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8" name="Google Shape;78;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1"/>
        <p:cNvGrpSpPr/>
        <p:nvPr/>
      </p:nvGrpSpPr>
      <p:grpSpPr>
        <a:xfrm>
          <a:off x="0" y="0"/>
          <a:ext cx="0" cy="0"/>
          <a:chOff x="0" y="0"/>
          <a:chExt cx="0" cy="0"/>
        </a:xfrm>
      </p:grpSpPr>
      <p:sp>
        <p:nvSpPr>
          <p:cNvPr id="82" name="Google Shape;82;p1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9"/>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4" name="Google Shape;84;p19"/>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6" name="Google Shape;86;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7" name="Google Shape;87;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8"/>
        <p:cNvGrpSpPr/>
        <p:nvPr/>
      </p:nvGrpSpPr>
      <p:grpSpPr>
        <a:xfrm>
          <a:off x="0" y="0"/>
          <a:ext cx="0" cy="0"/>
          <a:chOff x="0" y="0"/>
          <a:chExt cx="0" cy="0"/>
        </a:xfrm>
      </p:grpSpPr>
      <p:sp>
        <p:nvSpPr>
          <p:cNvPr id="89" name="Google Shape;89;p20"/>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0" name="Google Shape;90;p20"/>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1" name="Google Shape;91;p20"/>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2" name="Google Shape;92;p20"/>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3" name="Google Shape;93;p20"/>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4" name="Google Shape;94;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6" name="Google Shape;96;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9" name="Google Shape;99;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0" name="Google Shape;100;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2"/>
        <p:cNvGrpSpPr/>
        <p:nvPr/>
      </p:nvGrpSpPr>
      <p:grpSpPr>
        <a:xfrm>
          <a:off x="0" y="0"/>
          <a:ext cx="0" cy="0"/>
          <a:chOff x="0" y="0"/>
          <a:chExt cx="0" cy="0"/>
        </a:xfrm>
      </p:grpSpPr>
      <p:sp>
        <p:nvSpPr>
          <p:cNvPr id="103" name="Google Shape;103;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4" name="Google Shape;104;p22"/>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5" name="Google Shape;105;p22"/>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6" name="Google Shape;106;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 name="Google Shape;107;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1" name="Google Shape;111;p23"/>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12" name="Google Shape;112;p23"/>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3" name="Google Shape;113;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4" name="Google Shape;114;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6"/>
        <p:cNvGrpSpPr/>
        <p:nvPr/>
      </p:nvGrpSpPr>
      <p:grpSpPr>
        <a:xfrm>
          <a:off x="0" y="0"/>
          <a:ext cx="0" cy="0"/>
          <a:chOff x="0" y="0"/>
          <a:chExt cx="0" cy="0"/>
        </a:xfrm>
      </p:grpSpPr>
      <p:sp>
        <p:nvSpPr>
          <p:cNvPr id="117" name="Google Shape;117;p2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8" name="Google Shape;118;p24"/>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9" name="Google Shape;119;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0" name="Google Shape;120;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1" name="Google Shape;121;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4" name="Google Shape;124;p25"/>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5" name="Google Shape;125;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7" name="Google Shape;127;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XN7LnH9aHgo"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52.jpg"/><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6"/>
          <p:cNvSpPr txBox="1">
            <a:spLocks noGrp="1"/>
          </p:cNvSpPr>
          <p:nvPr>
            <p:ph type="ctrTitle"/>
          </p:nvPr>
        </p:nvSpPr>
        <p:spPr>
          <a:xfrm>
            <a:off x="-147550" y="2036550"/>
            <a:ext cx="4244100" cy="107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700" b="1">
                <a:latin typeface="Bree Serif"/>
                <a:ea typeface="Bree Serif"/>
                <a:cs typeface="Bree Serif"/>
                <a:sym typeface="Bree Serif"/>
              </a:rPr>
              <a:t>青少年</a:t>
            </a:r>
            <a:endParaRPr sz="4700" b="1">
              <a:latin typeface="Bree Serif"/>
              <a:ea typeface="Bree Serif"/>
              <a:cs typeface="Bree Serif"/>
              <a:sym typeface="Bree Serif"/>
            </a:endParaRPr>
          </a:p>
          <a:p>
            <a:pPr marL="0" lvl="0" indent="0" algn="ctr" rtl="0">
              <a:spcBef>
                <a:spcPts val="0"/>
              </a:spcBef>
              <a:spcAft>
                <a:spcPts val="0"/>
              </a:spcAft>
              <a:buNone/>
            </a:pPr>
            <a:r>
              <a:rPr lang="en" sz="4700" b="1">
                <a:latin typeface="Bree Serif"/>
                <a:ea typeface="Bree Serif"/>
                <a:cs typeface="Bree Serif"/>
                <a:sym typeface="Bree Serif"/>
              </a:rPr>
              <a:t>守法意識講座</a:t>
            </a:r>
            <a:endParaRPr sz="4700" b="1">
              <a:latin typeface="Bree Serif"/>
              <a:ea typeface="Bree Serif"/>
              <a:cs typeface="Bree Serif"/>
              <a:sym typeface="Bree Serif"/>
            </a:endParaRPr>
          </a:p>
        </p:txBody>
      </p:sp>
      <p:pic>
        <p:nvPicPr>
          <p:cNvPr id="133" name="Google Shape;133;p26"/>
          <p:cNvPicPr preferRelativeResize="0"/>
          <p:nvPr/>
        </p:nvPicPr>
        <p:blipFill>
          <a:blip r:embed="rId3">
            <a:alphaModFix/>
          </a:blip>
          <a:stretch>
            <a:fillRect/>
          </a:stretch>
        </p:blipFill>
        <p:spPr>
          <a:xfrm>
            <a:off x="4000500" y="0"/>
            <a:ext cx="5143500" cy="5143500"/>
          </a:xfrm>
          <a:prstGeom prst="rect">
            <a:avLst/>
          </a:prstGeom>
          <a:noFill/>
          <a:ln>
            <a:noFill/>
          </a:ln>
        </p:spPr>
      </p:pic>
      <p:pic>
        <p:nvPicPr>
          <p:cNvPr id="134" name="Google Shape;134;p26"/>
          <p:cNvPicPr preferRelativeResize="0"/>
          <p:nvPr/>
        </p:nvPicPr>
        <p:blipFill>
          <a:blip r:embed="rId4">
            <a:alphaModFix/>
          </a:blip>
          <a:stretch>
            <a:fillRect/>
          </a:stretch>
        </p:blipFill>
        <p:spPr>
          <a:xfrm>
            <a:off x="460025" y="3877425"/>
            <a:ext cx="3028950" cy="1104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208"/>
        <p:cNvGrpSpPr/>
        <p:nvPr/>
      </p:nvGrpSpPr>
      <p:grpSpPr>
        <a:xfrm>
          <a:off x="0" y="0"/>
          <a:ext cx="0" cy="0"/>
          <a:chOff x="0" y="0"/>
          <a:chExt cx="0" cy="0"/>
        </a:xfrm>
      </p:grpSpPr>
      <p:sp>
        <p:nvSpPr>
          <p:cNvPr id="209" name="Google Shape;209;p35"/>
          <p:cNvSpPr txBox="1">
            <a:spLocks noGrp="1"/>
          </p:cNvSpPr>
          <p:nvPr>
            <p:ph type="title"/>
          </p:nvPr>
        </p:nvSpPr>
        <p:spPr>
          <a:xfrm>
            <a:off x="357650" y="2112750"/>
            <a:ext cx="5168700" cy="91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500" b="1">
                <a:solidFill>
                  <a:schemeClr val="lt1"/>
                </a:solidFill>
              </a:rPr>
              <a:t>青少年常見罪行</a:t>
            </a:r>
            <a:endParaRPr sz="5500" b="1">
              <a:solidFill>
                <a:schemeClr val="lt1"/>
              </a:solidFill>
            </a:endParaRPr>
          </a:p>
        </p:txBody>
      </p:sp>
      <p:pic>
        <p:nvPicPr>
          <p:cNvPr id="210" name="Google Shape;210;p35"/>
          <p:cNvPicPr preferRelativeResize="0"/>
          <p:nvPr/>
        </p:nvPicPr>
        <p:blipFill rotWithShape="1">
          <a:blip r:embed="rId3">
            <a:alphaModFix/>
          </a:blip>
          <a:srcRect l="8634" t="31851" r="54164" b="34067"/>
          <a:stretch/>
        </p:blipFill>
        <p:spPr>
          <a:xfrm>
            <a:off x="5234900" y="650325"/>
            <a:ext cx="3750475" cy="3435750"/>
          </a:xfrm>
          <a:prstGeom prst="rect">
            <a:avLst/>
          </a:prstGeom>
          <a:noFill/>
          <a:ln>
            <a:noFill/>
          </a:ln>
        </p:spPr>
      </p:pic>
      <p:sp>
        <p:nvSpPr>
          <p:cNvPr id="211" name="Google Shape;211;p35"/>
          <p:cNvSpPr txBox="1"/>
          <p:nvPr/>
        </p:nvSpPr>
        <p:spPr>
          <a:xfrm>
            <a:off x="705650" y="3309625"/>
            <a:ext cx="7336200" cy="1145100"/>
          </a:xfrm>
          <a:prstGeom prst="rect">
            <a:avLst/>
          </a:prstGeom>
          <a:noFill/>
          <a:ln>
            <a:noFill/>
          </a:ln>
        </p:spPr>
        <p:txBody>
          <a:bodyPr spcFirstLastPara="1" wrap="square" lIns="91425" tIns="91425" rIns="91425" bIns="91425" anchor="t" anchorCtr="0">
            <a:noAutofit/>
          </a:bodyPr>
          <a:lstStyle/>
          <a:p>
            <a:pPr marL="457200" lvl="0" indent="-368300" algn="l" rtl="0">
              <a:lnSpc>
                <a:spcPct val="115000"/>
              </a:lnSpc>
              <a:spcBef>
                <a:spcPts val="0"/>
              </a:spcBef>
              <a:spcAft>
                <a:spcPts val="0"/>
              </a:spcAft>
              <a:buClr>
                <a:srgbClr val="FFFFFF"/>
              </a:buClr>
              <a:buSzPts val="2200"/>
              <a:buChar char="❏"/>
            </a:pPr>
            <a:r>
              <a:rPr lang="en" sz="2200">
                <a:solidFill>
                  <a:srgbClr val="FFFFFF"/>
                </a:solidFill>
              </a:rPr>
              <a:t>網絡欺淩</a:t>
            </a:r>
            <a:endParaRPr sz="2200">
              <a:solidFill>
                <a:srgbClr val="FFFFFF"/>
              </a:solidFill>
            </a:endParaRPr>
          </a:p>
          <a:p>
            <a:pPr marL="457200" lvl="0" indent="-368300" algn="l" rtl="0">
              <a:lnSpc>
                <a:spcPct val="115000"/>
              </a:lnSpc>
              <a:spcBef>
                <a:spcPts val="0"/>
              </a:spcBef>
              <a:spcAft>
                <a:spcPts val="0"/>
              </a:spcAft>
              <a:buClr>
                <a:srgbClr val="FFFFFF"/>
              </a:buClr>
              <a:buSzPts val="2200"/>
              <a:buChar char="❏"/>
            </a:pPr>
            <a:r>
              <a:rPr lang="en" sz="2200">
                <a:solidFill>
                  <a:srgbClr val="FFFFFF"/>
                </a:solidFill>
              </a:rPr>
              <a:t>校園欺淩</a:t>
            </a:r>
            <a:endParaRPr sz="2200">
              <a:solidFill>
                <a:srgbClr val="FFFFFF"/>
              </a:solidFill>
            </a:endParaRPr>
          </a:p>
          <a:p>
            <a:pPr marL="457200" lvl="0" indent="-368300" algn="l" rtl="0">
              <a:lnSpc>
                <a:spcPct val="115000"/>
              </a:lnSpc>
              <a:spcBef>
                <a:spcPts val="0"/>
              </a:spcBef>
              <a:spcAft>
                <a:spcPts val="0"/>
              </a:spcAft>
              <a:buClr>
                <a:srgbClr val="FFFFFF"/>
              </a:buClr>
              <a:buSzPts val="2200"/>
              <a:buChar char="❏"/>
            </a:pPr>
            <a:r>
              <a:rPr lang="en" sz="2200">
                <a:solidFill>
                  <a:srgbClr val="FFFFFF"/>
                </a:solidFill>
              </a:rPr>
              <a:t>毒品犯罪</a:t>
            </a:r>
            <a:endParaRPr sz="220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215"/>
        <p:cNvGrpSpPr/>
        <p:nvPr/>
      </p:nvGrpSpPr>
      <p:grpSpPr>
        <a:xfrm>
          <a:off x="0" y="0"/>
          <a:ext cx="0" cy="0"/>
          <a:chOff x="0" y="0"/>
          <a:chExt cx="0" cy="0"/>
        </a:xfrm>
      </p:grpSpPr>
      <p:pic>
        <p:nvPicPr>
          <p:cNvPr id="216" name="Google Shape;216;p36" descr="阿儀是個刁蠻女友，動不動就向男朋友破口大罵。她從來沒有想過自己的行為習慣竟然熱爆網站，還惹來無數非議和譏諷。阿儀大受打擊，決定在社交網站成立自殺群組...... &#10;想知道片段內問題的答案？請到http://youth.clic.org.hk/topics/My-Wayward-Girlfriends-Punishment&#10;&#10;Yee, an unruly girlfriend, is used to scolding her boyfriend whenever she likes. But she did not expect her practice to become an Internet sensation, and did not expect the fierce criticism and teasing that she received. Yee was deeply upset by the incident and set up a group on a social network, asking others to join her to commit suicide... &#10;You may find the answers here: http://youth.clic.org.hk/topics/My-Wayward-Girlfriends-Punishment" title="懲罰野蠻女友 My Wayward Girlfriend's Punishment">
            <a:hlinkClick r:id="rId3"/>
          </p:cNvPr>
          <p:cNvPicPr preferRelativeResize="0"/>
          <p:nvPr/>
        </p:nvPicPr>
        <p:blipFill>
          <a:blip r:embed="rId4">
            <a:alphaModFix/>
          </a:blip>
          <a:stretch>
            <a:fillRect/>
          </a:stretch>
        </p:blipFill>
        <p:spPr>
          <a:xfrm>
            <a:off x="1979700" y="1196025"/>
            <a:ext cx="4775200" cy="3581400"/>
          </a:xfrm>
          <a:prstGeom prst="rect">
            <a:avLst/>
          </a:prstGeom>
          <a:noFill/>
          <a:ln>
            <a:noFill/>
          </a:ln>
        </p:spPr>
      </p:pic>
      <p:sp>
        <p:nvSpPr>
          <p:cNvPr id="217" name="Google Shape;217;p36"/>
          <p:cNvSpPr txBox="1">
            <a:spLocks noGrp="1"/>
          </p:cNvSpPr>
          <p:nvPr>
            <p:ph type="title" idx="4294967295"/>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b="1">
                <a:solidFill>
                  <a:srgbClr val="FFFFFF"/>
                </a:solidFill>
              </a:rPr>
              <a:t>網絡欺凌</a:t>
            </a:r>
            <a:endParaRPr b="1">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221"/>
        <p:cNvGrpSpPr/>
        <p:nvPr/>
      </p:nvGrpSpPr>
      <p:grpSpPr>
        <a:xfrm>
          <a:off x="0" y="0"/>
          <a:ext cx="0" cy="0"/>
          <a:chOff x="0" y="0"/>
          <a:chExt cx="0" cy="0"/>
        </a:xfrm>
      </p:grpSpPr>
      <p:pic>
        <p:nvPicPr>
          <p:cNvPr id="222" name="Google Shape;222;p37" descr="Icon&#10;&#10;Description automatically generated"/>
          <p:cNvPicPr preferRelativeResize="0"/>
          <p:nvPr/>
        </p:nvPicPr>
        <p:blipFill rotWithShape="1">
          <a:blip r:embed="rId3">
            <a:alphaModFix/>
          </a:blip>
          <a:srcRect/>
          <a:stretch/>
        </p:blipFill>
        <p:spPr>
          <a:xfrm>
            <a:off x="800100" y="1597819"/>
            <a:ext cx="1947863" cy="1947863"/>
          </a:xfrm>
          <a:prstGeom prst="rect">
            <a:avLst/>
          </a:prstGeom>
          <a:noFill/>
          <a:ln>
            <a:noFill/>
          </a:ln>
        </p:spPr>
      </p:pic>
      <p:sp>
        <p:nvSpPr>
          <p:cNvPr id="223" name="Google Shape;223;p37"/>
          <p:cNvSpPr/>
          <p:nvPr/>
        </p:nvSpPr>
        <p:spPr>
          <a:xfrm>
            <a:off x="3082975" y="1814438"/>
            <a:ext cx="5593434" cy="173124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b="1" i="0">
                <a:solidFill>
                  <a:schemeClr val="lt1"/>
                </a:solidFill>
                <a:latin typeface="Arial"/>
                <a:ea typeface="Arial"/>
                <a:cs typeface="Arial"/>
                <a:sym typeface="Arial"/>
              </a:rPr>
              <a:t>改圖醜化其他人，或者在網上發表虛假訊息去詆譭其他人，是否違法？</a:t>
            </a: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8"/>
          <p:cNvSpPr/>
          <p:nvPr/>
        </p:nvSpPr>
        <p:spPr>
          <a:xfrm>
            <a:off x="5099896" y="646747"/>
            <a:ext cx="3552300" cy="4249500"/>
          </a:xfrm>
          <a:prstGeom prst="roundRect">
            <a:avLst>
              <a:gd name="adj" fmla="val 16667"/>
            </a:avLst>
          </a:prstGeom>
          <a:solidFill>
            <a:srgbClr val="D9EAD3"/>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9" name="Google Shape;229;p38"/>
          <p:cNvSpPr/>
          <p:nvPr/>
        </p:nvSpPr>
        <p:spPr>
          <a:xfrm rot="-5400000">
            <a:off x="910301" y="233449"/>
            <a:ext cx="4249500" cy="5095394"/>
          </a:xfrm>
          <a:prstGeom prst="trapezoid">
            <a:avLst>
              <a:gd name="adj" fmla="val 25000"/>
            </a:avLst>
          </a:prstGeom>
          <a:solidFill>
            <a:srgbClr val="D9EAD3"/>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 name="Google Shape;230;p38"/>
          <p:cNvSpPr/>
          <p:nvPr/>
        </p:nvSpPr>
        <p:spPr>
          <a:xfrm>
            <a:off x="488376" y="2905840"/>
            <a:ext cx="3909020" cy="1977895"/>
          </a:xfrm>
          <a:prstGeom prst="roundRect">
            <a:avLst>
              <a:gd name="adj" fmla="val 16667"/>
            </a:avLst>
          </a:prstGeom>
          <a:solidFill>
            <a:srgbClr val="75707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b="1">
              <a:solidFill>
                <a:srgbClr val="FFFFFF"/>
              </a:solidFill>
              <a:latin typeface="Open Sans"/>
              <a:ea typeface="Open Sans"/>
              <a:cs typeface="Open Sans"/>
              <a:sym typeface="Open Sans"/>
            </a:endParaRPr>
          </a:p>
          <a:p>
            <a:pPr marL="0" marR="0" lvl="0" indent="0" algn="ctr" rtl="0">
              <a:spcBef>
                <a:spcPts val="0"/>
              </a:spcBef>
              <a:spcAft>
                <a:spcPts val="0"/>
              </a:spcAft>
              <a:buNone/>
            </a:pPr>
            <a:r>
              <a:rPr lang="en" sz="2300" b="1">
                <a:solidFill>
                  <a:srgbClr val="FFFFFF"/>
                </a:solidFill>
                <a:latin typeface="Open Sans"/>
                <a:ea typeface="Open Sans"/>
                <a:cs typeface="Open Sans"/>
                <a:sym typeface="Open Sans"/>
              </a:rPr>
              <a:t>短暫形式誹謗</a:t>
            </a:r>
            <a:endParaRPr sz="2300">
              <a:solidFill>
                <a:schemeClr val="lt1"/>
              </a:solidFill>
              <a:latin typeface="Calibri"/>
              <a:ea typeface="Calibri"/>
              <a:cs typeface="Calibri"/>
              <a:sym typeface="Calibri"/>
            </a:endParaRPr>
          </a:p>
          <a:p>
            <a:pPr marL="0" marR="0" lvl="0" indent="0" algn="l" rtl="0">
              <a:spcBef>
                <a:spcPts val="0"/>
              </a:spcBef>
              <a:spcAft>
                <a:spcPts val="0"/>
              </a:spcAft>
              <a:buNone/>
            </a:pPr>
            <a:r>
              <a:rPr lang="en">
                <a:solidFill>
                  <a:schemeClr val="lt1"/>
                </a:solidFill>
                <a:latin typeface="Calibri"/>
                <a:ea typeface="Calibri"/>
                <a:cs typeface="Calibri"/>
                <a:sym typeface="Calibri"/>
              </a:rPr>
              <a:t>原告人需要</a:t>
            </a:r>
            <a:r>
              <a:rPr lang="en" b="1">
                <a:solidFill>
                  <a:srgbClr val="FFC000"/>
                </a:solidFill>
                <a:latin typeface="Calibri"/>
                <a:ea typeface="Calibri"/>
                <a:cs typeface="Calibri"/>
                <a:sym typeface="Calibri"/>
              </a:rPr>
              <a:t>證明自己蒙受損害</a:t>
            </a:r>
            <a:r>
              <a:rPr lang="en">
                <a:solidFill>
                  <a:schemeClr val="lt1"/>
                </a:solidFill>
                <a:latin typeface="Calibri"/>
                <a:ea typeface="Calibri"/>
                <a:cs typeface="Calibri"/>
                <a:sym typeface="Calibri"/>
              </a:rPr>
              <a:t>，</a:t>
            </a:r>
            <a:r>
              <a:rPr lang="en" b="1">
                <a:solidFill>
                  <a:srgbClr val="C4E0B2"/>
                </a:solidFill>
                <a:latin typeface="Calibri"/>
                <a:ea typeface="Calibri"/>
                <a:cs typeface="Calibri"/>
                <a:sym typeface="Calibri"/>
              </a:rPr>
              <a:t>除非有關陳述聲稱原告人：</a:t>
            </a:r>
            <a:endParaRPr b="1">
              <a:solidFill>
                <a:srgbClr val="C4E0B2"/>
              </a:solidFill>
              <a:latin typeface="Open Sans"/>
              <a:ea typeface="Open Sans"/>
              <a:cs typeface="Open Sans"/>
              <a:sym typeface="Open Sans"/>
            </a:endParaRPr>
          </a:p>
          <a:p>
            <a:pPr marL="0" marR="0" lvl="0" indent="-88900" algn="l" rtl="0">
              <a:spcBef>
                <a:spcPts val="0"/>
              </a:spcBef>
              <a:spcAft>
                <a:spcPts val="0"/>
              </a:spcAft>
              <a:buClr>
                <a:schemeClr val="lt1"/>
              </a:buClr>
              <a:buSzPts val="1400"/>
              <a:buFont typeface="Calibri"/>
              <a:buAutoNum type="romanLcPeriod"/>
            </a:pPr>
            <a:r>
              <a:rPr lang="en" b="0" i="0">
                <a:solidFill>
                  <a:schemeClr val="lt1"/>
                </a:solidFill>
                <a:latin typeface="Arial"/>
                <a:ea typeface="Arial"/>
                <a:cs typeface="Arial"/>
                <a:sym typeface="Arial"/>
              </a:rPr>
              <a:t>曾干犯可被判監禁的刑事罪行；</a:t>
            </a:r>
            <a:endParaRPr/>
          </a:p>
          <a:p>
            <a:pPr marL="0" marR="0" lvl="0" indent="-88900" algn="l" rtl="0">
              <a:spcBef>
                <a:spcPts val="0"/>
              </a:spcBef>
              <a:spcAft>
                <a:spcPts val="0"/>
              </a:spcAft>
              <a:buClr>
                <a:schemeClr val="lt1"/>
              </a:buClr>
              <a:buSzPts val="1400"/>
              <a:buFont typeface="Calibri"/>
              <a:buAutoNum type="romanLcPeriod"/>
            </a:pPr>
            <a:r>
              <a:rPr lang="en" b="0" i="0">
                <a:solidFill>
                  <a:schemeClr val="lt1"/>
                </a:solidFill>
                <a:latin typeface="Arial"/>
                <a:ea typeface="Arial"/>
                <a:cs typeface="Arial"/>
                <a:sym typeface="Arial"/>
              </a:rPr>
              <a:t>現時患有傳染病；</a:t>
            </a:r>
            <a:endParaRPr/>
          </a:p>
          <a:p>
            <a:pPr marL="0" marR="0" lvl="0" indent="-88900" algn="l" rtl="0">
              <a:spcBef>
                <a:spcPts val="0"/>
              </a:spcBef>
              <a:spcAft>
                <a:spcPts val="0"/>
              </a:spcAft>
              <a:buClr>
                <a:schemeClr val="lt1"/>
              </a:buClr>
              <a:buSzPts val="1400"/>
              <a:buFont typeface="Calibri"/>
              <a:buAutoNum type="romanLcPeriod"/>
            </a:pPr>
            <a:r>
              <a:rPr lang="en" b="0" i="0">
                <a:solidFill>
                  <a:schemeClr val="lt1"/>
                </a:solidFill>
                <a:latin typeface="Arial"/>
                <a:ea typeface="Arial"/>
                <a:cs typeface="Arial"/>
                <a:sym typeface="Arial"/>
              </a:rPr>
              <a:t>不貞節或曾與任何婦女通姦；或</a:t>
            </a:r>
            <a:endParaRPr/>
          </a:p>
          <a:p>
            <a:pPr marL="0" marR="0" lvl="0" indent="-88900" algn="l" rtl="0">
              <a:spcBef>
                <a:spcPts val="0"/>
              </a:spcBef>
              <a:spcAft>
                <a:spcPts val="0"/>
              </a:spcAft>
              <a:buClr>
                <a:schemeClr val="lt1"/>
              </a:buClr>
              <a:buSzPts val="1400"/>
              <a:buFont typeface="Calibri"/>
              <a:buAutoNum type="romanLcPeriod"/>
            </a:pPr>
            <a:r>
              <a:rPr lang="en" b="0" i="0">
                <a:solidFill>
                  <a:schemeClr val="lt1"/>
                </a:solidFill>
                <a:latin typeface="Arial"/>
                <a:ea typeface="Arial"/>
                <a:cs typeface="Arial"/>
                <a:sym typeface="Arial"/>
              </a:rPr>
              <a:t>不勝任或不適合從事任何職位、專業、貿易生意或行業。</a:t>
            </a:r>
            <a:endParaRPr/>
          </a:p>
        </p:txBody>
      </p:sp>
      <p:sp>
        <p:nvSpPr>
          <p:cNvPr id="231" name="Google Shape;231;p38"/>
          <p:cNvSpPr/>
          <p:nvPr/>
        </p:nvSpPr>
        <p:spPr>
          <a:xfrm>
            <a:off x="4396374" y="2484312"/>
            <a:ext cx="743595" cy="624568"/>
          </a:xfrm>
          <a:prstGeom prst="stripedRightArrow">
            <a:avLst>
              <a:gd name="adj1" fmla="val 50000"/>
              <a:gd name="adj2" fmla="val 50000"/>
            </a:avLst>
          </a:prstGeom>
          <a:solidFill>
            <a:schemeClr val="accent6"/>
          </a:solid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nvGrpSpPr>
          <p:cNvPr id="232" name="Google Shape;232;p38"/>
          <p:cNvGrpSpPr/>
          <p:nvPr/>
        </p:nvGrpSpPr>
        <p:grpSpPr>
          <a:xfrm>
            <a:off x="487354" y="708251"/>
            <a:ext cx="3909020" cy="1997175"/>
            <a:chOff x="649805" y="473273"/>
            <a:chExt cx="5212027" cy="2662900"/>
          </a:xfrm>
        </p:grpSpPr>
        <p:sp>
          <p:nvSpPr>
            <p:cNvPr id="233" name="Google Shape;233;p38"/>
            <p:cNvSpPr/>
            <p:nvPr/>
          </p:nvSpPr>
          <p:spPr>
            <a:xfrm>
              <a:off x="649805" y="473273"/>
              <a:ext cx="5212027" cy="2638800"/>
            </a:xfrm>
            <a:prstGeom prst="roundRect">
              <a:avLst>
                <a:gd name="adj" fmla="val 16667"/>
              </a:avLst>
            </a:prstGeom>
            <a:solidFill>
              <a:srgbClr val="75707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300" b="1">
                  <a:solidFill>
                    <a:srgbClr val="FFFFFF"/>
                  </a:solidFill>
                  <a:latin typeface="Open Sans"/>
                  <a:ea typeface="Open Sans"/>
                  <a:cs typeface="Open Sans"/>
                  <a:sym typeface="Open Sans"/>
                </a:rPr>
                <a:t>永久形式誹謗</a:t>
              </a:r>
              <a:endParaRPr sz="2300" b="1">
                <a:solidFill>
                  <a:srgbClr val="FFFFFF"/>
                </a:solidFill>
                <a:latin typeface="Open Sans"/>
                <a:ea typeface="Open Sans"/>
                <a:cs typeface="Open Sans"/>
                <a:sym typeface="Open Sans"/>
              </a:endParaRPr>
            </a:p>
            <a:p>
              <a:pPr marL="0" marR="0" lvl="0" indent="0" algn="ctr" rtl="0">
                <a:spcBef>
                  <a:spcPts val="0"/>
                </a:spcBef>
                <a:spcAft>
                  <a:spcPts val="0"/>
                </a:spcAft>
                <a:buNone/>
              </a:pPr>
              <a:r>
                <a:rPr lang="en" sz="2300" b="1">
                  <a:solidFill>
                    <a:srgbClr val="C4E0B2"/>
                  </a:solidFill>
                  <a:latin typeface="Calibri"/>
                  <a:ea typeface="Calibri"/>
                  <a:cs typeface="Calibri"/>
                  <a:sym typeface="Calibri"/>
                </a:rPr>
                <a:t>（不需證明自己蒙受損害）</a:t>
              </a:r>
              <a:endParaRPr sz="2300" b="1">
                <a:solidFill>
                  <a:srgbClr val="C4E0B2"/>
                </a:solidFill>
                <a:latin typeface="Open Sans"/>
                <a:ea typeface="Open Sans"/>
                <a:cs typeface="Open Sans"/>
                <a:sym typeface="Open Sans"/>
              </a:endParaRPr>
            </a:p>
          </p:txBody>
        </p:sp>
        <p:pic>
          <p:nvPicPr>
            <p:cNvPr id="234" name="Google Shape;234;p38" descr="Icon&#10;&#10;Description automatically generated"/>
            <p:cNvPicPr preferRelativeResize="0"/>
            <p:nvPr/>
          </p:nvPicPr>
          <p:blipFill rotWithShape="1">
            <a:blip r:embed="rId3">
              <a:alphaModFix/>
            </a:blip>
            <a:srcRect/>
            <a:stretch/>
          </p:blipFill>
          <p:spPr>
            <a:xfrm>
              <a:off x="4635134" y="1962906"/>
              <a:ext cx="1173267" cy="1173267"/>
            </a:xfrm>
            <a:prstGeom prst="rect">
              <a:avLst/>
            </a:prstGeom>
            <a:noFill/>
            <a:ln>
              <a:noFill/>
            </a:ln>
          </p:spPr>
        </p:pic>
      </p:grpSp>
      <p:pic>
        <p:nvPicPr>
          <p:cNvPr id="235" name="Google Shape;235;p38" descr="Icon&#10;&#10;Description automatically generated"/>
          <p:cNvPicPr preferRelativeResize="0"/>
          <p:nvPr/>
        </p:nvPicPr>
        <p:blipFill rotWithShape="1">
          <a:blip r:embed="rId4">
            <a:alphaModFix/>
          </a:blip>
          <a:srcRect/>
          <a:stretch/>
        </p:blipFill>
        <p:spPr>
          <a:xfrm>
            <a:off x="1086126" y="2905848"/>
            <a:ext cx="514700" cy="514675"/>
          </a:xfrm>
          <a:prstGeom prst="rect">
            <a:avLst/>
          </a:prstGeom>
          <a:noFill/>
          <a:ln>
            <a:noFill/>
          </a:ln>
        </p:spPr>
      </p:pic>
      <p:grpSp>
        <p:nvGrpSpPr>
          <p:cNvPr id="236" name="Google Shape;236;p38"/>
          <p:cNvGrpSpPr/>
          <p:nvPr/>
        </p:nvGrpSpPr>
        <p:grpSpPr>
          <a:xfrm>
            <a:off x="5034442" y="686272"/>
            <a:ext cx="3482229" cy="1338000"/>
            <a:chOff x="6712590" y="915029"/>
            <a:chExt cx="4642972" cy="1784000"/>
          </a:xfrm>
        </p:grpSpPr>
        <p:sp>
          <p:nvSpPr>
            <p:cNvPr id="237" name="Google Shape;237;p38"/>
            <p:cNvSpPr/>
            <p:nvPr/>
          </p:nvSpPr>
          <p:spPr>
            <a:xfrm>
              <a:off x="7017562" y="1309029"/>
              <a:ext cx="4338000" cy="1390000"/>
            </a:xfrm>
            <a:prstGeom prst="roundRect">
              <a:avLst>
                <a:gd name="adj" fmla="val 16667"/>
              </a:avLst>
            </a:prstGeom>
            <a:solidFill>
              <a:srgbClr val="FFC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300" b="1">
                  <a:solidFill>
                    <a:srgbClr val="FFFFFF"/>
                  </a:solidFill>
                  <a:latin typeface="Open Sans"/>
                  <a:ea typeface="Open Sans"/>
                  <a:cs typeface="Open Sans"/>
                  <a:sym typeface="Open Sans"/>
                </a:rPr>
                <a:t>有關言論具有誹謗意思</a:t>
              </a:r>
              <a:endParaRPr sz="1300"/>
            </a:p>
          </p:txBody>
        </p:sp>
        <p:sp>
          <p:nvSpPr>
            <p:cNvPr id="238" name="Google Shape;238;p38"/>
            <p:cNvSpPr txBox="1"/>
            <p:nvPr/>
          </p:nvSpPr>
          <p:spPr>
            <a:xfrm>
              <a:off x="6712590" y="915029"/>
              <a:ext cx="1454727" cy="83099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b="1">
                  <a:solidFill>
                    <a:srgbClr val="3F3F3F"/>
                  </a:solidFill>
                  <a:latin typeface="Calibri"/>
                  <a:ea typeface="Calibri"/>
                  <a:cs typeface="Calibri"/>
                  <a:sym typeface="Calibri"/>
                </a:rPr>
                <a:t>01</a:t>
              </a:r>
              <a:endParaRPr sz="1100"/>
            </a:p>
          </p:txBody>
        </p:sp>
      </p:grpSp>
      <p:grpSp>
        <p:nvGrpSpPr>
          <p:cNvPr id="239" name="Google Shape;239;p38"/>
          <p:cNvGrpSpPr/>
          <p:nvPr/>
        </p:nvGrpSpPr>
        <p:grpSpPr>
          <a:xfrm>
            <a:off x="5041380" y="1987908"/>
            <a:ext cx="3475291" cy="1314490"/>
            <a:chOff x="6721840" y="2650544"/>
            <a:chExt cx="4633722" cy="1752653"/>
          </a:xfrm>
        </p:grpSpPr>
        <p:sp>
          <p:nvSpPr>
            <p:cNvPr id="240" name="Google Shape;240;p38"/>
            <p:cNvSpPr/>
            <p:nvPr/>
          </p:nvSpPr>
          <p:spPr>
            <a:xfrm>
              <a:off x="7017562" y="3013197"/>
              <a:ext cx="4338000" cy="1390000"/>
            </a:xfrm>
            <a:prstGeom prst="roundRect">
              <a:avLst>
                <a:gd name="adj" fmla="val 16667"/>
              </a:avLst>
            </a:prstGeom>
            <a:solidFill>
              <a:srgbClr val="FFC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300" b="1">
                  <a:solidFill>
                    <a:srgbClr val="FFFFFF"/>
                  </a:solidFill>
                  <a:latin typeface="Open Sans"/>
                  <a:ea typeface="Open Sans"/>
                  <a:cs typeface="Open Sans"/>
                  <a:sym typeface="Open Sans"/>
                </a:rPr>
                <a:t>該言論已向第三者發佈</a:t>
              </a:r>
              <a:endParaRPr sz="2300" b="1">
                <a:solidFill>
                  <a:srgbClr val="FFFFFF"/>
                </a:solidFill>
                <a:latin typeface="Open Sans"/>
                <a:ea typeface="Open Sans"/>
                <a:cs typeface="Open Sans"/>
                <a:sym typeface="Open Sans"/>
              </a:endParaRPr>
            </a:p>
          </p:txBody>
        </p:sp>
        <p:sp>
          <p:nvSpPr>
            <p:cNvPr id="241" name="Google Shape;241;p38"/>
            <p:cNvSpPr txBox="1"/>
            <p:nvPr/>
          </p:nvSpPr>
          <p:spPr>
            <a:xfrm>
              <a:off x="6721840" y="2650544"/>
              <a:ext cx="1454727" cy="83099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b="1">
                  <a:solidFill>
                    <a:srgbClr val="3F3F3F"/>
                  </a:solidFill>
                  <a:latin typeface="Calibri"/>
                  <a:ea typeface="Calibri"/>
                  <a:cs typeface="Calibri"/>
                  <a:sym typeface="Calibri"/>
                </a:rPr>
                <a:t>02</a:t>
              </a:r>
              <a:endParaRPr sz="1100"/>
            </a:p>
          </p:txBody>
        </p:sp>
      </p:grpSp>
      <p:grpSp>
        <p:nvGrpSpPr>
          <p:cNvPr id="242" name="Google Shape;242;p38"/>
          <p:cNvGrpSpPr/>
          <p:nvPr/>
        </p:nvGrpSpPr>
        <p:grpSpPr>
          <a:xfrm>
            <a:off x="5073814" y="3230845"/>
            <a:ext cx="3442857" cy="1349679"/>
            <a:chOff x="6765086" y="4307793"/>
            <a:chExt cx="4590476" cy="1799572"/>
          </a:xfrm>
        </p:grpSpPr>
        <p:sp>
          <p:nvSpPr>
            <p:cNvPr id="243" name="Google Shape;243;p38"/>
            <p:cNvSpPr/>
            <p:nvPr/>
          </p:nvSpPr>
          <p:spPr>
            <a:xfrm>
              <a:off x="7017562" y="4717365"/>
              <a:ext cx="4338000" cy="1390000"/>
            </a:xfrm>
            <a:prstGeom prst="roundRect">
              <a:avLst>
                <a:gd name="adj" fmla="val 16667"/>
              </a:avLst>
            </a:prstGeom>
            <a:solidFill>
              <a:srgbClr val="FFC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300" b="1">
                  <a:solidFill>
                    <a:srgbClr val="FFFFFF"/>
                  </a:solidFill>
                  <a:latin typeface="Open Sans"/>
                  <a:ea typeface="Open Sans"/>
                  <a:cs typeface="Open Sans"/>
                  <a:sym typeface="Open Sans"/>
                </a:rPr>
                <a:t>該言論是針對某個人</a:t>
              </a:r>
              <a:endParaRPr sz="1300"/>
            </a:p>
          </p:txBody>
        </p:sp>
        <p:sp>
          <p:nvSpPr>
            <p:cNvPr id="244" name="Google Shape;244;p38"/>
            <p:cNvSpPr txBox="1"/>
            <p:nvPr/>
          </p:nvSpPr>
          <p:spPr>
            <a:xfrm>
              <a:off x="6765086" y="4307793"/>
              <a:ext cx="1454727" cy="83099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b="1">
                  <a:solidFill>
                    <a:srgbClr val="3F3F3F"/>
                  </a:solidFill>
                  <a:latin typeface="Calibri"/>
                  <a:ea typeface="Calibri"/>
                  <a:cs typeface="Calibri"/>
                  <a:sym typeface="Calibri"/>
                </a:rPr>
                <a:t>03</a:t>
              </a:r>
              <a:endParaRPr sz="1100"/>
            </a:p>
          </p:txBody>
        </p:sp>
      </p:grpSp>
      <p:sp>
        <p:nvSpPr>
          <p:cNvPr id="245" name="Google Shape;245;p38"/>
          <p:cNvSpPr/>
          <p:nvPr/>
        </p:nvSpPr>
        <p:spPr>
          <a:xfrm>
            <a:off x="6668228" y="1934012"/>
            <a:ext cx="415636" cy="415636"/>
          </a:xfrm>
          <a:prstGeom prst="plus">
            <a:avLst>
              <a:gd name="adj" fmla="val 25000"/>
            </a:avLst>
          </a:prstGeom>
          <a:solidFill>
            <a:schemeClr val="accent6"/>
          </a:solid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46" name="Google Shape;246;p38"/>
          <p:cNvSpPr/>
          <p:nvPr/>
        </p:nvSpPr>
        <p:spPr>
          <a:xfrm>
            <a:off x="6682103" y="3222301"/>
            <a:ext cx="415636" cy="415636"/>
          </a:xfrm>
          <a:prstGeom prst="plus">
            <a:avLst>
              <a:gd name="adj" fmla="val 25000"/>
            </a:avLst>
          </a:prstGeom>
          <a:solidFill>
            <a:schemeClr val="accent6"/>
          </a:solid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47" name="Google Shape;247;p38"/>
          <p:cNvSpPr txBox="1"/>
          <p:nvPr/>
        </p:nvSpPr>
        <p:spPr>
          <a:xfrm>
            <a:off x="0" y="0"/>
            <a:ext cx="3000000" cy="669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300" b="1">
                <a:solidFill>
                  <a:schemeClr val="dk1"/>
                </a:solidFill>
                <a:latin typeface="Calibri"/>
                <a:ea typeface="Calibri"/>
                <a:cs typeface="Calibri"/>
                <a:sym typeface="Calibri"/>
              </a:rPr>
              <a:t>誹謗</a:t>
            </a:r>
            <a:endParaRPr sz="3300" b="1">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9"/>
          <p:cNvSpPr/>
          <p:nvPr/>
        </p:nvSpPr>
        <p:spPr>
          <a:xfrm rot="-5400000">
            <a:off x="1960350" y="1283400"/>
            <a:ext cx="2149500" cy="5095500"/>
          </a:xfrm>
          <a:prstGeom prst="trapezoid">
            <a:avLst>
              <a:gd name="adj" fmla="val 25000"/>
            </a:avLst>
          </a:prstGeom>
          <a:solidFill>
            <a:srgbClr val="D9EAD3"/>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 name="Google Shape;253;p39"/>
          <p:cNvSpPr/>
          <p:nvPr/>
        </p:nvSpPr>
        <p:spPr>
          <a:xfrm>
            <a:off x="4739850" y="646750"/>
            <a:ext cx="4255500" cy="4249500"/>
          </a:xfrm>
          <a:prstGeom prst="roundRect">
            <a:avLst>
              <a:gd name="adj" fmla="val 16667"/>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Font typeface="Arial"/>
              <a:buNone/>
            </a:pPr>
            <a:r>
              <a:rPr lang="en" sz="2600" b="1">
                <a:solidFill>
                  <a:srgbClr val="FDA604"/>
                </a:solidFill>
                <a:latin typeface="Open Sans"/>
                <a:ea typeface="Open Sans"/>
                <a:cs typeface="Open Sans"/>
                <a:sym typeface="Open Sans"/>
              </a:rPr>
              <a:t>除非有關陳述聲稱原告人</a:t>
            </a:r>
            <a:endParaRPr sz="2600" b="1">
              <a:solidFill>
                <a:srgbClr val="FDA604"/>
              </a:solidFill>
              <a:latin typeface="Open Sans"/>
              <a:ea typeface="Open Sans"/>
              <a:cs typeface="Open Sans"/>
              <a:sym typeface="Open Sans"/>
            </a:endParaRPr>
          </a:p>
          <a:p>
            <a:pPr marL="0" lvl="0" indent="-152400" algn="l" rtl="0">
              <a:spcBef>
                <a:spcPts val="0"/>
              </a:spcBef>
              <a:spcAft>
                <a:spcPts val="0"/>
              </a:spcAft>
              <a:buClr>
                <a:srgbClr val="000000"/>
              </a:buClr>
              <a:buSzPts val="2400"/>
              <a:buFont typeface="Open Sans"/>
              <a:buAutoNum type="romanLcPeriod"/>
            </a:pPr>
            <a:r>
              <a:rPr lang="en" sz="2400">
                <a:latin typeface="Open Sans"/>
                <a:ea typeface="Open Sans"/>
                <a:cs typeface="Open Sans"/>
                <a:sym typeface="Open Sans"/>
              </a:rPr>
              <a:t>曾干犯可被判</a:t>
            </a:r>
            <a:r>
              <a:rPr lang="en" sz="2400">
                <a:solidFill>
                  <a:srgbClr val="FFFFFF"/>
                </a:solidFill>
                <a:highlight>
                  <a:srgbClr val="666666"/>
                </a:highlight>
                <a:latin typeface="Open Sans"/>
                <a:ea typeface="Open Sans"/>
                <a:cs typeface="Open Sans"/>
                <a:sym typeface="Open Sans"/>
              </a:rPr>
              <a:t>監禁的刑事罪行</a:t>
            </a:r>
            <a:r>
              <a:rPr lang="en" sz="2400">
                <a:latin typeface="Open Sans"/>
                <a:ea typeface="Open Sans"/>
                <a:cs typeface="Open Sans"/>
                <a:sym typeface="Open Sans"/>
              </a:rPr>
              <a:t>；</a:t>
            </a:r>
            <a:endParaRPr sz="2400">
              <a:latin typeface="Open Sans"/>
              <a:ea typeface="Open Sans"/>
              <a:cs typeface="Open Sans"/>
              <a:sym typeface="Open Sans"/>
            </a:endParaRPr>
          </a:p>
          <a:p>
            <a:pPr marL="0" lvl="0" indent="-152400" algn="l" rtl="0">
              <a:spcBef>
                <a:spcPts val="0"/>
              </a:spcBef>
              <a:spcAft>
                <a:spcPts val="0"/>
              </a:spcAft>
              <a:buClr>
                <a:srgbClr val="000000"/>
              </a:buClr>
              <a:buSzPts val="2400"/>
              <a:buFont typeface="Open Sans"/>
              <a:buAutoNum type="romanLcPeriod"/>
            </a:pPr>
            <a:r>
              <a:rPr lang="en" sz="2400">
                <a:latin typeface="Open Sans"/>
                <a:ea typeface="Open Sans"/>
                <a:cs typeface="Open Sans"/>
                <a:sym typeface="Open Sans"/>
              </a:rPr>
              <a:t>現時患有</a:t>
            </a:r>
            <a:r>
              <a:rPr lang="en" sz="2400">
                <a:solidFill>
                  <a:srgbClr val="FFFFFF"/>
                </a:solidFill>
                <a:highlight>
                  <a:srgbClr val="666666"/>
                </a:highlight>
                <a:latin typeface="Open Sans"/>
                <a:ea typeface="Open Sans"/>
                <a:cs typeface="Open Sans"/>
                <a:sym typeface="Open Sans"/>
              </a:rPr>
              <a:t>傳染病</a:t>
            </a:r>
            <a:r>
              <a:rPr lang="en" sz="2400">
                <a:latin typeface="Open Sans"/>
                <a:ea typeface="Open Sans"/>
                <a:cs typeface="Open Sans"/>
                <a:sym typeface="Open Sans"/>
              </a:rPr>
              <a:t>；</a:t>
            </a:r>
            <a:endParaRPr sz="2400">
              <a:latin typeface="Open Sans"/>
              <a:ea typeface="Open Sans"/>
              <a:cs typeface="Open Sans"/>
              <a:sym typeface="Open Sans"/>
            </a:endParaRPr>
          </a:p>
          <a:p>
            <a:pPr marL="0" lvl="0" indent="-152400" algn="l" rtl="0">
              <a:spcBef>
                <a:spcPts val="0"/>
              </a:spcBef>
              <a:spcAft>
                <a:spcPts val="0"/>
              </a:spcAft>
              <a:buClr>
                <a:srgbClr val="000000"/>
              </a:buClr>
              <a:buSzPts val="2400"/>
              <a:buFont typeface="Open Sans"/>
              <a:buAutoNum type="romanLcPeriod"/>
            </a:pPr>
            <a:r>
              <a:rPr lang="en" sz="2400">
                <a:solidFill>
                  <a:srgbClr val="FFFFFF"/>
                </a:solidFill>
                <a:highlight>
                  <a:srgbClr val="666666"/>
                </a:highlight>
                <a:latin typeface="Open Sans"/>
                <a:ea typeface="Open Sans"/>
                <a:cs typeface="Open Sans"/>
                <a:sym typeface="Open Sans"/>
              </a:rPr>
              <a:t>不貞節</a:t>
            </a:r>
            <a:r>
              <a:rPr lang="en" sz="2400">
                <a:latin typeface="Open Sans"/>
                <a:ea typeface="Open Sans"/>
                <a:cs typeface="Open Sans"/>
                <a:sym typeface="Open Sans"/>
              </a:rPr>
              <a:t>或曾與任何婦女通姦；或</a:t>
            </a:r>
            <a:endParaRPr sz="2400">
              <a:latin typeface="Open Sans"/>
              <a:ea typeface="Open Sans"/>
              <a:cs typeface="Open Sans"/>
              <a:sym typeface="Open Sans"/>
            </a:endParaRPr>
          </a:p>
          <a:p>
            <a:pPr marL="0" lvl="0" indent="-152400" algn="l" rtl="0">
              <a:spcBef>
                <a:spcPts val="0"/>
              </a:spcBef>
              <a:spcAft>
                <a:spcPts val="0"/>
              </a:spcAft>
              <a:buClr>
                <a:srgbClr val="000000"/>
              </a:buClr>
              <a:buSzPts val="2400"/>
              <a:buFont typeface="Open Sans"/>
              <a:buAutoNum type="romanLcPeriod"/>
            </a:pPr>
            <a:r>
              <a:rPr lang="en" sz="2400">
                <a:latin typeface="Open Sans"/>
                <a:ea typeface="Open Sans"/>
                <a:cs typeface="Open Sans"/>
                <a:sym typeface="Open Sans"/>
              </a:rPr>
              <a:t>不勝任或</a:t>
            </a:r>
            <a:r>
              <a:rPr lang="en" sz="2400">
                <a:solidFill>
                  <a:srgbClr val="FFFFFF"/>
                </a:solidFill>
                <a:highlight>
                  <a:srgbClr val="666666"/>
                </a:highlight>
                <a:latin typeface="Open Sans"/>
                <a:ea typeface="Open Sans"/>
                <a:cs typeface="Open Sans"/>
                <a:sym typeface="Open Sans"/>
              </a:rPr>
              <a:t>不適合從事任何職位</a:t>
            </a:r>
            <a:r>
              <a:rPr lang="en" sz="2400">
                <a:latin typeface="Open Sans"/>
                <a:ea typeface="Open Sans"/>
                <a:cs typeface="Open Sans"/>
                <a:sym typeface="Open Sans"/>
              </a:rPr>
              <a:t>、專業、貿易生意或行業。</a:t>
            </a:r>
            <a:endParaRPr sz="2800">
              <a:latin typeface="Open Sans"/>
              <a:ea typeface="Open Sans"/>
              <a:cs typeface="Open Sans"/>
              <a:sym typeface="Open Sans"/>
            </a:endParaRPr>
          </a:p>
        </p:txBody>
      </p:sp>
      <p:sp>
        <p:nvSpPr>
          <p:cNvPr id="254" name="Google Shape;254;p39"/>
          <p:cNvSpPr/>
          <p:nvPr/>
        </p:nvSpPr>
        <p:spPr>
          <a:xfrm>
            <a:off x="488376" y="2905840"/>
            <a:ext cx="3909000" cy="1977900"/>
          </a:xfrm>
          <a:prstGeom prst="roundRect">
            <a:avLst>
              <a:gd name="adj" fmla="val 16667"/>
            </a:avLst>
          </a:prstGeom>
          <a:solidFill>
            <a:srgbClr val="75707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300" b="1">
                <a:solidFill>
                  <a:srgbClr val="FFFFFF"/>
                </a:solidFill>
                <a:latin typeface="Open Sans"/>
                <a:ea typeface="Open Sans"/>
                <a:cs typeface="Open Sans"/>
                <a:sym typeface="Open Sans"/>
              </a:rPr>
              <a:t>短暫形式誹謗</a:t>
            </a:r>
            <a:endParaRPr sz="2300"/>
          </a:p>
          <a:p>
            <a:pPr marL="0" marR="0" lvl="0" indent="0" algn="l" rtl="0">
              <a:spcBef>
                <a:spcPts val="0"/>
              </a:spcBef>
              <a:spcAft>
                <a:spcPts val="0"/>
              </a:spcAft>
              <a:buNone/>
            </a:pPr>
            <a:r>
              <a:rPr lang="en" sz="2100">
                <a:solidFill>
                  <a:schemeClr val="lt1"/>
                </a:solidFill>
                <a:latin typeface="Calibri"/>
                <a:ea typeface="Calibri"/>
                <a:cs typeface="Calibri"/>
                <a:sym typeface="Calibri"/>
              </a:rPr>
              <a:t>原告人需要</a:t>
            </a:r>
            <a:r>
              <a:rPr lang="en" sz="2100" b="1">
                <a:solidFill>
                  <a:srgbClr val="FFC000"/>
                </a:solidFill>
                <a:latin typeface="Calibri"/>
                <a:ea typeface="Calibri"/>
                <a:cs typeface="Calibri"/>
                <a:sym typeface="Calibri"/>
              </a:rPr>
              <a:t>證明自己蒙受損害</a:t>
            </a:r>
            <a:endParaRPr sz="2100"/>
          </a:p>
        </p:txBody>
      </p:sp>
      <p:grpSp>
        <p:nvGrpSpPr>
          <p:cNvPr id="255" name="Google Shape;255;p39"/>
          <p:cNvGrpSpPr/>
          <p:nvPr/>
        </p:nvGrpSpPr>
        <p:grpSpPr>
          <a:xfrm>
            <a:off x="487354" y="708251"/>
            <a:ext cx="3908925" cy="1997175"/>
            <a:chOff x="649805" y="473273"/>
            <a:chExt cx="5211900" cy="2662900"/>
          </a:xfrm>
        </p:grpSpPr>
        <p:sp>
          <p:nvSpPr>
            <p:cNvPr id="256" name="Google Shape;256;p39"/>
            <p:cNvSpPr/>
            <p:nvPr/>
          </p:nvSpPr>
          <p:spPr>
            <a:xfrm>
              <a:off x="649805" y="473273"/>
              <a:ext cx="5211900" cy="2638800"/>
            </a:xfrm>
            <a:prstGeom prst="roundRect">
              <a:avLst>
                <a:gd name="adj" fmla="val 16667"/>
              </a:avLst>
            </a:prstGeom>
            <a:solidFill>
              <a:srgbClr val="75707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300" b="1">
                  <a:solidFill>
                    <a:srgbClr val="FFFFFF"/>
                  </a:solidFill>
                  <a:latin typeface="Open Sans"/>
                  <a:ea typeface="Open Sans"/>
                  <a:cs typeface="Open Sans"/>
                  <a:sym typeface="Open Sans"/>
                </a:rPr>
                <a:t>永久形式誹謗</a:t>
              </a:r>
              <a:endParaRPr sz="2300" b="1">
                <a:solidFill>
                  <a:srgbClr val="FFFFFF"/>
                </a:solidFill>
                <a:latin typeface="Open Sans"/>
                <a:ea typeface="Open Sans"/>
                <a:cs typeface="Open Sans"/>
                <a:sym typeface="Open Sans"/>
              </a:endParaRPr>
            </a:p>
            <a:p>
              <a:pPr marL="0" marR="0" lvl="0" indent="0" algn="ctr" rtl="0">
                <a:spcBef>
                  <a:spcPts val="0"/>
                </a:spcBef>
                <a:spcAft>
                  <a:spcPts val="0"/>
                </a:spcAft>
                <a:buNone/>
              </a:pPr>
              <a:r>
                <a:rPr lang="en" sz="2300" b="1">
                  <a:solidFill>
                    <a:srgbClr val="C4E0B2"/>
                  </a:solidFill>
                  <a:latin typeface="Calibri"/>
                  <a:ea typeface="Calibri"/>
                  <a:cs typeface="Calibri"/>
                  <a:sym typeface="Calibri"/>
                </a:rPr>
                <a:t>（不需證明自己蒙受損害）</a:t>
              </a:r>
              <a:endParaRPr sz="2300" b="1">
                <a:solidFill>
                  <a:srgbClr val="C4E0B2"/>
                </a:solidFill>
                <a:latin typeface="Open Sans"/>
                <a:ea typeface="Open Sans"/>
                <a:cs typeface="Open Sans"/>
                <a:sym typeface="Open Sans"/>
              </a:endParaRPr>
            </a:p>
          </p:txBody>
        </p:sp>
        <p:pic>
          <p:nvPicPr>
            <p:cNvPr id="257" name="Google Shape;257;p39" descr="Icon&#10;&#10;Description automatically generated"/>
            <p:cNvPicPr preferRelativeResize="0"/>
            <p:nvPr/>
          </p:nvPicPr>
          <p:blipFill rotWithShape="1">
            <a:blip r:embed="rId3">
              <a:alphaModFix/>
            </a:blip>
            <a:srcRect/>
            <a:stretch/>
          </p:blipFill>
          <p:spPr>
            <a:xfrm>
              <a:off x="4635134" y="1962906"/>
              <a:ext cx="1173267" cy="1173267"/>
            </a:xfrm>
            <a:prstGeom prst="rect">
              <a:avLst/>
            </a:prstGeom>
            <a:noFill/>
            <a:ln>
              <a:noFill/>
            </a:ln>
          </p:spPr>
        </p:pic>
      </p:grpSp>
      <p:pic>
        <p:nvPicPr>
          <p:cNvPr id="258" name="Google Shape;258;p39" descr="Icon&#10;&#10;Description automatically generated"/>
          <p:cNvPicPr preferRelativeResize="0"/>
          <p:nvPr/>
        </p:nvPicPr>
        <p:blipFill rotWithShape="1">
          <a:blip r:embed="rId4">
            <a:alphaModFix/>
          </a:blip>
          <a:srcRect/>
          <a:stretch/>
        </p:blipFill>
        <p:spPr>
          <a:xfrm>
            <a:off x="613300" y="3021176"/>
            <a:ext cx="759075" cy="759025"/>
          </a:xfrm>
          <a:prstGeom prst="rect">
            <a:avLst/>
          </a:prstGeom>
          <a:noFill/>
          <a:ln>
            <a:noFill/>
          </a:ln>
        </p:spPr>
      </p:pic>
      <p:sp>
        <p:nvSpPr>
          <p:cNvPr id="259" name="Google Shape;259;p39"/>
          <p:cNvSpPr txBox="1"/>
          <p:nvPr/>
        </p:nvSpPr>
        <p:spPr>
          <a:xfrm>
            <a:off x="0" y="0"/>
            <a:ext cx="3000000" cy="669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300" b="1">
                <a:solidFill>
                  <a:schemeClr val="dk1"/>
                </a:solidFill>
                <a:latin typeface="Calibri"/>
                <a:ea typeface="Calibri"/>
                <a:cs typeface="Calibri"/>
                <a:sym typeface="Calibri"/>
              </a:rPr>
              <a:t>誹謗</a:t>
            </a:r>
            <a:endParaRPr sz="3300" b="1">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0"/>
          <p:cNvSpPr/>
          <p:nvPr/>
        </p:nvSpPr>
        <p:spPr>
          <a:xfrm>
            <a:off x="5099896" y="646747"/>
            <a:ext cx="3552300" cy="4249500"/>
          </a:xfrm>
          <a:prstGeom prst="roundRect">
            <a:avLst>
              <a:gd name="adj" fmla="val 16667"/>
            </a:avLst>
          </a:prstGeom>
          <a:solidFill>
            <a:srgbClr val="D9EAD3"/>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p40"/>
          <p:cNvSpPr/>
          <p:nvPr/>
        </p:nvSpPr>
        <p:spPr>
          <a:xfrm rot="-5400000">
            <a:off x="910355" y="233396"/>
            <a:ext cx="4249500" cy="5095500"/>
          </a:xfrm>
          <a:prstGeom prst="trapezoid">
            <a:avLst>
              <a:gd name="adj" fmla="val 25000"/>
            </a:avLst>
          </a:prstGeom>
          <a:solidFill>
            <a:srgbClr val="D9EAD3"/>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6" name="Google Shape;266;p40"/>
          <p:cNvSpPr/>
          <p:nvPr/>
        </p:nvSpPr>
        <p:spPr>
          <a:xfrm>
            <a:off x="488376" y="2905840"/>
            <a:ext cx="3909000" cy="1977900"/>
          </a:xfrm>
          <a:prstGeom prst="roundRect">
            <a:avLst>
              <a:gd name="adj" fmla="val 16667"/>
            </a:avLst>
          </a:prstGeom>
          <a:solidFill>
            <a:srgbClr val="75707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b="1">
              <a:solidFill>
                <a:srgbClr val="FFFFFF"/>
              </a:solidFill>
              <a:latin typeface="Open Sans"/>
              <a:ea typeface="Open Sans"/>
              <a:cs typeface="Open Sans"/>
              <a:sym typeface="Open Sans"/>
            </a:endParaRPr>
          </a:p>
          <a:p>
            <a:pPr marL="0" marR="0" lvl="0" indent="0" algn="ctr" rtl="0">
              <a:spcBef>
                <a:spcPts val="0"/>
              </a:spcBef>
              <a:spcAft>
                <a:spcPts val="0"/>
              </a:spcAft>
              <a:buNone/>
            </a:pPr>
            <a:r>
              <a:rPr lang="en" sz="2300" b="1">
                <a:solidFill>
                  <a:srgbClr val="FFFFFF"/>
                </a:solidFill>
                <a:latin typeface="Open Sans"/>
                <a:ea typeface="Open Sans"/>
                <a:cs typeface="Open Sans"/>
                <a:sym typeface="Open Sans"/>
              </a:rPr>
              <a:t>短暫形式誹謗</a:t>
            </a:r>
            <a:endParaRPr sz="2300">
              <a:solidFill>
                <a:schemeClr val="lt1"/>
              </a:solidFill>
              <a:latin typeface="Calibri"/>
              <a:ea typeface="Calibri"/>
              <a:cs typeface="Calibri"/>
              <a:sym typeface="Calibri"/>
            </a:endParaRPr>
          </a:p>
          <a:p>
            <a:pPr marL="0" marR="0" lvl="0" indent="0" algn="l" rtl="0">
              <a:spcBef>
                <a:spcPts val="0"/>
              </a:spcBef>
              <a:spcAft>
                <a:spcPts val="0"/>
              </a:spcAft>
              <a:buNone/>
            </a:pPr>
            <a:r>
              <a:rPr lang="en">
                <a:solidFill>
                  <a:schemeClr val="lt1"/>
                </a:solidFill>
                <a:latin typeface="Calibri"/>
                <a:ea typeface="Calibri"/>
                <a:cs typeface="Calibri"/>
                <a:sym typeface="Calibri"/>
              </a:rPr>
              <a:t>原告人需要</a:t>
            </a:r>
            <a:r>
              <a:rPr lang="en" b="1">
                <a:solidFill>
                  <a:srgbClr val="FFC000"/>
                </a:solidFill>
                <a:latin typeface="Calibri"/>
                <a:ea typeface="Calibri"/>
                <a:cs typeface="Calibri"/>
                <a:sym typeface="Calibri"/>
              </a:rPr>
              <a:t>證明自己蒙受損害</a:t>
            </a:r>
            <a:r>
              <a:rPr lang="en">
                <a:solidFill>
                  <a:schemeClr val="lt1"/>
                </a:solidFill>
                <a:latin typeface="Calibri"/>
                <a:ea typeface="Calibri"/>
                <a:cs typeface="Calibri"/>
                <a:sym typeface="Calibri"/>
              </a:rPr>
              <a:t>，</a:t>
            </a:r>
            <a:r>
              <a:rPr lang="en" b="1">
                <a:solidFill>
                  <a:srgbClr val="C4E0B2"/>
                </a:solidFill>
                <a:latin typeface="Calibri"/>
                <a:ea typeface="Calibri"/>
                <a:cs typeface="Calibri"/>
                <a:sym typeface="Calibri"/>
              </a:rPr>
              <a:t>除非有關陳述聲稱原告人：</a:t>
            </a:r>
            <a:endParaRPr b="1">
              <a:solidFill>
                <a:srgbClr val="C4E0B2"/>
              </a:solidFill>
              <a:latin typeface="Open Sans"/>
              <a:ea typeface="Open Sans"/>
              <a:cs typeface="Open Sans"/>
              <a:sym typeface="Open Sans"/>
            </a:endParaRPr>
          </a:p>
          <a:p>
            <a:pPr marL="0" marR="0" lvl="0" indent="-88900" algn="l" rtl="0">
              <a:spcBef>
                <a:spcPts val="0"/>
              </a:spcBef>
              <a:spcAft>
                <a:spcPts val="0"/>
              </a:spcAft>
              <a:buClr>
                <a:schemeClr val="lt1"/>
              </a:buClr>
              <a:buSzPts val="1400"/>
              <a:buFont typeface="Calibri"/>
              <a:buAutoNum type="romanLcPeriod"/>
            </a:pPr>
            <a:r>
              <a:rPr lang="en" b="0" i="0">
                <a:solidFill>
                  <a:schemeClr val="lt1"/>
                </a:solidFill>
                <a:latin typeface="Arial"/>
                <a:ea typeface="Arial"/>
                <a:cs typeface="Arial"/>
                <a:sym typeface="Arial"/>
              </a:rPr>
              <a:t>曾干犯可被判監禁的刑事罪行；</a:t>
            </a:r>
            <a:endParaRPr/>
          </a:p>
          <a:p>
            <a:pPr marL="0" marR="0" lvl="0" indent="-88900" algn="l" rtl="0">
              <a:spcBef>
                <a:spcPts val="0"/>
              </a:spcBef>
              <a:spcAft>
                <a:spcPts val="0"/>
              </a:spcAft>
              <a:buClr>
                <a:schemeClr val="lt1"/>
              </a:buClr>
              <a:buSzPts val="1400"/>
              <a:buFont typeface="Calibri"/>
              <a:buAutoNum type="romanLcPeriod"/>
            </a:pPr>
            <a:r>
              <a:rPr lang="en" b="0" i="0">
                <a:solidFill>
                  <a:schemeClr val="lt1"/>
                </a:solidFill>
                <a:latin typeface="Arial"/>
                <a:ea typeface="Arial"/>
                <a:cs typeface="Arial"/>
                <a:sym typeface="Arial"/>
              </a:rPr>
              <a:t>現時患有傳染病；</a:t>
            </a:r>
            <a:endParaRPr/>
          </a:p>
          <a:p>
            <a:pPr marL="0" marR="0" lvl="0" indent="-88900" algn="l" rtl="0">
              <a:spcBef>
                <a:spcPts val="0"/>
              </a:spcBef>
              <a:spcAft>
                <a:spcPts val="0"/>
              </a:spcAft>
              <a:buClr>
                <a:schemeClr val="lt1"/>
              </a:buClr>
              <a:buSzPts val="1400"/>
              <a:buFont typeface="Calibri"/>
              <a:buAutoNum type="romanLcPeriod"/>
            </a:pPr>
            <a:r>
              <a:rPr lang="en" b="0" i="0">
                <a:solidFill>
                  <a:schemeClr val="lt1"/>
                </a:solidFill>
                <a:latin typeface="Arial"/>
                <a:ea typeface="Arial"/>
                <a:cs typeface="Arial"/>
                <a:sym typeface="Arial"/>
              </a:rPr>
              <a:t>不貞節或曾與任何婦女通姦；或</a:t>
            </a:r>
            <a:endParaRPr/>
          </a:p>
          <a:p>
            <a:pPr marL="0" marR="0" lvl="0" indent="-88900" algn="l" rtl="0">
              <a:spcBef>
                <a:spcPts val="0"/>
              </a:spcBef>
              <a:spcAft>
                <a:spcPts val="0"/>
              </a:spcAft>
              <a:buClr>
                <a:schemeClr val="lt1"/>
              </a:buClr>
              <a:buSzPts val="1400"/>
              <a:buFont typeface="Calibri"/>
              <a:buAutoNum type="romanLcPeriod"/>
            </a:pPr>
            <a:r>
              <a:rPr lang="en" b="0" i="0">
                <a:solidFill>
                  <a:schemeClr val="lt1"/>
                </a:solidFill>
                <a:latin typeface="Arial"/>
                <a:ea typeface="Arial"/>
                <a:cs typeface="Arial"/>
                <a:sym typeface="Arial"/>
              </a:rPr>
              <a:t>不勝任或不適合從事任何職位、專業、貿易生意或行業。</a:t>
            </a:r>
            <a:endParaRPr/>
          </a:p>
        </p:txBody>
      </p:sp>
      <p:sp>
        <p:nvSpPr>
          <p:cNvPr id="267" name="Google Shape;267;p40"/>
          <p:cNvSpPr/>
          <p:nvPr/>
        </p:nvSpPr>
        <p:spPr>
          <a:xfrm>
            <a:off x="4396374" y="2484312"/>
            <a:ext cx="743700" cy="624600"/>
          </a:xfrm>
          <a:prstGeom prst="stripedRightArrow">
            <a:avLst>
              <a:gd name="adj1" fmla="val 50000"/>
              <a:gd name="adj2" fmla="val 50000"/>
            </a:avLst>
          </a:prstGeom>
          <a:solidFill>
            <a:schemeClr val="accent6"/>
          </a:solid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nvGrpSpPr>
          <p:cNvPr id="268" name="Google Shape;268;p40"/>
          <p:cNvGrpSpPr/>
          <p:nvPr/>
        </p:nvGrpSpPr>
        <p:grpSpPr>
          <a:xfrm>
            <a:off x="487354" y="708251"/>
            <a:ext cx="3908925" cy="1997175"/>
            <a:chOff x="649805" y="473273"/>
            <a:chExt cx="5211900" cy="2662900"/>
          </a:xfrm>
        </p:grpSpPr>
        <p:sp>
          <p:nvSpPr>
            <p:cNvPr id="269" name="Google Shape;269;p40"/>
            <p:cNvSpPr/>
            <p:nvPr/>
          </p:nvSpPr>
          <p:spPr>
            <a:xfrm>
              <a:off x="649805" y="473273"/>
              <a:ext cx="5211900" cy="2638800"/>
            </a:xfrm>
            <a:prstGeom prst="roundRect">
              <a:avLst>
                <a:gd name="adj" fmla="val 16667"/>
              </a:avLst>
            </a:prstGeom>
            <a:solidFill>
              <a:srgbClr val="75707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300" b="1">
                  <a:solidFill>
                    <a:srgbClr val="FFFFFF"/>
                  </a:solidFill>
                  <a:latin typeface="Open Sans"/>
                  <a:ea typeface="Open Sans"/>
                  <a:cs typeface="Open Sans"/>
                  <a:sym typeface="Open Sans"/>
                </a:rPr>
                <a:t>永久形式誹謗</a:t>
              </a:r>
              <a:endParaRPr sz="2300" b="1">
                <a:solidFill>
                  <a:srgbClr val="FFFFFF"/>
                </a:solidFill>
                <a:latin typeface="Open Sans"/>
                <a:ea typeface="Open Sans"/>
                <a:cs typeface="Open Sans"/>
                <a:sym typeface="Open Sans"/>
              </a:endParaRPr>
            </a:p>
            <a:p>
              <a:pPr marL="0" marR="0" lvl="0" indent="0" algn="ctr" rtl="0">
                <a:spcBef>
                  <a:spcPts val="0"/>
                </a:spcBef>
                <a:spcAft>
                  <a:spcPts val="0"/>
                </a:spcAft>
                <a:buNone/>
              </a:pPr>
              <a:r>
                <a:rPr lang="en" sz="2300" b="1">
                  <a:solidFill>
                    <a:srgbClr val="C4E0B2"/>
                  </a:solidFill>
                  <a:latin typeface="Calibri"/>
                  <a:ea typeface="Calibri"/>
                  <a:cs typeface="Calibri"/>
                  <a:sym typeface="Calibri"/>
                </a:rPr>
                <a:t>（不需證明自己蒙受損害）</a:t>
              </a:r>
              <a:endParaRPr sz="2300" b="1">
                <a:solidFill>
                  <a:srgbClr val="C4E0B2"/>
                </a:solidFill>
                <a:latin typeface="Open Sans"/>
                <a:ea typeface="Open Sans"/>
                <a:cs typeface="Open Sans"/>
                <a:sym typeface="Open Sans"/>
              </a:endParaRPr>
            </a:p>
          </p:txBody>
        </p:sp>
        <p:pic>
          <p:nvPicPr>
            <p:cNvPr id="270" name="Google Shape;270;p40" descr="Icon&#10;&#10;Description automatically generated"/>
            <p:cNvPicPr preferRelativeResize="0"/>
            <p:nvPr/>
          </p:nvPicPr>
          <p:blipFill rotWithShape="1">
            <a:blip r:embed="rId3">
              <a:alphaModFix/>
            </a:blip>
            <a:srcRect/>
            <a:stretch/>
          </p:blipFill>
          <p:spPr>
            <a:xfrm>
              <a:off x="4635134" y="1962906"/>
              <a:ext cx="1173267" cy="1173267"/>
            </a:xfrm>
            <a:prstGeom prst="rect">
              <a:avLst/>
            </a:prstGeom>
            <a:noFill/>
            <a:ln>
              <a:noFill/>
            </a:ln>
          </p:spPr>
        </p:pic>
      </p:grpSp>
      <p:pic>
        <p:nvPicPr>
          <p:cNvPr id="271" name="Google Shape;271;p40" descr="Icon&#10;&#10;Description automatically generated"/>
          <p:cNvPicPr preferRelativeResize="0"/>
          <p:nvPr/>
        </p:nvPicPr>
        <p:blipFill rotWithShape="1">
          <a:blip r:embed="rId4">
            <a:alphaModFix/>
          </a:blip>
          <a:srcRect/>
          <a:stretch/>
        </p:blipFill>
        <p:spPr>
          <a:xfrm>
            <a:off x="1086126" y="2905848"/>
            <a:ext cx="514700" cy="514675"/>
          </a:xfrm>
          <a:prstGeom prst="rect">
            <a:avLst/>
          </a:prstGeom>
          <a:noFill/>
          <a:ln>
            <a:noFill/>
          </a:ln>
        </p:spPr>
      </p:pic>
      <p:grpSp>
        <p:nvGrpSpPr>
          <p:cNvPr id="272" name="Google Shape;272;p40"/>
          <p:cNvGrpSpPr/>
          <p:nvPr/>
        </p:nvGrpSpPr>
        <p:grpSpPr>
          <a:xfrm>
            <a:off x="5034442" y="686272"/>
            <a:ext cx="3482229" cy="1337925"/>
            <a:chOff x="6712590" y="915029"/>
            <a:chExt cx="4642972" cy="1783900"/>
          </a:xfrm>
        </p:grpSpPr>
        <p:sp>
          <p:nvSpPr>
            <p:cNvPr id="273" name="Google Shape;273;p40"/>
            <p:cNvSpPr/>
            <p:nvPr/>
          </p:nvSpPr>
          <p:spPr>
            <a:xfrm>
              <a:off x="7017562" y="1309029"/>
              <a:ext cx="4338000" cy="1389900"/>
            </a:xfrm>
            <a:prstGeom prst="roundRect">
              <a:avLst>
                <a:gd name="adj" fmla="val 16667"/>
              </a:avLst>
            </a:prstGeom>
            <a:solidFill>
              <a:srgbClr val="FFC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300" b="1">
                  <a:solidFill>
                    <a:srgbClr val="FFFFFF"/>
                  </a:solidFill>
                  <a:latin typeface="Open Sans"/>
                  <a:ea typeface="Open Sans"/>
                  <a:cs typeface="Open Sans"/>
                  <a:sym typeface="Open Sans"/>
                </a:rPr>
                <a:t>有關言論具有誹謗意思</a:t>
              </a:r>
              <a:endParaRPr sz="1300"/>
            </a:p>
          </p:txBody>
        </p:sp>
        <p:sp>
          <p:nvSpPr>
            <p:cNvPr id="274" name="Google Shape;274;p40"/>
            <p:cNvSpPr txBox="1"/>
            <p:nvPr/>
          </p:nvSpPr>
          <p:spPr>
            <a:xfrm>
              <a:off x="6712590" y="915029"/>
              <a:ext cx="1454700" cy="831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b="1">
                  <a:solidFill>
                    <a:srgbClr val="3F3F3F"/>
                  </a:solidFill>
                  <a:latin typeface="Calibri"/>
                  <a:ea typeface="Calibri"/>
                  <a:cs typeface="Calibri"/>
                  <a:sym typeface="Calibri"/>
                </a:rPr>
                <a:t>01</a:t>
              </a:r>
              <a:endParaRPr sz="1100"/>
            </a:p>
          </p:txBody>
        </p:sp>
      </p:grpSp>
      <p:grpSp>
        <p:nvGrpSpPr>
          <p:cNvPr id="275" name="Google Shape;275;p40"/>
          <p:cNvGrpSpPr/>
          <p:nvPr/>
        </p:nvGrpSpPr>
        <p:grpSpPr>
          <a:xfrm>
            <a:off x="5041380" y="1987908"/>
            <a:ext cx="3475291" cy="1314415"/>
            <a:chOff x="6721840" y="2650544"/>
            <a:chExt cx="4633722" cy="1752553"/>
          </a:xfrm>
        </p:grpSpPr>
        <p:sp>
          <p:nvSpPr>
            <p:cNvPr id="276" name="Google Shape;276;p40"/>
            <p:cNvSpPr/>
            <p:nvPr/>
          </p:nvSpPr>
          <p:spPr>
            <a:xfrm>
              <a:off x="7017562" y="3013197"/>
              <a:ext cx="4338000" cy="1389900"/>
            </a:xfrm>
            <a:prstGeom prst="roundRect">
              <a:avLst>
                <a:gd name="adj" fmla="val 16667"/>
              </a:avLst>
            </a:prstGeom>
            <a:solidFill>
              <a:srgbClr val="FFC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300" b="1">
                  <a:solidFill>
                    <a:srgbClr val="FFFFFF"/>
                  </a:solidFill>
                  <a:latin typeface="Open Sans"/>
                  <a:ea typeface="Open Sans"/>
                  <a:cs typeface="Open Sans"/>
                  <a:sym typeface="Open Sans"/>
                </a:rPr>
                <a:t>該言論已向第三者發佈</a:t>
              </a:r>
              <a:endParaRPr sz="2300" b="1">
                <a:solidFill>
                  <a:srgbClr val="FFFFFF"/>
                </a:solidFill>
                <a:latin typeface="Open Sans"/>
                <a:ea typeface="Open Sans"/>
                <a:cs typeface="Open Sans"/>
                <a:sym typeface="Open Sans"/>
              </a:endParaRPr>
            </a:p>
          </p:txBody>
        </p:sp>
        <p:sp>
          <p:nvSpPr>
            <p:cNvPr id="277" name="Google Shape;277;p40"/>
            <p:cNvSpPr txBox="1"/>
            <p:nvPr/>
          </p:nvSpPr>
          <p:spPr>
            <a:xfrm>
              <a:off x="6721840" y="2650544"/>
              <a:ext cx="1454700" cy="831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b="1">
                  <a:solidFill>
                    <a:srgbClr val="3F3F3F"/>
                  </a:solidFill>
                  <a:latin typeface="Calibri"/>
                  <a:ea typeface="Calibri"/>
                  <a:cs typeface="Calibri"/>
                  <a:sym typeface="Calibri"/>
                </a:rPr>
                <a:t>02</a:t>
              </a:r>
              <a:endParaRPr sz="1100"/>
            </a:p>
          </p:txBody>
        </p:sp>
      </p:grpSp>
      <p:grpSp>
        <p:nvGrpSpPr>
          <p:cNvPr id="278" name="Google Shape;278;p40"/>
          <p:cNvGrpSpPr/>
          <p:nvPr/>
        </p:nvGrpSpPr>
        <p:grpSpPr>
          <a:xfrm>
            <a:off x="5073814" y="3230845"/>
            <a:ext cx="3442857" cy="1349604"/>
            <a:chOff x="6765086" y="4307793"/>
            <a:chExt cx="4590476" cy="1799472"/>
          </a:xfrm>
        </p:grpSpPr>
        <p:sp>
          <p:nvSpPr>
            <p:cNvPr id="279" name="Google Shape;279;p40"/>
            <p:cNvSpPr/>
            <p:nvPr/>
          </p:nvSpPr>
          <p:spPr>
            <a:xfrm>
              <a:off x="7017562" y="4717365"/>
              <a:ext cx="4338000" cy="1389900"/>
            </a:xfrm>
            <a:prstGeom prst="roundRect">
              <a:avLst>
                <a:gd name="adj" fmla="val 16667"/>
              </a:avLst>
            </a:prstGeom>
            <a:solidFill>
              <a:srgbClr val="FFC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300" b="1">
                  <a:solidFill>
                    <a:srgbClr val="FFFFFF"/>
                  </a:solidFill>
                  <a:latin typeface="Open Sans"/>
                  <a:ea typeface="Open Sans"/>
                  <a:cs typeface="Open Sans"/>
                  <a:sym typeface="Open Sans"/>
                </a:rPr>
                <a:t>該言論是針對某個人</a:t>
              </a:r>
              <a:endParaRPr sz="1300"/>
            </a:p>
          </p:txBody>
        </p:sp>
        <p:sp>
          <p:nvSpPr>
            <p:cNvPr id="280" name="Google Shape;280;p40"/>
            <p:cNvSpPr txBox="1"/>
            <p:nvPr/>
          </p:nvSpPr>
          <p:spPr>
            <a:xfrm>
              <a:off x="6765086" y="4307793"/>
              <a:ext cx="1454700" cy="831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b="1">
                  <a:solidFill>
                    <a:srgbClr val="3F3F3F"/>
                  </a:solidFill>
                  <a:latin typeface="Calibri"/>
                  <a:ea typeface="Calibri"/>
                  <a:cs typeface="Calibri"/>
                  <a:sym typeface="Calibri"/>
                </a:rPr>
                <a:t>03</a:t>
              </a:r>
              <a:endParaRPr sz="1100"/>
            </a:p>
          </p:txBody>
        </p:sp>
      </p:grpSp>
      <p:sp>
        <p:nvSpPr>
          <p:cNvPr id="281" name="Google Shape;281;p40"/>
          <p:cNvSpPr/>
          <p:nvPr/>
        </p:nvSpPr>
        <p:spPr>
          <a:xfrm>
            <a:off x="6668228" y="1934012"/>
            <a:ext cx="415500" cy="415500"/>
          </a:xfrm>
          <a:prstGeom prst="plus">
            <a:avLst>
              <a:gd name="adj" fmla="val 25000"/>
            </a:avLst>
          </a:prstGeom>
          <a:solidFill>
            <a:schemeClr val="accent6"/>
          </a:solid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2" name="Google Shape;282;p40"/>
          <p:cNvSpPr/>
          <p:nvPr/>
        </p:nvSpPr>
        <p:spPr>
          <a:xfrm>
            <a:off x="6682103" y="3222301"/>
            <a:ext cx="415500" cy="415500"/>
          </a:xfrm>
          <a:prstGeom prst="plus">
            <a:avLst>
              <a:gd name="adj" fmla="val 25000"/>
            </a:avLst>
          </a:prstGeom>
          <a:solidFill>
            <a:schemeClr val="accent6"/>
          </a:solid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3" name="Google Shape;283;p40"/>
          <p:cNvSpPr txBox="1"/>
          <p:nvPr/>
        </p:nvSpPr>
        <p:spPr>
          <a:xfrm>
            <a:off x="0" y="0"/>
            <a:ext cx="3000000" cy="669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300" b="1">
                <a:solidFill>
                  <a:schemeClr val="dk1"/>
                </a:solidFill>
                <a:latin typeface="Calibri"/>
                <a:ea typeface="Calibri"/>
                <a:cs typeface="Calibri"/>
                <a:sym typeface="Calibri"/>
              </a:rPr>
              <a:t>誹謗</a:t>
            </a:r>
            <a:endParaRPr sz="3300" b="1">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1"/>
          <p:cNvSpPr/>
          <p:nvPr/>
        </p:nvSpPr>
        <p:spPr>
          <a:xfrm>
            <a:off x="254875" y="646750"/>
            <a:ext cx="8591100" cy="4008000"/>
          </a:xfrm>
          <a:prstGeom prst="roundRect">
            <a:avLst>
              <a:gd name="adj" fmla="val 16667"/>
            </a:avLst>
          </a:prstGeom>
          <a:solidFill>
            <a:srgbClr val="D9EAD3"/>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9" name="Google Shape;289;p41"/>
          <p:cNvSpPr/>
          <p:nvPr/>
        </p:nvSpPr>
        <p:spPr>
          <a:xfrm>
            <a:off x="495900" y="1135900"/>
            <a:ext cx="8130300" cy="3105600"/>
          </a:xfrm>
          <a:prstGeom prst="roundRect">
            <a:avLst>
              <a:gd name="adj" fmla="val 16667"/>
            </a:avLst>
          </a:prstGeom>
          <a:solidFill>
            <a:srgbClr val="FEE599"/>
          </a:solidFill>
          <a:ln w="76200" cap="flat" cmpd="sng">
            <a:solidFill>
              <a:srgbClr val="757070"/>
            </a:solidFill>
            <a:prstDash val="solid"/>
            <a:round/>
            <a:headEnd type="none" w="sm" len="sm"/>
            <a:tailEnd type="none" w="sm" len="sm"/>
          </a:ln>
        </p:spPr>
        <p:txBody>
          <a:bodyPr spcFirstLastPara="1" wrap="square" lIns="91425" tIns="91425" rIns="91425" bIns="91425" anchor="ctr" anchorCtr="0">
            <a:noAutofit/>
          </a:bodyPr>
          <a:lstStyle/>
          <a:p>
            <a:pPr marL="342900" marR="0" lvl="0" indent="-387350" algn="l" rtl="0">
              <a:lnSpc>
                <a:spcPct val="150000"/>
              </a:lnSpc>
              <a:spcBef>
                <a:spcPts val="0"/>
              </a:spcBef>
              <a:spcAft>
                <a:spcPts val="0"/>
              </a:spcAft>
              <a:buClr>
                <a:srgbClr val="3F3F3F"/>
              </a:buClr>
              <a:buSzPts val="2500"/>
              <a:buFont typeface="Calibri"/>
              <a:buAutoNum type="arabicPeriod"/>
            </a:pPr>
            <a:r>
              <a:rPr lang="en" sz="2500" b="1">
                <a:solidFill>
                  <a:srgbClr val="FFFFFF"/>
                </a:solidFill>
                <a:highlight>
                  <a:srgbClr val="FF545E"/>
                </a:highlight>
                <a:latin typeface="Open Sans"/>
                <a:ea typeface="Open Sans"/>
                <a:cs typeface="Open Sans"/>
                <a:sym typeface="Open Sans"/>
              </a:rPr>
              <a:t>貶低</a:t>
            </a:r>
            <a:r>
              <a:rPr lang="en" sz="2500">
                <a:solidFill>
                  <a:srgbClr val="3F3F3F"/>
                </a:solidFill>
                <a:latin typeface="Open Sans"/>
                <a:ea typeface="Open Sans"/>
                <a:cs typeface="Open Sans"/>
                <a:sym typeface="Open Sans"/>
              </a:rPr>
              <a:t>受害者在一般社會人士中的</a:t>
            </a:r>
            <a:r>
              <a:rPr lang="en" sz="2500" b="1">
                <a:solidFill>
                  <a:srgbClr val="FFFFFF"/>
                </a:solidFill>
                <a:highlight>
                  <a:srgbClr val="FF545E"/>
                </a:highlight>
                <a:latin typeface="Open Sans"/>
                <a:ea typeface="Open Sans"/>
                <a:cs typeface="Open Sans"/>
                <a:sym typeface="Open Sans"/>
              </a:rPr>
              <a:t>地位</a:t>
            </a:r>
            <a:r>
              <a:rPr lang="en" sz="2500">
                <a:solidFill>
                  <a:srgbClr val="3F3F3F"/>
                </a:solidFill>
                <a:latin typeface="Open Sans"/>
                <a:ea typeface="Open Sans"/>
                <a:cs typeface="Open Sans"/>
                <a:sym typeface="Open Sans"/>
              </a:rPr>
              <a:t>；</a:t>
            </a:r>
            <a:endParaRPr sz="1800"/>
          </a:p>
          <a:p>
            <a:pPr marL="342900" marR="0" lvl="0" indent="-387350" algn="l" rtl="0">
              <a:lnSpc>
                <a:spcPct val="150000"/>
              </a:lnSpc>
              <a:spcBef>
                <a:spcPts val="0"/>
              </a:spcBef>
              <a:spcAft>
                <a:spcPts val="0"/>
              </a:spcAft>
              <a:buClr>
                <a:srgbClr val="3F3F3F"/>
              </a:buClr>
              <a:buSzPts val="2500"/>
              <a:buFont typeface="Calibri"/>
              <a:buAutoNum type="arabicPeriod"/>
            </a:pPr>
            <a:r>
              <a:rPr lang="en" sz="2500">
                <a:solidFill>
                  <a:srgbClr val="3F3F3F"/>
                </a:solidFill>
                <a:latin typeface="Open Sans"/>
                <a:ea typeface="Open Sans"/>
                <a:cs typeface="Open Sans"/>
                <a:sym typeface="Open Sans"/>
              </a:rPr>
              <a:t>令他們</a:t>
            </a:r>
            <a:r>
              <a:rPr lang="en" sz="2500" b="1">
                <a:solidFill>
                  <a:srgbClr val="FFFFFF"/>
                </a:solidFill>
                <a:highlight>
                  <a:srgbClr val="FF545E"/>
                </a:highlight>
                <a:latin typeface="Open Sans"/>
                <a:ea typeface="Open Sans"/>
                <a:cs typeface="Open Sans"/>
                <a:sym typeface="Open Sans"/>
              </a:rPr>
              <a:t>避開</a:t>
            </a:r>
            <a:r>
              <a:rPr lang="en" sz="2500">
                <a:solidFill>
                  <a:srgbClr val="3F3F3F"/>
                </a:solidFill>
                <a:latin typeface="Open Sans"/>
                <a:ea typeface="Open Sans"/>
                <a:cs typeface="Open Sans"/>
                <a:sym typeface="Open Sans"/>
              </a:rPr>
              <a:t>受害者；</a:t>
            </a:r>
            <a:endParaRPr sz="1800"/>
          </a:p>
          <a:p>
            <a:pPr marL="342900" marR="0" lvl="0" indent="-387350" algn="l" rtl="0">
              <a:lnSpc>
                <a:spcPct val="150000"/>
              </a:lnSpc>
              <a:spcBef>
                <a:spcPts val="0"/>
              </a:spcBef>
              <a:spcAft>
                <a:spcPts val="0"/>
              </a:spcAft>
              <a:buClr>
                <a:srgbClr val="3F3F3F"/>
              </a:buClr>
              <a:buSzPts val="2500"/>
              <a:buFont typeface="Calibri"/>
              <a:buAutoNum type="arabicPeriod"/>
            </a:pPr>
            <a:r>
              <a:rPr lang="en" sz="2500">
                <a:solidFill>
                  <a:srgbClr val="3F3F3F"/>
                </a:solidFill>
                <a:latin typeface="Open Sans"/>
                <a:ea typeface="Open Sans"/>
                <a:cs typeface="Open Sans"/>
                <a:sym typeface="Open Sans"/>
              </a:rPr>
              <a:t>令公眾</a:t>
            </a:r>
            <a:r>
              <a:rPr lang="en" sz="2500" b="1">
                <a:solidFill>
                  <a:srgbClr val="FFFFFF"/>
                </a:solidFill>
                <a:highlight>
                  <a:srgbClr val="FF545E"/>
                </a:highlight>
                <a:latin typeface="Open Sans"/>
                <a:ea typeface="Open Sans"/>
                <a:cs typeface="Open Sans"/>
                <a:sym typeface="Open Sans"/>
              </a:rPr>
              <a:t>憎恨、蔑視或嘲笑</a:t>
            </a:r>
            <a:r>
              <a:rPr lang="en" sz="2500">
                <a:solidFill>
                  <a:srgbClr val="3F3F3F"/>
                </a:solidFill>
                <a:latin typeface="Open Sans"/>
                <a:ea typeface="Open Sans"/>
                <a:cs typeface="Open Sans"/>
                <a:sym typeface="Open Sans"/>
              </a:rPr>
              <a:t>受害者；或</a:t>
            </a:r>
            <a:endParaRPr sz="1800"/>
          </a:p>
          <a:p>
            <a:pPr marL="342900" marR="0" lvl="0" indent="-387350" algn="l" rtl="0">
              <a:lnSpc>
                <a:spcPct val="150000"/>
              </a:lnSpc>
              <a:spcBef>
                <a:spcPts val="0"/>
              </a:spcBef>
              <a:spcAft>
                <a:spcPts val="0"/>
              </a:spcAft>
              <a:buClr>
                <a:srgbClr val="3F3F3F"/>
              </a:buClr>
              <a:buSzPts val="2500"/>
              <a:buFont typeface="Calibri"/>
              <a:buAutoNum type="arabicPeriod"/>
            </a:pPr>
            <a:r>
              <a:rPr lang="en" sz="2500" b="1">
                <a:solidFill>
                  <a:srgbClr val="FFFFFF"/>
                </a:solidFill>
                <a:highlight>
                  <a:srgbClr val="FF545E"/>
                </a:highlight>
                <a:latin typeface="Open Sans"/>
                <a:ea typeface="Open Sans"/>
                <a:cs typeface="Open Sans"/>
                <a:sym typeface="Open Sans"/>
              </a:rPr>
              <a:t>貶低</a:t>
            </a:r>
            <a:r>
              <a:rPr lang="en" sz="2500">
                <a:solidFill>
                  <a:srgbClr val="3F3F3F"/>
                </a:solidFill>
                <a:latin typeface="Open Sans"/>
                <a:ea typeface="Open Sans"/>
                <a:cs typeface="Open Sans"/>
                <a:sym typeface="Open Sans"/>
              </a:rPr>
              <a:t>受害者在其</a:t>
            </a:r>
            <a:r>
              <a:rPr lang="en" sz="2500" b="1">
                <a:solidFill>
                  <a:srgbClr val="FFFFFF"/>
                </a:solidFill>
                <a:highlight>
                  <a:srgbClr val="FF545E"/>
                </a:highlight>
                <a:latin typeface="Open Sans"/>
                <a:ea typeface="Open Sans"/>
                <a:cs typeface="Open Sans"/>
                <a:sym typeface="Open Sans"/>
              </a:rPr>
              <a:t>專業上或行業上之地位</a:t>
            </a:r>
            <a:r>
              <a:rPr lang="en" sz="2500">
                <a:solidFill>
                  <a:srgbClr val="3F3F3F"/>
                </a:solidFill>
                <a:latin typeface="Open Sans"/>
                <a:ea typeface="Open Sans"/>
                <a:cs typeface="Open Sans"/>
                <a:sym typeface="Open Sans"/>
              </a:rPr>
              <a:t>。</a:t>
            </a:r>
            <a:endParaRPr sz="1800"/>
          </a:p>
        </p:txBody>
      </p:sp>
      <p:sp>
        <p:nvSpPr>
          <p:cNvPr id="290" name="Google Shape;290;p41"/>
          <p:cNvSpPr/>
          <p:nvPr/>
        </p:nvSpPr>
        <p:spPr>
          <a:xfrm>
            <a:off x="114763" y="321992"/>
            <a:ext cx="3253500" cy="1042500"/>
          </a:xfrm>
          <a:prstGeom prst="roundRect">
            <a:avLst>
              <a:gd name="adj" fmla="val 16667"/>
            </a:avLst>
          </a:prstGeom>
          <a:solidFill>
            <a:srgbClr val="FFC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100" b="1">
                <a:solidFill>
                  <a:srgbClr val="FFFFFF"/>
                </a:solidFill>
                <a:latin typeface="Open Sans"/>
                <a:ea typeface="Open Sans"/>
                <a:cs typeface="Open Sans"/>
                <a:sym typeface="Open Sans"/>
              </a:rPr>
              <a:t>有關言論具有誹謗意思</a:t>
            </a:r>
            <a:endParaRPr sz="1100"/>
          </a:p>
        </p:txBody>
      </p:sp>
      <p:sp>
        <p:nvSpPr>
          <p:cNvPr id="291" name="Google Shape;291;p41"/>
          <p:cNvSpPr/>
          <p:nvPr/>
        </p:nvSpPr>
        <p:spPr>
          <a:xfrm>
            <a:off x="7900" y="4654850"/>
            <a:ext cx="9144000" cy="488700"/>
          </a:xfrm>
          <a:prstGeom prst="rect">
            <a:avLst/>
          </a:prstGeom>
          <a:solidFill>
            <a:srgbClr val="FF545E"/>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 sz="2400" b="1">
                <a:solidFill>
                  <a:schemeClr val="lt1"/>
                </a:solidFill>
                <a:latin typeface="Open Sans"/>
                <a:ea typeface="Open Sans"/>
                <a:cs typeface="Open Sans"/>
                <a:sym typeface="Open Sans"/>
              </a:rPr>
              <a:t>衡量標準：一般明白事理的市民之角度</a:t>
            </a:r>
            <a:endParaRPr sz="2400" b="1">
              <a:solidFill>
                <a:schemeClr val="lt1"/>
              </a:solidFill>
              <a:latin typeface="Open Sans"/>
              <a:ea typeface="Open Sans"/>
              <a:cs typeface="Open Sans"/>
              <a:sym typeface="Open Sans"/>
            </a:endParaRPr>
          </a:p>
          <a:p>
            <a:pPr marL="0" lvl="0" indent="0" algn="l" rtl="0">
              <a:spcBef>
                <a:spcPts val="0"/>
              </a:spcBef>
              <a:spcAft>
                <a:spcPts val="0"/>
              </a:spcAft>
              <a:buNone/>
            </a:pPr>
            <a:endParaRPr/>
          </a:p>
        </p:txBody>
      </p:sp>
      <p:pic>
        <p:nvPicPr>
          <p:cNvPr id="292" name="Google Shape;292;p41"/>
          <p:cNvPicPr preferRelativeResize="0"/>
          <p:nvPr/>
        </p:nvPicPr>
        <p:blipFill>
          <a:blip r:embed="rId3">
            <a:alphaModFix/>
          </a:blip>
          <a:stretch>
            <a:fillRect/>
          </a:stretch>
        </p:blipFill>
        <p:spPr>
          <a:xfrm>
            <a:off x="6432350" y="2354850"/>
            <a:ext cx="1886700" cy="1886700"/>
          </a:xfrm>
          <a:prstGeom prst="rect">
            <a:avLst/>
          </a:prstGeom>
          <a:noFill/>
          <a:ln>
            <a:noFill/>
          </a:ln>
        </p:spPr>
      </p:pic>
      <p:sp>
        <p:nvSpPr>
          <p:cNvPr id="293" name="Google Shape;293;p41"/>
          <p:cNvSpPr txBox="1"/>
          <p:nvPr/>
        </p:nvSpPr>
        <p:spPr>
          <a:xfrm>
            <a:off x="-73408" y="99447"/>
            <a:ext cx="1091100" cy="623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b="1">
                <a:solidFill>
                  <a:srgbClr val="3F3F3F"/>
                </a:solidFill>
                <a:latin typeface="Calibri"/>
                <a:ea typeface="Calibri"/>
                <a:cs typeface="Calibri"/>
                <a:sym typeface="Calibri"/>
              </a:rPr>
              <a:t>01</a:t>
            </a: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2"/>
          <p:cNvSpPr txBox="1"/>
          <p:nvPr/>
        </p:nvSpPr>
        <p:spPr>
          <a:xfrm>
            <a:off x="410802" y="1021075"/>
            <a:ext cx="2504100" cy="900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5400" b="1">
                <a:solidFill>
                  <a:srgbClr val="FF545E"/>
                </a:solidFill>
                <a:latin typeface="Calibri"/>
                <a:ea typeface="Calibri"/>
                <a:cs typeface="Calibri"/>
                <a:sym typeface="Calibri"/>
              </a:rPr>
              <a:t>Q</a:t>
            </a:r>
            <a:r>
              <a:rPr lang="en" sz="3600">
                <a:solidFill>
                  <a:srgbClr val="FF545E"/>
                </a:solidFill>
                <a:latin typeface="Calibri"/>
                <a:ea typeface="Calibri"/>
                <a:cs typeface="Calibri"/>
                <a:sym typeface="Calibri"/>
              </a:rPr>
              <a:t>uestion:</a:t>
            </a:r>
            <a:endParaRPr sz="1100"/>
          </a:p>
        </p:txBody>
      </p:sp>
      <p:sp>
        <p:nvSpPr>
          <p:cNvPr id="299" name="Google Shape;299;p42"/>
          <p:cNvSpPr/>
          <p:nvPr/>
        </p:nvSpPr>
        <p:spPr>
          <a:xfrm>
            <a:off x="410802" y="2349970"/>
            <a:ext cx="4031700" cy="715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b="1">
                <a:solidFill>
                  <a:srgbClr val="757070"/>
                </a:solidFill>
                <a:latin typeface="Open Sans"/>
                <a:ea typeface="Open Sans"/>
                <a:cs typeface="Open Sans"/>
                <a:sym typeface="Open Sans"/>
              </a:rPr>
              <a:t>稱呼</a:t>
            </a:r>
            <a:r>
              <a:rPr lang="en" sz="2100" b="1" i="0">
                <a:solidFill>
                  <a:srgbClr val="757070"/>
                </a:solidFill>
                <a:latin typeface="Open Sans"/>
                <a:ea typeface="Open Sans"/>
                <a:cs typeface="Open Sans"/>
                <a:sym typeface="Open Sans"/>
              </a:rPr>
              <a:t>一名熟悉的朋友做「肥豬」，會否構成誹謗？</a:t>
            </a:r>
            <a:endParaRPr sz="1100"/>
          </a:p>
        </p:txBody>
      </p:sp>
      <p:pic>
        <p:nvPicPr>
          <p:cNvPr id="300" name="Google Shape;300;p42" descr="Icon&#10;&#10;Description automatically generated"/>
          <p:cNvPicPr preferRelativeResize="0"/>
          <p:nvPr/>
        </p:nvPicPr>
        <p:blipFill rotWithShape="1">
          <a:blip r:embed="rId3">
            <a:alphaModFix/>
          </a:blip>
          <a:srcRect/>
          <a:stretch/>
        </p:blipFill>
        <p:spPr>
          <a:xfrm>
            <a:off x="2342758" y="3005521"/>
            <a:ext cx="1547555" cy="1547555"/>
          </a:xfrm>
          <a:prstGeom prst="rect">
            <a:avLst/>
          </a:prstGeom>
          <a:noFill/>
          <a:ln>
            <a:noFill/>
          </a:ln>
        </p:spPr>
      </p:pic>
      <p:cxnSp>
        <p:nvCxnSpPr>
          <p:cNvPr id="301" name="Google Shape;301;p42"/>
          <p:cNvCxnSpPr/>
          <p:nvPr/>
        </p:nvCxnSpPr>
        <p:spPr>
          <a:xfrm>
            <a:off x="4429991" y="765267"/>
            <a:ext cx="0" cy="4087200"/>
          </a:xfrm>
          <a:prstGeom prst="straightConnector1">
            <a:avLst/>
          </a:prstGeom>
          <a:noFill/>
          <a:ln w="38100" cap="flat" cmpd="sng">
            <a:solidFill>
              <a:srgbClr val="3F3F3F"/>
            </a:solidFill>
            <a:prstDash val="lgDash"/>
            <a:miter lim="800000"/>
            <a:headEnd type="none" w="sm" len="sm"/>
            <a:tailEnd type="none" w="sm" len="sm"/>
          </a:ln>
        </p:spPr>
      </p:cxnSp>
      <p:pic>
        <p:nvPicPr>
          <p:cNvPr id="302" name="Google Shape;302;p42"/>
          <p:cNvPicPr preferRelativeResize="0"/>
          <p:nvPr/>
        </p:nvPicPr>
        <p:blipFill>
          <a:blip r:embed="rId4">
            <a:alphaModFix/>
          </a:blip>
          <a:stretch>
            <a:fillRect/>
          </a:stretch>
        </p:blipFill>
        <p:spPr>
          <a:xfrm>
            <a:off x="4617777" y="868700"/>
            <a:ext cx="4396696" cy="2472832"/>
          </a:xfrm>
          <a:prstGeom prst="rect">
            <a:avLst/>
          </a:prstGeom>
          <a:noFill/>
          <a:ln>
            <a:noFill/>
          </a:ln>
        </p:spPr>
      </p:pic>
      <p:sp>
        <p:nvSpPr>
          <p:cNvPr id="303" name="Google Shape;303;p42"/>
          <p:cNvSpPr txBox="1"/>
          <p:nvPr/>
        </p:nvSpPr>
        <p:spPr>
          <a:xfrm>
            <a:off x="4489900" y="3489950"/>
            <a:ext cx="4859400" cy="142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Calibri"/>
                <a:ea typeface="Calibri"/>
                <a:cs typeface="Calibri"/>
                <a:sym typeface="Calibri"/>
              </a:rPr>
              <a:t>英國演員 Steven Berkoff</a:t>
            </a:r>
            <a:endParaRPr sz="1800"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Arial"/>
              <a:buNone/>
            </a:pPr>
            <a:r>
              <a:rPr lang="en" sz="1800" b="1">
                <a:solidFill>
                  <a:srgbClr val="757070"/>
                </a:solidFill>
                <a:latin typeface="Open Sans"/>
                <a:ea typeface="Open Sans"/>
                <a:cs typeface="Open Sans"/>
                <a:sym typeface="Open Sans"/>
              </a:rPr>
              <a:t>「惡名昭彰、看來很可怕的人」</a:t>
            </a:r>
            <a:endParaRPr sz="1800" b="1">
              <a:solidFill>
                <a:srgbClr val="75707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Font typeface="Arial"/>
              <a:buNone/>
            </a:pPr>
            <a:r>
              <a:rPr lang="en" sz="1800" b="1">
                <a:solidFill>
                  <a:srgbClr val="757070"/>
                </a:solidFill>
                <a:latin typeface="Open Sans"/>
                <a:ea typeface="Open Sans"/>
                <a:cs typeface="Open Sans"/>
                <a:sym typeface="Open Sans"/>
              </a:rPr>
              <a:t>「長得和怪物很像，只是怪物比他好看一點」</a:t>
            </a:r>
            <a:endParaRPr sz="850">
              <a:solidFill>
                <a:srgbClr val="3F434B"/>
              </a:solidFill>
              <a:highlight>
                <a:srgbClr val="95BCDF"/>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animEffect transition="in" filter="fade">
                                      <p:cBhvr>
                                        <p:cTn id="7" dur="1000"/>
                                        <p:tgtEl>
                                          <p:spTgt spid="302"/>
                                        </p:tgtEl>
                                      </p:cBhvr>
                                    </p:animEffect>
                                  </p:childTnLst>
                                </p:cTn>
                              </p:par>
                              <p:par>
                                <p:cTn id="8" presetID="10" presetClass="entr" presetSubtype="0" fill="hold" nodeType="withEffect">
                                  <p:stCondLst>
                                    <p:cond delay="0"/>
                                  </p:stCondLst>
                                  <p:childTnLst>
                                    <p:set>
                                      <p:cBhvr>
                                        <p:cTn id="9" dur="1" fill="hold">
                                          <p:stCondLst>
                                            <p:cond delay="0"/>
                                          </p:stCondLst>
                                        </p:cTn>
                                        <p:tgtEl>
                                          <p:spTgt spid="303"/>
                                        </p:tgtEl>
                                        <p:attrNameLst>
                                          <p:attrName>style.visibility</p:attrName>
                                        </p:attrNameLst>
                                      </p:cBhvr>
                                      <p:to>
                                        <p:strVal val="visible"/>
                                      </p:to>
                                    </p:set>
                                    <p:animEffect transition="in" filter="fade">
                                      <p:cBhvr>
                                        <p:cTn id="10" dur="10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3"/>
          <p:cNvSpPr/>
          <p:nvPr/>
        </p:nvSpPr>
        <p:spPr>
          <a:xfrm>
            <a:off x="254875" y="646750"/>
            <a:ext cx="8591100" cy="4008000"/>
          </a:xfrm>
          <a:prstGeom prst="roundRect">
            <a:avLst>
              <a:gd name="adj" fmla="val 16667"/>
            </a:avLst>
          </a:prstGeom>
          <a:solidFill>
            <a:srgbClr val="D9EAD3"/>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 name="Google Shape;309;p43"/>
          <p:cNvSpPr/>
          <p:nvPr/>
        </p:nvSpPr>
        <p:spPr>
          <a:xfrm>
            <a:off x="114763" y="321992"/>
            <a:ext cx="3253500" cy="1042500"/>
          </a:xfrm>
          <a:prstGeom prst="roundRect">
            <a:avLst>
              <a:gd name="adj" fmla="val 16667"/>
            </a:avLst>
          </a:prstGeom>
          <a:solidFill>
            <a:srgbClr val="FFC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100" b="1">
                <a:solidFill>
                  <a:schemeClr val="lt1"/>
                </a:solidFill>
                <a:latin typeface="Open Sans"/>
                <a:ea typeface="Open Sans"/>
                <a:cs typeface="Open Sans"/>
                <a:sym typeface="Open Sans"/>
              </a:rPr>
              <a:t>該言論已向第三者發佈</a:t>
            </a:r>
            <a:endParaRPr sz="2100" b="1">
              <a:solidFill>
                <a:srgbClr val="FFFFFF"/>
              </a:solidFill>
              <a:latin typeface="Open Sans"/>
              <a:ea typeface="Open Sans"/>
              <a:cs typeface="Open Sans"/>
              <a:sym typeface="Open Sans"/>
            </a:endParaRPr>
          </a:p>
        </p:txBody>
      </p:sp>
      <p:pic>
        <p:nvPicPr>
          <p:cNvPr id="310" name="Google Shape;310;p43"/>
          <p:cNvPicPr preferRelativeResize="0"/>
          <p:nvPr/>
        </p:nvPicPr>
        <p:blipFill>
          <a:blip r:embed="rId3">
            <a:alphaModFix/>
          </a:blip>
          <a:stretch>
            <a:fillRect/>
          </a:stretch>
        </p:blipFill>
        <p:spPr>
          <a:xfrm>
            <a:off x="1055725" y="1488075"/>
            <a:ext cx="1371599" cy="1371601"/>
          </a:xfrm>
          <a:prstGeom prst="rect">
            <a:avLst/>
          </a:prstGeom>
          <a:noFill/>
          <a:ln>
            <a:noFill/>
          </a:ln>
        </p:spPr>
      </p:pic>
      <p:pic>
        <p:nvPicPr>
          <p:cNvPr id="311" name="Google Shape;311;p43"/>
          <p:cNvPicPr preferRelativeResize="0"/>
          <p:nvPr/>
        </p:nvPicPr>
        <p:blipFill>
          <a:blip r:embed="rId4">
            <a:alphaModFix/>
          </a:blip>
          <a:stretch>
            <a:fillRect/>
          </a:stretch>
        </p:blipFill>
        <p:spPr>
          <a:xfrm>
            <a:off x="3864625" y="1488075"/>
            <a:ext cx="1371599" cy="1371601"/>
          </a:xfrm>
          <a:prstGeom prst="rect">
            <a:avLst/>
          </a:prstGeom>
          <a:noFill/>
          <a:ln>
            <a:noFill/>
          </a:ln>
        </p:spPr>
      </p:pic>
      <p:pic>
        <p:nvPicPr>
          <p:cNvPr id="312" name="Google Shape;312;p43"/>
          <p:cNvPicPr preferRelativeResize="0"/>
          <p:nvPr/>
        </p:nvPicPr>
        <p:blipFill>
          <a:blip r:embed="rId5">
            <a:alphaModFix/>
          </a:blip>
          <a:stretch>
            <a:fillRect/>
          </a:stretch>
        </p:blipFill>
        <p:spPr>
          <a:xfrm>
            <a:off x="6758175" y="1488075"/>
            <a:ext cx="1371599" cy="1371601"/>
          </a:xfrm>
          <a:prstGeom prst="rect">
            <a:avLst/>
          </a:prstGeom>
          <a:noFill/>
          <a:ln>
            <a:noFill/>
          </a:ln>
        </p:spPr>
      </p:pic>
      <p:sp>
        <p:nvSpPr>
          <p:cNvPr id="313" name="Google Shape;313;p43"/>
          <p:cNvSpPr txBox="1"/>
          <p:nvPr/>
        </p:nvSpPr>
        <p:spPr>
          <a:xfrm>
            <a:off x="1476900" y="2750900"/>
            <a:ext cx="449400" cy="3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Open Sans"/>
                <a:ea typeface="Open Sans"/>
                <a:cs typeface="Open Sans"/>
                <a:sym typeface="Open Sans"/>
              </a:rPr>
              <a:t>我</a:t>
            </a:r>
            <a:endParaRPr sz="1800" b="1">
              <a:latin typeface="Open Sans"/>
              <a:ea typeface="Open Sans"/>
              <a:cs typeface="Open Sans"/>
              <a:sym typeface="Open Sans"/>
            </a:endParaRPr>
          </a:p>
        </p:txBody>
      </p:sp>
      <p:sp>
        <p:nvSpPr>
          <p:cNvPr id="314" name="Google Shape;314;p43"/>
          <p:cNvSpPr txBox="1"/>
          <p:nvPr/>
        </p:nvSpPr>
        <p:spPr>
          <a:xfrm>
            <a:off x="4386188" y="2750900"/>
            <a:ext cx="449400" cy="3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Open Sans"/>
                <a:ea typeface="Open Sans"/>
                <a:cs typeface="Open Sans"/>
                <a:sym typeface="Open Sans"/>
              </a:rPr>
              <a:t>A</a:t>
            </a:r>
            <a:endParaRPr sz="1800" b="1">
              <a:latin typeface="Open Sans"/>
              <a:ea typeface="Open Sans"/>
              <a:cs typeface="Open Sans"/>
              <a:sym typeface="Open Sans"/>
            </a:endParaRPr>
          </a:p>
        </p:txBody>
      </p:sp>
      <p:sp>
        <p:nvSpPr>
          <p:cNvPr id="315" name="Google Shape;315;p43"/>
          <p:cNvSpPr txBox="1"/>
          <p:nvPr/>
        </p:nvSpPr>
        <p:spPr>
          <a:xfrm>
            <a:off x="7295475" y="2750900"/>
            <a:ext cx="449400" cy="3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Open Sans"/>
                <a:ea typeface="Open Sans"/>
                <a:cs typeface="Open Sans"/>
                <a:sym typeface="Open Sans"/>
              </a:rPr>
              <a:t>B</a:t>
            </a:r>
            <a:endParaRPr sz="1800" b="1">
              <a:latin typeface="Open Sans"/>
              <a:ea typeface="Open Sans"/>
              <a:cs typeface="Open Sans"/>
              <a:sym typeface="Open Sans"/>
            </a:endParaRPr>
          </a:p>
        </p:txBody>
      </p:sp>
      <p:sp>
        <p:nvSpPr>
          <p:cNvPr id="316" name="Google Shape;316;p43"/>
          <p:cNvSpPr/>
          <p:nvPr/>
        </p:nvSpPr>
        <p:spPr>
          <a:xfrm>
            <a:off x="2460175" y="2132300"/>
            <a:ext cx="1371600" cy="438300"/>
          </a:xfrm>
          <a:prstGeom prst="stripedRightArrow">
            <a:avLst>
              <a:gd name="adj1" fmla="val 50000"/>
              <a:gd name="adj2" fmla="val 50000"/>
            </a:avLst>
          </a:prstGeom>
          <a:solidFill>
            <a:srgbClr val="FFFFFF"/>
          </a:solid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17" name="Google Shape;317;p43"/>
          <p:cNvSpPr/>
          <p:nvPr/>
        </p:nvSpPr>
        <p:spPr>
          <a:xfrm>
            <a:off x="5311400" y="2132300"/>
            <a:ext cx="1371600" cy="438300"/>
          </a:xfrm>
          <a:prstGeom prst="stripedRightArrow">
            <a:avLst>
              <a:gd name="adj1" fmla="val 50000"/>
              <a:gd name="adj2" fmla="val 50000"/>
            </a:avLst>
          </a:prstGeom>
          <a:solidFill>
            <a:srgbClr val="FFFFFF"/>
          </a:solid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18" name="Google Shape;318;p43"/>
          <p:cNvSpPr txBox="1"/>
          <p:nvPr/>
        </p:nvSpPr>
        <p:spPr>
          <a:xfrm>
            <a:off x="2460175" y="1798400"/>
            <a:ext cx="1371600" cy="3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Open Sans"/>
                <a:ea typeface="Open Sans"/>
                <a:cs typeface="Open Sans"/>
                <a:sym typeface="Open Sans"/>
              </a:rPr>
              <a:t>誹謗言論</a:t>
            </a:r>
            <a:endParaRPr sz="2000" b="1">
              <a:latin typeface="Open Sans"/>
              <a:ea typeface="Open Sans"/>
              <a:cs typeface="Open Sans"/>
              <a:sym typeface="Open Sans"/>
            </a:endParaRPr>
          </a:p>
        </p:txBody>
      </p:sp>
      <p:sp>
        <p:nvSpPr>
          <p:cNvPr id="319" name="Google Shape;319;p43"/>
          <p:cNvSpPr txBox="1"/>
          <p:nvPr/>
        </p:nvSpPr>
        <p:spPr>
          <a:xfrm>
            <a:off x="5311400" y="1798400"/>
            <a:ext cx="1371600" cy="3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Open Sans"/>
                <a:ea typeface="Open Sans"/>
                <a:cs typeface="Open Sans"/>
                <a:sym typeface="Open Sans"/>
              </a:rPr>
              <a:t>誹謗言論</a:t>
            </a:r>
            <a:endParaRPr sz="2000" b="1">
              <a:latin typeface="Open Sans"/>
              <a:ea typeface="Open Sans"/>
              <a:cs typeface="Open Sans"/>
              <a:sym typeface="Open Sans"/>
            </a:endParaRPr>
          </a:p>
        </p:txBody>
      </p:sp>
      <p:cxnSp>
        <p:nvCxnSpPr>
          <p:cNvPr id="320" name="Google Shape;320;p43"/>
          <p:cNvCxnSpPr/>
          <p:nvPr/>
        </p:nvCxnSpPr>
        <p:spPr>
          <a:xfrm>
            <a:off x="439525" y="3195375"/>
            <a:ext cx="8220000" cy="0"/>
          </a:xfrm>
          <a:prstGeom prst="straightConnector1">
            <a:avLst/>
          </a:prstGeom>
          <a:noFill/>
          <a:ln w="38100" cap="flat" cmpd="sng">
            <a:solidFill>
              <a:schemeClr val="dk2"/>
            </a:solidFill>
            <a:prstDash val="dash"/>
            <a:round/>
            <a:headEnd type="none" w="med" len="med"/>
            <a:tailEnd type="none" w="med" len="med"/>
          </a:ln>
        </p:spPr>
      </p:cxnSp>
      <p:sp>
        <p:nvSpPr>
          <p:cNvPr id="321" name="Google Shape;321;p43"/>
          <p:cNvSpPr/>
          <p:nvPr/>
        </p:nvSpPr>
        <p:spPr>
          <a:xfrm>
            <a:off x="5236225" y="1608550"/>
            <a:ext cx="1521900" cy="1218600"/>
          </a:xfrm>
          <a:prstGeom prst="rect">
            <a:avLst/>
          </a:prstGeom>
          <a:noFill/>
          <a:ln w="38100" cap="flat" cmpd="sng">
            <a:solidFill>
              <a:srgbClr val="FF545E"/>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3"/>
          <p:cNvSpPr/>
          <p:nvPr/>
        </p:nvSpPr>
        <p:spPr>
          <a:xfrm>
            <a:off x="5428600" y="534550"/>
            <a:ext cx="2899800" cy="705900"/>
          </a:xfrm>
          <a:prstGeom prst="wedgeRectCallout">
            <a:avLst>
              <a:gd name="adj1" fmla="val -33205"/>
              <a:gd name="adj2" fmla="val 131740"/>
            </a:avLst>
          </a:prstGeom>
          <a:solidFill>
            <a:srgbClr val="FF545E"/>
          </a:solidFill>
          <a:ln w="38100" cap="flat" cmpd="sng">
            <a:solidFill>
              <a:srgbClr val="4444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FFFFFF"/>
                </a:solidFill>
                <a:latin typeface="Open Sans"/>
                <a:ea typeface="Open Sans"/>
                <a:cs typeface="Open Sans"/>
                <a:sym typeface="Open Sans"/>
              </a:rPr>
              <a:t>Q：誰要負上責任？</a:t>
            </a:r>
            <a:endParaRPr sz="2400">
              <a:solidFill>
                <a:srgbClr val="FFFFFF"/>
              </a:solidFill>
              <a:latin typeface="Open Sans"/>
              <a:ea typeface="Open Sans"/>
              <a:cs typeface="Open Sans"/>
              <a:sym typeface="Open Sans"/>
            </a:endParaRPr>
          </a:p>
        </p:txBody>
      </p:sp>
      <p:cxnSp>
        <p:nvCxnSpPr>
          <p:cNvPr id="323" name="Google Shape;323;p43"/>
          <p:cNvCxnSpPr>
            <a:endCxn id="308" idx="2"/>
          </p:cNvCxnSpPr>
          <p:nvPr/>
        </p:nvCxnSpPr>
        <p:spPr>
          <a:xfrm>
            <a:off x="4537525" y="3278650"/>
            <a:ext cx="12900" cy="1376100"/>
          </a:xfrm>
          <a:prstGeom prst="straightConnector1">
            <a:avLst/>
          </a:prstGeom>
          <a:noFill/>
          <a:ln w="38100" cap="flat" cmpd="sng">
            <a:solidFill>
              <a:schemeClr val="dk2"/>
            </a:solidFill>
            <a:prstDash val="dash"/>
            <a:round/>
            <a:headEnd type="none" w="med" len="med"/>
            <a:tailEnd type="none" w="med" len="med"/>
          </a:ln>
        </p:spPr>
      </p:cxnSp>
      <p:grpSp>
        <p:nvGrpSpPr>
          <p:cNvPr id="324" name="Google Shape;324;p43"/>
          <p:cNvGrpSpPr/>
          <p:nvPr/>
        </p:nvGrpSpPr>
        <p:grpSpPr>
          <a:xfrm>
            <a:off x="1005363" y="3424875"/>
            <a:ext cx="2975512" cy="1172100"/>
            <a:chOff x="1005363" y="3424875"/>
            <a:chExt cx="2975512" cy="1172100"/>
          </a:xfrm>
        </p:grpSpPr>
        <p:pic>
          <p:nvPicPr>
            <p:cNvPr id="325" name="Google Shape;325;p43"/>
            <p:cNvPicPr preferRelativeResize="0"/>
            <p:nvPr/>
          </p:nvPicPr>
          <p:blipFill>
            <a:blip r:embed="rId3">
              <a:alphaModFix/>
            </a:blip>
            <a:stretch>
              <a:fillRect/>
            </a:stretch>
          </p:blipFill>
          <p:spPr>
            <a:xfrm>
              <a:off x="1526625" y="3424875"/>
              <a:ext cx="914400" cy="914400"/>
            </a:xfrm>
            <a:prstGeom prst="rect">
              <a:avLst/>
            </a:prstGeom>
            <a:noFill/>
            <a:ln>
              <a:noFill/>
            </a:ln>
          </p:spPr>
        </p:pic>
        <p:sp>
          <p:nvSpPr>
            <p:cNvPr id="326" name="Google Shape;326;p43"/>
            <p:cNvSpPr txBox="1"/>
            <p:nvPr/>
          </p:nvSpPr>
          <p:spPr>
            <a:xfrm>
              <a:off x="1759125" y="4263075"/>
              <a:ext cx="449400" cy="3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333333"/>
                  </a:solidFill>
                  <a:latin typeface="Open Sans"/>
                  <a:ea typeface="Open Sans"/>
                  <a:cs typeface="Open Sans"/>
                  <a:sym typeface="Open Sans"/>
                </a:rPr>
                <a:t>我</a:t>
              </a:r>
              <a:endParaRPr sz="1800" b="1">
                <a:solidFill>
                  <a:srgbClr val="333333"/>
                </a:solidFill>
                <a:latin typeface="Open Sans"/>
                <a:ea typeface="Open Sans"/>
                <a:cs typeface="Open Sans"/>
                <a:sym typeface="Open Sans"/>
              </a:endParaRPr>
            </a:p>
          </p:txBody>
        </p:sp>
        <p:sp>
          <p:nvSpPr>
            <p:cNvPr id="327" name="Google Shape;327;p43"/>
            <p:cNvSpPr txBox="1"/>
            <p:nvPr/>
          </p:nvSpPr>
          <p:spPr>
            <a:xfrm>
              <a:off x="2311075" y="3531075"/>
              <a:ext cx="1669800" cy="25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FF545E"/>
                  </a:solidFill>
                  <a:latin typeface="Open Sans"/>
                  <a:ea typeface="Open Sans"/>
                  <a:cs typeface="Open Sans"/>
                  <a:sym typeface="Open Sans"/>
                </a:rPr>
                <a:t>可預視</a:t>
              </a:r>
              <a:endParaRPr sz="2400" b="1">
                <a:solidFill>
                  <a:srgbClr val="FF545E"/>
                </a:solidFill>
                <a:latin typeface="Open Sans"/>
                <a:ea typeface="Open Sans"/>
                <a:cs typeface="Open Sans"/>
                <a:sym typeface="Open Sans"/>
              </a:endParaRPr>
            </a:p>
            <a:p>
              <a:pPr marL="0" lvl="0" indent="0" algn="ctr" rtl="0">
                <a:spcBef>
                  <a:spcPts val="0"/>
                </a:spcBef>
                <a:spcAft>
                  <a:spcPts val="0"/>
                </a:spcAft>
                <a:buNone/>
              </a:pPr>
              <a:r>
                <a:rPr lang="en" sz="2400" b="1">
                  <a:solidFill>
                    <a:srgbClr val="333333"/>
                  </a:solidFill>
                  <a:latin typeface="Open Sans"/>
                  <a:ea typeface="Open Sans"/>
                  <a:cs typeface="Open Sans"/>
                  <a:sym typeface="Open Sans"/>
                </a:rPr>
                <a:t>他人轉發</a:t>
              </a:r>
              <a:endParaRPr sz="2400" b="1">
                <a:solidFill>
                  <a:srgbClr val="333333"/>
                </a:solidFill>
                <a:latin typeface="Open Sans"/>
                <a:ea typeface="Open Sans"/>
                <a:cs typeface="Open Sans"/>
                <a:sym typeface="Open Sans"/>
              </a:endParaRPr>
            </a:p>
          </p:txBody>
        </p:sp>
        <p:pic>
          <p:nvPicPr>
            <p:cNvPr id="328" name="Google Shape;328;p43" descr="Icon&#10;&#10;Description automatically generated"/>
            <p:cNvPicPr preferRelativeResize="0"/>
            <p:nvPr/>
          </p:nvPicPr>
          <p:blipFill rotWithShape="1">
            <a:blip r:embed="rId6">
              <a:alphaModFix/>
            </a:blip>
            <a:srcRect/>
            <a:stretch/>
          </p:blipFill>
          <p:spPr>
            <a:xfrm>
              <a:off x="1005363" y="3705947"/>
              <a:ext cx="521251" cy="521251"/>
            </a:xfrm>
            <a:prstGeom prst="rect">
              <a:avLst/>
            </a:prstGeom>
            <a:noFill/>
            <a:ln>
              <a:noFill/>
            </a:ln>
          </p:spPr>
        </p:pic>
      </p:grpSp>
      <p:grpSp>
        <p:nvGrpSpPr>
          <p:cNvPr id="329" name="Google Shape;329;p43"/>
          <p:cNvGrpSpPr/>
          <p:nvPr/>
        </p:nvGrpSpPr>
        <p:grpSpPr>
          <a:xfrm>
            <a:off x="4907338" y="3462450"/>
            <a:ext cx="3409687" cy="1134525"/>
            <a:chOff x="4907338" y="3462450"/>
            <a:chExt cx="3409687" cy="1134525"/>
          </a:xfrm>
        </p:grpSpPr>
        <p:pic>
          <p:nvPicPr>
            <p:cNvPr id="330" name="Google Shape;330;p43"/>
            <p:cNvPicPr preferRelativeResize="0"/>
            <p:nvPr/>
          </p:nvPicPr>
          <p:blipFill>
            <a:blip r:embed="rId4">
              <a:alphaModFix/>
            </a:blip>
            <a:stretch>
              <a:fillRect/>
            </a:stretch>
          </p:blipFill>
          <p:spPr>
            <a:xfrm>
              <a:off x="5540000" y="3462450"/>
              <a:ext cx="914400" cy="914400"/>
            </a:xfrm>
            <a:prstGeom prst="rect">
              <a:avLst/>
            </a:prstGeom>
            <a:noFill/>
            <a:ln>
              <a:noFill/>
            </a:ln>
          </p:spPr>
        </p:pic>
        <p:pic>
          <p:nvPicPr>
            <p:cNvPr id="331" name="Google Shape;331;p43" descr="Icon&#10;&#10;Description automatically generated"/>
            <p:cNvPicPr preferRelativeResize="0"/>
            <p:nvPr/>
          </p:nvPicPr>
          <p:blipFill rotWithShape="1">
            <a:blip r:embed="rId6">
              <a:alphaModFix/>
            </a:blip>
            <a:srcRect/>
            <a:stretch/>
          </p:blipFill>
          <p:spPr>
            <a:xfrm>
              <a:off x="4907338" y="3705947"/>
              <a:ext cx="521251" cy="521251"/>
            </a:xfrm>
            <a:prstGeom prst="rect">
              <a:avLst/>
            </a:prstGeom>
            <a:noFill/>
            <a:ln>
              <a:noFill/>
            </a:ln>
          </p:spPr>
        </p:pic>
        <p:sp>
          <p:nvSpPr>
            <p:cNvPr id="332" name="Google Shape;332;p43"/>
            <p:cNvSpPr txBox="1"/>
            <p:nvPr/>
          </p:nvSpPr>
          <p:spPr>
            <a:xfrm>
              <a:off x="5848688" y="4263075"/>
              <a:ext cx="449400" cy="3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Open Sans"/>
                  <a:ea typeface="Open Sans"/>
                  <a:cs typeface="Open Sans"/>
                  <a:sym typeface="Open Sans"/>
                </a:rPr>
                <a:t>A</a:t>
              </a:r>
              <a:endParaRPr sz="1800" b="1">
                <a:latin typeface="Open Sans"/>
                <a:ea typeface="Open Sans"/>
                <a:cs typeface="Open Sans"/>
                <a:sym typeface="Open Sans"/>
              </a:endParaRPr>
            </a:p>
          </p:txBody>
        </p:sp>
        <p:sp>
          <p:nvSpPr>
            <p:cNvPr id="333" name="Google Shape;333;p43"/>
            <p:cNvSpPr txBox="1"/>
            <p:nvPr/>
          </p:nvSpPr>
          <p:spPr>
            <a:xfrm>
              <a:off x="6647225" y="3531075"/>
              <a:ext cx="1669800" cy="25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FF545E"/>
                  </a:solidFill>
                  <a:latin typeface="Open Sans"/>
                  <a:ea typeface="Open Sans"/>
                  <a:cs typeface="Open Sans"/>
                  <a:sym typeface="Open Sans"/>
                </a:rPr>
                <a:t>複述</a:t>
              </a:r>
              <a:endParaRPr sz="2400" b="1">
                <a:solidFill>
                  <a:srgbClr val="FF545E"/>
                </a:solidFill>
                <a:latin typeface="Open Sans"/>
                <a:ea typeface="Open Sans"/>
                <a:cs typeface="Open Sans"/>
                <a:sym typeface="Open Sans"/>
              </a:endParaRPr>
            </a:p>
            <a:p>
              <a:pPr marL="0" lvl="0" indent="0" algn="ctr" rtl="0">
                <a:spcBef>
                  <a:spcPts val="0"/>
                </a:spcBef>
                <a:spcAft>
                  <a:spcPts val="0"/>
                </a:spcAft>
                <a:buNone/>
              </a:pPr>
              <a:r>
                <a:rPr lang="en" sz="2400" b="1">
                  <a:solidFill>
                    <a:srgbClr val="333333"/>
                  </a:solidFill>
                  <a:latin typeface="Open Sans"/>
                  <a:ea typeface="Open Sans"/>
                  <a:cs typeface="Open Sans"/>
                  <a:sym typeface="Open Sans"/>
                </a:rPr>
                <a:t>等同發佈</a:t>
              </a:r>
              <a:endParaRPr sz="2400" b="1">
                <a:solidFill>
                  <a:srgbClr val="333333"/>
                </a:solidFill>
                <a:latin typeface="Open Sans"/>
                <a:ea typeface="Open Sans"/>
                <a:cs typeface="Open Sans"/>
                <a:sym typeface="Open Sans"/>
              </a:endParaRPr>
            </a:p>
          </p:txBody>
        </p:sp>
      </p:grpSp>
      <p:sp>
        <p:nvSpPr>
          <p:cNvPr id="334" name="Google Shape;334;p43"/>
          <p:cNvSpPr txBox="1"/>
          <p:nvPr/>
        </p:nvSpPr>
        <p:spPr>
          <a:xfrm>
            <a:off x="-8" y="39897"/>
            <a:ext cx="1091100" cy="623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b="1">
                <a:solidFill>
                  <a:srgbClr val="3F3F3F"/>
                </a:solidFill>
                <a:latin typeface="Calibri"/>
                <a:ea typeface="Calibri"/>
                <a:cs typeface="Calibri"/>
                <a:sym typeface="Calibri"/>
              </a:rPr>
              <a:t>02</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4"/>
          <p:cNvSpPr/>
          <p:nvPr/>
        </p:nvSpPr>
        <p:spPr>
          <a:xfrm>
            <a:off x="254875" y="646750"/>
            <a:ext cx="8591100" cy="40080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 name="Google Shape;340;p44"/>
          <p:cNvSpPr/>
          <p:nvPr/>
        </p:nvSpPr>
        <p:spPr>
          <a:xfrm>
            <a:off x="489725" y="1331450"/>
            <a:ext cx="4114800" cy="1371600"/>
          </a:xfrm>
          <a:prstGeom prst="roundRect">
            <a:avLst>
              <a:gd name="adj" fmla="val 16667"/>
            </a:avLst>
          </a:prstGeom>
          <a:solidFill>
            <a:srgbClr val="444444"/>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457200" marR="0" lvl="0" indent="0" algn="l" rtl="0">
              <a:lnSpc>
                <a:spcPct val="100000"/>
              </a:lnSpc>
              <a:spcBef>
                <a:spcPts val="0"/>
              </a:spcBef>
              <a:spcAft>
                <a:spcPts val="0"/>
              </a:spcAft>
              <a:buNone/>
            </a:pPr>
            <a:r>
              <a:rPr lang="en" sz="3600" b="1">
                <a:solidFill>
                  <a:srgbClr val="FFFFFF"/>
                </a:solidFill>
              </a:rPr>
              <a:t>有理可據</a:t>
            </a:r>
            <a:endParaRPr sz="3600" b="1">
              <a:solidFill>
                <a:srgbClr val="FFFFFF"/>
              </a:solidFill>
            </a:endParaRPr>
          </a:p>
        </p:txBody>
      </p:sp>
      <p:sp>
        <p:nvSpPr>
          <p:cNvPr id="341" name="Google Shape;341;p44"/>
          <p:cNvSpPr/>
          <p:nvPr/>
        </p:nvSpPr>
        <p:spPr>
          <a:xfrm>
            <a:off x="489725" y="2960075"/>
            <a:ext cx="4114800" cy="1371600"/>
          </a:xfrm>
          <a:prstGeom prst="roundRect">
            <a:avLst>
              <a:gd name="adj" fmla="val 16667"/>
            </a:avLst>
          </a:prstGeom>
          <a:solidFill>
            <a:srgbClr val="444444"/>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457200" lvl="0" indent="0" algn="just" rtl="0">
              <a:spcBef>
                <a:spcPts val="0"/>
              </a:spcBef>
              <a:spcAft>
                <a:spcPts val="0"/>
              </a:spcAft>
              <a:buNone/>
            </a:pPr>
            <a:r>
              <a:rPr lang="en" sz="3600" b="1">
                <a:solidFill>
                  <a:srgbClr val="FFFFFF"/>
                </a:solidFill>
              </a:rPr>
              <a:t>公允評論</a:t>
            </a:r>
            <a:endParaRPr sz="3600" b="1">
              <a:solidFill>
                <a:srgbClr val="FFFFFF"/>
              </a:solidFill>
            </a:endParaRPr>
          </a:p>
        </p:txBody>
      </p:sp>
      <p:sp>
        <p:nvSpPr>
          <p:cNvPr id="342" name="Google Shape;342;p44"/>
          <p:cNvSpPr/>
          <p:nvPr/>
        </p:nvSpPr>
        <p:spPr>
          <a:xfrm>
            <a:off x="115638" y="147217"/>
            <a:ext cx="3253500" cy="1042500"/>
          </a:xfrm>
          <a:prstGeom prst="roundRect">
            <a:avLst>
              <a:gd name="adj" fmla="val 16667"/>
            </a:avLst>
          </a:prstGeom>
          <a:solidFill>
            <a:srgbClr val="3F3F3F"/>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3600" b="1">
                <a:solidFill>
                  <a:srgbClr val="FFFFFF"/>
                </a:solidFill>
                <a:latin typeface="Open Sans"/>
                <a:ea typeface="Open Sans"/>
                <a:cs typeface="Open Sans"/>
                <a:sym typeface="Open Sans"/>
              </a:rPr>
              <a:t>抗辯理由</a:t>
            </a:r>
            <a:endParaRPr sz="3600"/>
          </a:p>
        </p:txBody>
      </p:sp>
      <p:pic>
        <p:nvPicPr>
          <p:cNvPr id="343" name="Google Shape;343;p44"/>
          <p:cNvPicPr preferRelativeResize="0"/>
          <p:nvPr/>
        </p:nvPicPr>
        <p:blipFill>
          <a:blip r:embed="rId3">
            <a:alphaModFix/>
          </a:blip>
          <a:stretch>
            <a:fillRect/>
          </a:stretch>
        </p:blipFill>
        <p:spPr>
          <a:xfrm>
            <a:off x="3067463" y="3005788"/>
            <a:ext cx="1280160" cy="1280160"/>
          </a:xfrm>
          <a:prstGeom prst="rect">
            <a:avLst/>
          </a:prstGeom>
          <a:noFill/>
          <a:ln>
            <a:noFill/>
          </a:ln>
        </p:spPr>
      </p:pic>
      <p:pic>
        <p:nvPicPr>
          <p:cNvPr id="344" name="Google Shape;344;p44"/>
          <p:cNvPicPr preferRelativeResize="0"/>
          <p:nvPr/>
        </p:nvPicPr>
        <p:blipFill>
          <a:blip r:embed="rId4">
            <a:alphaModFix/>
          </a:blip>
          <a:stretch>
            <a:fillRect/>
          </a:stretch>
        </p:blipFill>
        <p:spPr>
          <a:xfrm>
            <a:off x="3067475" y="1377175"/>
            <a:ext cx="1280160" cy="1280160"/>
          </a:xfrm>
          <a:prstGeom prst="rect">
            <a:avLst/>
          </a:prstGeom>
          <a:noFill/>
          <a:ln>
            <a:noFill/>
          </a:ln>
        </p:spPr>
      </p:pic>
      <p:sp>
        <p:nvSpPr>
          <p:cNvPr id="345" name="Google Shape;345;p44"/>
          <p:cNvSpPr/>
          <p:nvPr/>
        </p:nvSpPr>
        <p:spPr>
          <a:xfrm>
            <a:off x="4701174" y="2484312"/>
            <a:ext cx="743700" cy="624600"/>
          </a:xfrm>
          <a:prstGeom prst="stripedRightArrow">
            <a:avLst>
              <a:gd name="adj1" fmla="val 50000"/>
              <a:gd name="adj2" fmla="val 50000"/>
            </a:avLst>
          </a:prstGeom>
          <a:solidFill>
            <a:srgbClr val="FFFFFF"/>
          </a:solid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46" name="Google Shape;346;p44"/>
          <p:cNvSpPr/>
          <p:nvPr/>
        </p:nvSpPr>
        <p:spPr>
          <a:xfrm>
            <a:off x="5521075" y="1189725"/>
            <a:ext cx="3060300" cy="3141900"/>
          </a:xfrm>
          <a:prstGeom prst="roundRect">
            <a:avLst>
              <a:gd name="adj" fmla="val 16667"/>
            </a:avLst>
          </a:prstGeom>
          <a:solidFill>
            <a:srgbClr val="FFFFFF"/>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3600" b="1"/>
              <a:t>沒有</a:t>
            </a:r>
            <a:endParaRPr sz="3600" b="1"/>
          </a:p>
          <a:p>
            <a:pPr marL="0" marR="0" lvl="0" indent="0" algn="ctr" rtl="0">
              <a:lnSpc>
                <a:spcPct val="100000"/>
              </a:lnSpc>
              <a:spcBef>
                <a:spcPts val="0"/>
              </a:spcBef>
              <a:spcAft>
                <a:spcPts val="0"/>
              </a:spcAft>
              <a:buNone/>
            </a:pPr>
            <a:r>
              <a:rPr lang="en" sz="3600" b="1"/>
              <a:t>法律責任</a:t>
            </a:r>
            <a:endParaRPr sz="3600" b="1"/>
          </a:p>
          <a:p>
            <a:pPr marL="0" marR="0" lvl="0" indent="0" algn="ctr" rtl="0">
              <a:lnSpc>
                <a:spcPct val="100000"/>
              </a:lnSpc>
              <a:spcBef>
                <a:spcPts val="0"/>
              </a:spcBef>
              <a:spcAft>
                <a:spcPts val="0"/>
              </a:spcAft>
              <a:buNone/>
            </a:pPr>
            <a:endParaRPr sz="3600" b="1"/>
          </a:p>
          <a:p>
            <a:pPr marL="0" marR="0" lvl="0" indent="0" algn="ctr" rtl="0">
              <a:lnSpc>
                <a:spcPct val="100000"/>
              </a:lnSpc>
              <a:spcBef>
                <a:spcPts val="0"/>
              </a:spcBef>
              <a:spcAft>
                <a:spcPts val="0"/>
              </a:spcAft>
              <a:buNone/>
            </a:pPr>
            <a:endParaRPr sz="3600" b="1"/>
          </a:p>
        </p:txBody>
      </p:sp>
      <p:pic>
        <p:nvPicPr>
          <p:cNvPr id="347" name="Google Shape;347;p44"/>
          <p:cNvPicPr preferRelativeResize="0"/>
          <p:nvPr/>
        </p:nvPicPr>
        <p:blipFill>
          <a:blip r:embed="rId5">
            <a:alphaModFix/>
          </a:blip>
          <a:stretch>
            <a:fillRect/>
          </a:stretch>
        </p:blipFill>
        <p:spPr>
          <a:xfrm>
            <a:off x="6350188" y="2703050"/>
            <a:ext cx="1554479" cy="155447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38"/>
        <p:cNvGrpSpPr/>
        <p:nvPr/>
      </p:nvGrpSpPr>
      <p:grpSpPr>
        <a:xfrm>
          <a:off x="0" y="0"/>
          <a:ext cx="0" cy="0"/>
          <a:chOff x="0" y="0"/>
          <a:chExt cx="0" cy="0"/>
        </a:xfrm>
      </p:grpSpPr>
      <p:sp>
        <p:nvSpPr>
          <p:cNvPr id="139" name="Google Shape;139;p27"/>
          <p:cNvSpPr/>
          <p:nvPr/>
        </p:nvSpPr>
        <p:spPr>
          <a:xfrm>
            <a:off x="3725850" y="4351650"/>
            <a:ext cx="4290300" cy="674400"/>
          </a:xfrm>
          <a:prstGeom prst="round2DiagRect">
            <a:avLst>
              <a:gd name="adj1" fmla="val 16667"/>
              <a:gd name="adj2" fmla="val 0"/>
            </a:avLst>
          </a:prstGeom>
          <a:solidFill>
            <a:srgbClr val="93C47D"/>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000">
                <a:solidFill>
                  <a:schemeClr val="lt1"/>
                </a:solidFill>
              </a:rPr>
              <a:t>4. 結語</a:t>
            </a:r>
            <a:endParaRPr sz="3000">
              <a:solidFill>
                <a:schemeClr val="lt1"/>
              </a:solidFill>
            </a:endParaRPr>
          </a:p>
          <a:p>
            <a:pPr marL="0" lvl="0" indent="0" algn="l" rtl="0">
              <a:spcBef>
                <a:spcPts val="0"/>
              </a:spcBef>
              <a:spcAft>
                <a:spcPts val="0"/>
              </a:spcAft>
              <a:buNone/>
            </a:pPr>
            <a:endParaRPr sz="3000">
              <a:solidFill>
                <a:schemeClr val="lt1"/>
              </a:solidFill>
            </a:endParaRPr>
          </a:p>
        </p:txBody>
      </p:sp>
      <p:sp>
        <p:nvSpPr>
          <p:cNvPr id="140" name="Google Shape;140;p27"/>
          <p:cNvSpPr/>
          <p:nvPr/>
        </p:nvSpPr>
        <p:spPr>
          <a:xfrm>
            <a:off x="1813950" y="2823050"/>
            <a:ext cx="6202200" cy="596100"/>
          </a:xfrm>
          <a:prstGeom prst="round2DiagRect">
            <a:avLst>
              <a:gd name="adj1" fmla="val 16667"/>
              <a:gd name="adj2" fmla="val 0"/>
            </a:avLst>
          </a:prstGeom>
          <a:solidFill>
            <a:srgbClr val="A64D79"/>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700">
                <a:solidFill>
                  <a:schemeClr val="lt1"/>
                </a:solidFill>
              </a:rPr>
              <a:t>3.1. 網絡欺淩</a:t>
            </a:r>
            <a:endParaRPr sz="2700">
              <a:solidFill>
                <a:schemeClr val="lt1"/>
              </a:solidFill>
            </a:endParaRPr>
          </a:p>
          <a:p>
            <a:pPr marL="0" lvl="0" indent="0" algn="l" rtl="0">
              <a:spcBef>
                <a:spcPts val="0"/>
              </a:spcBef>
              <a:spcAft>
                <a:spcPts val="0"/>
              </a:spcAft>
              <a:buNone/>
            </a:pPr>
            <a:endParaRPr>
              <a:solidFill>
                <a:schemeClr val="lt1"/>
              </a:solidFill>
            </a:endParaRPr>
          </a:p>
        </p:txBody>
      </p:sp>
      <p:sp>
        <p:nvSpPr>
          <p:cNvPr id="141" name="Google Shape;141;p27"/>
          <p:cNvSpPr/>
          <p:nvPr/>
        </p:nvSpPr>
        <p:spPr>
          <a:xfrm>
            <a:off x="911025" y="1002688"/>
            <a:ext cx="5192700" cy="743100"/>
          </a:xfrm>
          <a:prstGeom prst="round2DiagRect">
            <a:avLst>
              <a:gd name="adj1" fmla="val 16667"/>
              <a:gd name="adj2" fmla="val 0"/>
            </a:avLst>
          </a:prstGeom>
          <a:solidFill>
            <a:srgbClr val="4A86E8"/>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000">
                <a:solidFill>
                  <a:schemeClr val="lt1"/>
                </a:solidFill>
              </a:rPr>
              <a:t>2.守法的重要性</a:t>
            </a:r>
            <a:endParaRPr sz="3000">
              <a:solidFill>
                <a:schemeClr val="lt1"/>
              </a:solidFill>
            </a:endParaRPr>
          </a:p>
          <a:p>
            <a:pPr marL="0" lvl="0" indent="0" algn="l" rtl="0">
              <a:spcBef>
                <a:spcPts val="0"/>
              </a:spcBef>
              <a:spcAft>
                <a:spcPts val="0"/>
              </a:spcAft>
              <a:buNone/>
            </a:pPr>
            <a:endParaRPr sz="1100">
              <a:solidFill>
                <a:schemeClr val="lt1"/>
              </a:solidFill>
            </a:endParaRPr>
          </a:p>
        </p:txBody>
      </p:sp>
      <p:sp>
        <p:nvSpPr>
          <p:cNvPr id="142" name="Google Shape;142;p27"/>
          <p:cNvSpPr/>
          <p:nvPr/>
        </p:nvSpPr>
        <p:spPr>
          <a:xfrm>
            <a:off x="446725" y="93625"/>
            <a:ext cx="4944300" cy="743100"/>
          </a:xfrm>
          <a:prstGeom prst="round2DiagRect">
            <a:avLst>
              <a:gd name="adj1" fmla="val 16667"/>
              <a:gd name="adj2" fmla="val 0"/>
            </a:avLst>
          </a:prstGeom>
          <a:solidFill>
            <a:srgbClr val="E6913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rPr>
              <a:t>1. 青少年的法律權利</a:t>
            </a:r>
            <a:endParaRPr sz="3000">
              <a:solidFill>
                <a:schemeClr val="lt1"/>
              </a:solidFill>
            </a:endParaRPr>
          </a:p>
          <a:p>
            <a:pPr marL="0" lvl="0" indent="0" algn="l" rtl="0">
              <a:spcBef>
                <a:spcPts val="0"/>
              </a:spcBef>
              <a:spcAft>
                <a:spcPts val="0"/>
              </a:spcAft>
              <a:buNone/>
            </a:pPr>
            <a:endParaRPr sz="1100"/>
          </a:p>
        </p:txBody>
      </p:sp>
      <p:sp>
        <p:nvSpPr>
          <p:cNvPr id="143" name="Google Shape;143;p27"/>
          <p:cNvSpPr/>
          <p:nvPr/>
        </p:nvSpPr>
        <p:spPr>
          <a:xfrm>
            <a:off x="1608400" y="1912875"/>
            <a:ext cx="5192700" cy="743100"/>
          </a:xfrm>
          <a:prstGeom prst="round2DiagRect">
            <a:avLst>
              <a:gd name="adj1" fmla="val 16667"/>
              <a:gd name="adj2" fmla="val 0"/>
            </a:avLst>
          </a:prstGeom>
          <a:solidFill>
            <a:srgbClr val="9900FF"/>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000">
                <a:solidFill>
                  <a:schemeClr val="lt1"/>
                </a:solidFill>
              </a:rPr>
              <a:t>3. 常見罪行及法律責任</a:t>
            </a:r>
            <a:endParaRPr sz="3000">
              <a:solidFill>
                <a:schemeClr val="lt1"/>
              </a:solidFill>
            </a:endParaRPr>
          </a:p>
          <a:p>
            <a:pPr marL="0" lvl="0" indent="0" algn="l" rtl="0">
              <a:spcBef>
                <a:spcPts val="0"/>
              </a:spcBef>
              <a:spcAft>
                <a:spcPts val="0"/>
              </a:spcAft>
              <a:buNone/>
            </a:pPr>
            <a:endParaRPr sz="1100">
              <a:solidFill>
                <a:schemeClr val="lt1"/>
              </a:solidFill>
            </a:endParaRPr>
          </a:p>
        </p:txBody>
      </p:sp>
      <p:sp>
        <p:nvSpPr>
          <p:cNvPr id="144" name="Google Shape;144;p27"/>
          <p:cNvSpPr/>
          <p:nvPr/>
        </p:nvSpPr>
        <p:spPr>
          <a:xfrm>
            <a:off x="1813950" y="3587338"/>
            <a:ext cx="6202200" cy="596100"/>
          </a:xfrm>
          <a:prstGeom prst="round2DiagRect">
            <a:avLst>
              <a:gd name="adj1" fmla="val 16667"/>
              <a:gd name="adj2" fmla="val 0"/>
            </a:avLst>
          </a:prstGeom>
          <a:solidFill>
            <a:srgbClr val="A64D79"/>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700">
                <a:solidFill>
                  <a:schemeClr val="lt1"/>
                </a:solidFill>
              </a:rPr>
              <a:t>3.2. 校園欺淩及危險藥物</a:t>
            </a:r>
            <a:endParaRPr sz="2700">
              <a:solidFill>
                <a:schemeClr val="lt1"/>
              </a:solidFill>
            </a:endParaRPr>
          </a:p>
          <a:p>
            <a:pPr marL="0" lvl="0" indent="0" algn="l" rtl="0">
              <a:spcBef>
                <a:spcPts val="0"/>
              </a:spcBef>
              <a:spcAft>
                <a:spcPts val="0"/>
              </a:spcAft>
              <a:buNone/>
            </a:pPr>
            <a:endParaRPr>
              <a:solidFill>
                <a:schemeClr val="lt1"/>
              </a:solidFill>
            </a:endParaRPr>
          </a:p>
        </p:txBody>
      </p:sp>
      <p:pic>
        <p:nvPicPr>
          <p:cNvPr id="145" name="Google Shape;145;p27"/>
          <p:cNvPicPr preferRelativeResize="0"/>
          <p:nvPr/>
        </p:nvPicPr>
        <p:blipFill rotWithShape="1">
          <a:blip r:embed="rId3">
            <a:alphaModFix/>
          </a:blip>
          <a:srcRect l="5303" t="8333" r="64664" b="8333"/>
          <a:stretch/>
        </p:blipFill>
        <p:spPr>
          <a:xfrm flipH="1">
            <a:off x="-107174" y="2312212"/>
            <a:ext cx="1813949" cy="2831288"/>
          </a:xfrm>
          <a:prstGeom prst="rect">
            <a:avLst/>
          </a:prstGeom>
          <a:noFill/>
          <a:ln>
            <a:noFill/>
          </a:ln>
        </p:spPr>
      </p:pic>
      <p:pic>
        <p:nvPicPr>
          <p:cNvPr id="146" name="Google Shape;146;p27"/>
          <p:cNvPicPr preferRelativeResize="0"/>
          <p:nvPr/>
        </p:nvPicPr>
        <p:blipFill rotWithShape="1">
          <a:blip r:embed="rId4">
            <a:alphaModFix/>
          </a:blip>
          <a:srcRect l="50680" t="13094" r="7466" b="13094"/>
          <a:stretch/>
        </p:blipFill>
        <p:spPr>
          <a:xfrm>
            <a:off x="7081300" y="0"/>
            <a:ext cx="2062699" cy="2046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358"/>
        <p:cNvGrpSpPr/>
        <p:nvPr/>
      </p:nvGrpSpPr>
      <p:grpSpPr>
        <a:xfrm>
          <a:off x="0" y="0"/>
          <a:ext cx="0" cy="0"/>
          <a:chOff x="0" y="0"/>
          <a:chExt cx="0" cy="0"/>
        </a:xfrm>
      </p:grpSpPr>
      <p:pic>
        <p:nvPicPr>
          <p:cNvPr id="359" name="Google Shape;359;p46" descr="Icon&#10;&#10;Description automatically generated"/>
          <p:cNvPicPr preferRelativeResize="0"/>
          <p:nvPr/>
        </p:nvPicPr>
        <p:blipFill rotWithShape="1">
          <a:blip r:embed="rId3">
            <a:alphaModFix/>
          </a:blip>
          <a:srcRect/>
          <a:stretch/>
        </p:blipFill>
        <p:spPr>
          <a:xfrm>
            <a:off x="509154" y="943334"/>
            <a:ext cx="2330450" cy="2330450"/>
          </a:xfrm>
          <a:prstGeom prst="rect">
            <a:avLst/>
          </a:prstGeom>
          <a:noFill/>
          <a:ln>
            <a:noFill/>
          </a:ln>
        </p:spPr>
      </p:pic>
      <p:sp>
        <p:nvSpPr>
          <p:cNvPr id="360" name="Google Shape;360;p46"/>
          <p:cNvSpPr txBox="1"/>
          <p:nvPr/>
        </p:nvSpPr>
        <p:spPr>
          <a:xfrm>
            <a:off x="706582" y="3387437"/>
            <a:ext cx="2545772" cy="623248"/>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Font typeface="Arial"/>
              <a:buNone/>
            </a:pPr>
            <a:r>
              <a:rPr lang="en" sz="3600" b="1">
                <a:solidFill>
                  <a:schemeClr val="lt1"/>
                </a:solidFill>
                <a:latin typeface="Calibri"/>
                <a:ea typeface="Calibri"/>
                <a:cs typeface="Calibri"/>
                <a:sym typeface="Calibri"/>
              </a:rPr>
              <a:t>案件回顧</a:t>
            </a:r>
            <a:endParaRPr sz="3600" b="1">
              <a:solidFill>
                <a:schemeClr val="lt1"/>
              </a:solidFill>
              <a:latin typeface="Calibri"/>
              <a:ea typeface="Calibri"/>
              <a:cs typeface="Calibri"/>
              <a:sym typeface="Calibri"/>
            </a:endParaRPr>
          </a:p>
        </p:txBody>
      </p:sp>
      <p:pic>
        <p:nvPicPr>
          <p:cNvPr id="361" name="Google Shape;361;p46" descr="A screenshot of a cell phone screen with text&#10;&#10;Description automatically generated"/>
          <p:cNvPicPr preferRelativeResize="0"/>
          <p:nvPr/>
        </p:nvPicPr>
        <p:blipFill rotWithShape="1">
          <a:blip r:embed="rId4">
            <a:alphaModFix/>
          </a:blip>
          <a:srcRect/>
          <a:stretch/>
        </p:blipFill>
        <p:spPr>
          <a:xfrm>
            <a:off x="2839604" y="857250"/>
            <a:ext cx="6096000" cy="3429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7"/>
          <p:cNvSpPr/>
          <p:nvPr/>
        </p:nvSpPr>
        <p:spPr>
          <a:xfrm>
            <a:off x="5099896" y="646747"/>
            <a:ext cx="3552300" cy="4249500"/>
          </a:xfrm>
          <a:prstGeom prst="roundRect">
            <a:avLst>
              <a:gd name="adj" fmla="val 16667"/>
            </a:avLst>
          </a:prstGeom>
          <a:solidFill>
            <a:srgbClr val="D9EAD3"/>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 name="Google Shape;367;p47"/>
          <p:cNvSpPr/>
          <p:nvPr/>
        </p:nvSpPr>
        <p:spPr>
          <a:xfrm rot="-5400000">
            <a:off x="910355" y="233396"/>
            <a:ext cx="4249500" cy="5095500"/>
          </a:xfrm>
          <a:prstGeom prst="trapezoid">
            <a:avLst>
              <a:gd name="adj" fmla="val 25000"/>
            </a:avLst>
          </a:prstGeom>
          <a:solidFill>
            <a:srgbClr val="D9EAD3"/>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8" name="Google Shape;368;p47"/>
          <p:cNvSpPr/>
          <p:nvPr/>
        </p:nvSpPr>
        <p:spPr>
          <a:xfrm>
            <a:off x="4167774" y="2484312"/>
            <a:ext cx="743700" cy="624600"/>
          </a:xfrm>
          <a:prstGeom prst="stripedRightArrow">
            <a:avLst>
              <a:gd name="adj1" fmla="val 50000"/>
              <a:gd name="adj2" fmla="val 50000"/>
            </a:avLst>
          </a:prstGeom>
          <a:solidFill>
            <a:schemeClr val="accent6"/>
          </a:solid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69" name="Google Shape;369;p47"/>
          <p:cNvSpPr/>
          <p:nvPr/>
        </p:nvSpPr>
        <p:spPr>
          <a:xfrm>
            <a:off x="487350" y="1800450"/>
            <a:ext cx="3629700" cy="1979100"/>
          </a:xfrm>
          <a:prstGeom prst="roundRect">
            <a:avLst>
              <a:gd name="adj" fmla="val 16667"/>
            </a:avLst>
          </a:prstGeom>
          <a:solidFill>
            <a:srgbClr val="757070"/>
          </a:solidFill>
          <a:ln w="76200" cap="flat" cmpd="sng">
            <a:solidFill>
              <a:srgbClr val="FF54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000" b="1">
                <a:solidFill>
                  <a:srgbClr val="FFFFFF"/>
                </a:solidFill>
                <a:latin typeface="Open Sans"/>
                <a:ea typeface="Open Sans"/>
                <a:cs typeface="Open Sans"/>
                <a:sym typeface="Open Sans"/>
              </a:rPr>
              <a:t>永久形式誹謗</a:t>
            </a:r>
            <a:endParaRPr sz="3000" b="1">
              <a:solidFill>
                <a:srgbClr val="FFFFFF"/>
              </a:solidFill>
              <a:latin typeface="Open Sans"/>
              <a:ea typeface="Open Sans"/>
              <a:cs typeface="Open Sans"/>
              <a:sym typeface="Open Sans"/>
            </a:endParaRPr>
          </a:p>
          <a:p>
            <a:pPr marL="0" marR="0" lvl="0" indent="0" algn="ctr" rtl="0">
              <a:spcBef>
                <a:spcPts val="0"/>
              </a:spcBef>
              <a:spcAft>
                <a:spcPts val="0"/>
              </a:spcAft>
              <a:buNone/>
            </a:pPr>
            <a:r>
              <a:rPr lang="en" sz="2100" b="1">
                <a:solidFill>
                  <a:srgbClr val="C4E0B2"/>
                </a:solidFill>
                <a:latin typeface="Calibri"/>
                <a:ea typeface="Calibri"/>
                <a:cs typeface="Calibri"/>
                <a:sym typeface="Calibri"/>
              </a:rPr>
              <a:t>（不需證明自己蒙受損害）</a:t>
            </a:r>
            <a:endParaRPr sz="2100" b="1">
              <a:solidFill>
                <a:srgbClr val="C4E0B2"/>
              </a:solidFill>
              <a:latin typeface="Calibri"/>
              <a:ea typeface="Calibri"/>
              <a:cs typeface="Calibri"/>
              <a:sym typeface="Calibri"/>
            </a:endParaRPr>
          </a:p>
          <a:p>
            <a:pPr marL="0" marR="0" lvl="0" indent="0" algn="ctr" rtl="0">
              <a:spcBef>
                <a:spcPts val="0"/>
              </a:spcBef>
              <a:spcAft>
                <a:spcPts val="0"/>
              </a:spcAft>
              <a:buNone/>
            </a:pPr>
            <a:r>
              <a:rPr lang="en" sz="2700" b="1">
                <a:solidFill>
                  <a:schemeClr val="lt1"/>
                </a:solidFill>
                <a:highlight>
                  <a:srgbClr val="FF545E"/>
                </a:highlight>
                <a:latin typeface="Open Sans"/>
                <a:ea typeface="Open Sans"/>
                <a:cs typeface="Open Sans"/>
                <a:sym typeface="Open Sans"/>
              </a:rPr>
              <a:t>在討論區發佈貼文</a:t>
            </a:r>
            <a:endParaRPr sz="2700" b="1">
              <a:solidFill>
                <a:schemeClr val="lt1"/>
              </a:solidFill>
              <a:highlight>
                <a:srgbClr val="FF545E"/>
              </a:highlight>
              <a:latin typeface="Open Sans"/>
              <a:ea typeface="Open Sans"/>
              <a:cs typeface="Open Sans"/>
              <a:sym typeface="Open Sans"/>
            </a:endParaRPr>
          </a:p>
        </p:txBody>
      </p:sp>
      <p:grpSp>
        <p:nvGrpSpPr>
          <p:cNvPr id="370" name="Google Shape;370;p47"/>
          <p:cNvGrpSpPr/>
          <p:nvPr/>
        </p:nvGrpSpPr>
        <p:grpSpPr>
          <a:xfrm>
            <a:off x="4693831" y="686275"/>
            <a:ext cx="3823023" cy="1337925"/>
            <a:chOff x="6712590" y="915029"/>
            <a:chExt cx="4642972" cy="1783900"/>
          </a:xfrm>
        </p:grpSpPr>
        <p:sp>
          <p:nvSpPr>
            <p:cNvPr id="371" name="Google Shape;371;p47"/>
            <p:cNvSpPr/>
            <p:nvPr/>
          </p:nvSpPr>
          <p:spPr>
            <a:xfrm>
              <a:off x="7017562" y="1309029"/>
              <a:ext cx="4338000" cy="1389900"/>
            </a:xfrm>
            <a:prstGeom prst="roundRect">
              <a:avLst>
                <a:gd name="adj" fmla="val 16667"/>
              </a:avLst>
            </a:prstGeom>
            <a:solidFill>
              <a:srgbClr val="FFC000"/>
            </a:solidFill>
            <a:ln w="76200" cap="flat" cmpd="sng">
              <a:solidFill>
                <a:srgbClr val="FF545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400" b="1">
                  <a:solidFill>
                    <a:srgbClr val="FFFFFF"/>
                  </a:solidFill>
                  <a:latin typeface="Open Sans"/>
                  <a:ea typeface="Open Sans"/>
                  <a:cs typeface="Open Sans"/>
                  <a:sym typeface="Open Sans"/>
                </a:rPr>
                <a:t>有關言論具有誹謗意思</a:t>
              </a:r>
              <a:endParaRPr sz="2400" b="1">
                <a:solidFill>
                  <a:srgbClr val="FFFFFF"/>
                </a:solidFill>
                <a:latin typeface="Open Sans"/>
                <a:ea typeface="Open Sans"/>
                <a:cs typeface="Open Sans"/>
                <a:sym typeface="Open Sans"/>
              </a:endParaRPr>
            </a:p>
            <a:p>
              <a:pPr marL="0" marR="0" lvl="0" indent="0" algn="ctr" rtl="0">
                <a:spcBef>
                  <a:spcPts val="0"/>
                </a:spcBef>
                <a:spcAft>
                  <a:spcPts val="0"/>
                </a:spcAft>
                <a:buNone/>
              </a:pPr>
              <a:r>
                <a:rPr lang="en" sz="1800" b="1">
                  <a:solidFill>
                    <a:schemeClr val="lt1"/>
                  </a:solidFill>
                  <a:highlight>
                    <a:srgbClr val="FF545E"/>
                  </a:highlight>
                  <a:latin typeface="Open Sans"/>
                  <a:ea typeface="Open Sans"/>
                  <a:cs typeface="Open Sans"/>
                  <a:sym typeface="Open Sans"/>
                </a:rPr>
                <a:t>貶低阿儀在一般社會人士</a:t>
              </a:r>
              <a:endParaRPr sz="1800" b="1">
                <a:solidFill>
                  <a:schemeClr val="lt1"/>
                </a:solidFill>
                <a:highlight>
                  <a:srgbClr val="FF545E"/>
                </a:highlight>
                <a:latin typeface="Open Sans"/>
                <a:ea typeface="Open Sans"/>
                <a:cs typeface="Open Sans"/>
                <a:sym typeface="Open Sans"/>
              </a:endParaRPr>
            </a:p>
            <a:p>
              <a:pPr marL="0" marR="0" lvl="0" indent="0" algn="ctr" rtl="0">
                <a:spcBef>
                  <a:spcPts val="0"/>
                </a:spcBef>
                <a:spcAft>
                  <a:spcPts val="0"/>
                </a:spcAft>
                <a:buNone/>
              </a:pPr>
              <a:r>
                <a:rPr lang="en" sz="1800" b="1">
                  <a:solidFill>
                    <a:schemeClr val="lt1"/>
                  </a:solidFill>
                  <a:highlight>
                    <a:srgbClr val="FF545E"/>
                  </a:highlight>
                  <a:latin typeface="Open Sans"/>
                  <a:ea typeface="Open Sans"/>
                  <a:cs typeface="Open Sans"/>
                  <a:sym typeface="Open Sans"/>
                </a:rPr>
                <a:t>眼中的地位</a:t>
              </a:r>
              <a:endParaRPr sz="1800" b="1">
                <a:solidFill>
                  <a:schemeClr val="lt1"/>
                </a:solidFill>
                <a:highlight>
                  <a:srgbClr val="FF545E"/>
                </a:highlight>
                <a:latin typeface="Open Sans"/>
                <a:ea typeface="Open Sans"/>
                <a:cs typeface="Open Sans"/>
                <a:sym typeface="Open Sans"/>
              </a:endParaRPr>
            </a:p>
          </p:txBody>
        </p:sp>
        <p:sp>
          <p:nvSpPr>
            <p:cNvPr id="372" name="Google Shape;372;p47"/>
            <p:cNvSpPr txBox="1"/>
            <p:nvPr/>
          </p:nvSpPr>
          <p:spPr>
            <a:xfrm>
              <a:off x="6712590" y="915029"/>
              <a:ext cx="1454700" cy="831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b="1">
                  <a:solidFill>
                    <a:srgbClr val="3F3F3F"/>
                  </a:solidFill>
                  <a:latin typeface="Calibri"/>
                  <a:ea typeface="Calibri"/>
                  <a:cs typeface="Calibri"/>
                  <a:sym typeface="Calibri"/>
                </a:rPr>
                <a:t>01</a:t>
              </a:r>
              <a:endParaRPr sz="1100"/>
            </a:p>
          </p:txBody>
        </p:sp>
      </p:grpSp>
      <p:grpSp>
        <p:nvGrpSpPr>
          <p:cNvPr id="373" name="Google Shape;373;p47"/>
          <p:cNvGrpSpPr/>
          <p:nvPr/>
        </p:nvGrpSpPr>
        <p:grpSpPr>
          <a:xfrm>
            <a:off x="4693783" y="1987885"/>
            <a:ext cx="3822821" cy="1314415"/>
            <a:chOff x="6721840" y="2650544"/>
            <a:chExt cx="4633722" cy="1752553"/>
          </a:xfrm>
        </p:grpSpPr>
        <p:sp>
          <p:nvSpPr>
            <p:cNvPr id="374" name="Google Shape;374;p47"/>
            <p:cNvSpPr/>
            <p:nvPr/>
          </p:nvSpPr>
          <p:spPr>
            <a:xfrm>
              <a:off x="7017562" y="3013197"/>
              <a:ext cx="4338000" cy="1389900"/>
            </a:xfrm>
            <a:prstGeom prst="roundRect">
              <a:avLst>
                <a:gd name="adj" fmla="val 16667"/>
              </a:avLst>
            </a:prstGeom>
            <a:solidFill>
              <a:srgbClr val="FFC000"/>
            </a:solidFill>
            <a:ln w="76200" cap="flat" cmpd="sng">
              <a:solidFill>
                <a:srgbClr val="FF545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400" b="1">
                  <a:solidFill>
                    <a:srgbClr val="FFFFFF"/>
                  </a:solidFill>
                  <a:latin typeface="Open Sans"/>
                  <a:ea typeface="Open Sans"/>
                  <a:cs typeface="Open Sans"/>
                  <a:sym typeface="Open Sans"/>
                </a:rPr>
                <a:t>該言論已向第三者發佈</a:t>
              </a:r>
              <a:endParaRPr sz="2400" b="1">
                <a:solidFill>
                  <a:srgbClr val="FFFFFF"/>
                </a:solidFill>
                <a:latin typeface="Open Sans"/>
                <a:ea typeface="Open Sans"/>
                <a:cs typeface="Open Sans"/>
                <a:sym typeface="Open Sans"/>
              </a:endParaRPr>
            </a:p>
            <a:p>
              <a:pPr marL="0" marR="0" lvl="0" indent="0" algn="ctr" rtl="0">
                <a:spcBef>
                  <a:spcPts val="0"/>
                </a:spcBef>
                <a:spcAft>
                  <a:spcPts val="0"/>
                </a:spcAft>
                <a:buNone/>
              </a:pPr>
              <a:r>
                <a:rPr lang="en" sz="1800" b="1">
                  <a:solidFill>
                    <a:schemeClr val="lt1"/>
                  </a:solidFill>
                  <a:highlight>
                    <a:srgbClr val="FF545E"/>
                  </a:highlight>
                  <a:latin typeface="Open Sans"/>
                  <a:ea typeface="Open Sans"/>
                  <a:cs typeface="Open Sans"/>
                  <a:sym typeface="Open Sans"/>
                </a:rPr>
                <a:t>所有討論區使用者都會看到貼文</a:t>
              </a:r>
              <a:endParaRPr/>
            </a:p>
          </p:txBody>
        </p:sp>
        <p:sp>
          <p:nvSpPr>
            <p:cNvPr id="375" name="Google Shape;375;p47"/>
            <p:cNvSpPr txBox="1"/>
            <p:nvPr/>
          </p:nvSpPr>
          <p:spPr>
            <a:xfrm>
              <a:off x="6721840" y="2650544"/>
              <a:ext cx="1454700" cy="831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b="1">
                  <a:solidFill>
                    <a:srgbClr val="3F3F3F"/>
                  </a:solidFill>
                  <a:latin typeface="Calibri"/>
                  <a:ea typeface="Calibri"/>
                  <a:cs typeface="Calibri"/>
                  <a:sym typeface="Calibri"/>
                </a:rPr>
                <a:t>02</a:t>
              </a:r>
              <a:endParaRPr sz="1100"/>
            </a:p>
          </p:txBody>
        </p:sp>
      </p:grpSp>
      <p:grpSp>
        <p:nvGrpSpPr>
          <p:cNvPr id="376" name="Google Shape;376;p47"/>
          <p:cNvGrpSpPr/>
          <p:nvPr/>
        </p:nvGrpSpPr>
        <p:grpSpPr>
          <a:xfrm>
            <a:off x="4694032" y="3230859"/>
            <a:ext cx="3822948" cy="1349604"/>
            <a:chOff x="6765086" y="4307793"/>
            <a:chExt cx="4590476" cy="1799472"/>
          </a:xfrm>
        </p:grpSpPr>
        <p:sp>
          <p:nvSpPr>
            <p:cNvPr id="377" name="Google Shape;377;p47"/>
            <p:cNvSpPr/>
            <p:nvPr/>
          </p:nvSpPr>
          <p:spPr>
            <a:xfrm>
              <a:off x="7017562" y="4717365"/>
              <a:ext cx="4338000" cy="1389900"/>
            </a:xfrm>
            <a:prstGeom prst="roundRect">
              <a:avLst>
                <a:gd name="adj" fmla="val 16667"/>
              </a:avLst>
            </a:prstGeom>
            <a:solidFill>
              <a:srgbClr val="FFC000"/>
            </a:solidFill>
            <a:ln w="76200" cap="flat" cmpd="sng">
              <a:solidFill>
                <a:srgbClr val="FF545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400" b="1">
                  <a:solidFill>
                    <a:srgbClr val="FFFFFF"/>
                  </a:solidFill>
                  <a:latin typeface="Open Sans"/>
                  <a:ea typeface="Open Sans"/>
                  <a:cs typeface="Open Sans"/>
                  <a:sym typeface="Open Sans"/>
                </a:rPr>
                <a:t>該言論是針對某個人</a:t>
              </a:r>
              <a:endParaRPr sz="2400" b="1">
                <a:solidFill>
                  <a:srgbClr val="FFFFFF"/>
                </a:solidFill>
                <a:latin typeface="Open Sans"/>
                <a:ea typeface="Open Sans"/>
                <a:cs typeface="Open Sans"/>
                <a:sym typeface="Open Sans"/>
              </a:endParaRPr>
            </a:p>
            <a:p>
              <a:pPr marL="0" marR="0" lvl="0" indent="0" algn="ctr" rtl="0">
                <a:spcBef>
                  <a:spcPts val="0"/>
                </a:spcBef>
                <a:spcAft>
                  <a:spcPts val="0"/>
                </a:spcAft>
                <a:buNone/>
              </a:pPr>
              <a:r>
                <a:rPr lang="en" sz="1800" b="1">
                  <a:solidFill>
                    <a:schemeClr val="lt1"/>
                  </a:solidFill>
                  <a:highlight>
                    <a:srgbClr val="FF545E"/>
                  </a:highlight>
                  <a:latin typeface="Open Sans"/>
                  <a:ea typeface="Open Sans"/>
                  <a:cs typeface="Open Sans"/>
                  <a:sym typeface="Open Sans"/>
                </a:rPr>
                <a:t>言論是針對阿儀</a:t>
              </a:r>
              <a:endParaRPr/>
            </a:p>
          </p:txBody>
        </p:sp>
        <p:sp>
          <p:nvSpPr>
            <p:cNvPr id="378" name="Google Shape;378;p47"/>
            <p:cNvSpPr txBox="1"/>
            <p:nvPr/>
          </p:nvSpPr>
          <p:spPr>
            <a:xfrm>
              <a:off x="6765086" y="4307793"/>
              <a:ext cx="1454700" cy="831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b="1">
                  <a:solidFill>
                    <a:srgbClr val="3F3F3F"/>
                  </a:solidFill>
                  <a:latin typeface="Calibri"/>
                  <a:ea typeface="Calibri"/>
                  <a:cs typeface="Calibri"/>
                  <a:sym typeface="Calibri"/>
                </a:rPr>
                <a:t>03</a:t>
              </a:r>
              <a:endParaRPr sz="1100"/>
            </a:p>
          </p:txBody>
        </p:sp>
      </p:grpSp>
      <p:sp>
        <p:nvSpPr>
          <p:cNvPr id="379" name="Google Shape;379;p47"/>
          <p:cNvSpPr/>
          <p:nvPr/>
        </p:nvSpPr>
        <p:spPr>
          <a:xfrm>
            <a:off x="6668228" y="1934012"/>
            <a:ext cx="415500" cy="415500"/>
          </a:xfrm>
          <a:prstGeom prst="plus">
            <a:avLst>
              <a:gd name="adj" fmla="val 25000"/>
            </a:avLst>
          </a:prstGeom>
          <a:solidFill>
            <a:schemeClr val="accent6"/>
          </a:solid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80" name="Google Shape;380;p47"/>
          <p:cNvSpPr/>
          <p:nvPr/>
        </p:nvSpPr>
        <p:spPr>
          <a:xfrm>
            <a:off x="6682103" y="3222301"/>
            <a:ext cx="415500" cy="415500"/>
          </a:xfrm>
          <a:prstGeom prst="plus">
            <a:avLst>
              <a:gd name="adj" fmla="val 25000"/>
            </a:avLst>
          </a:prstGeom>
          <a:solidFill>
            <a:schemeClr val="accent6"/>
          </a:solid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81" name="Google Shape;381;p47" descr="Icon&#10;&#10;Description automatically generated"/>
          <p:cNvPicPr preferRelativeResize="0"/>
          <p:nvPr/>
        </p:nvPicPr>
        <p:blipFill rotWithShape="1">
          <a:blip r:embed="rId3">
            <a:alphaModFix/>
          </a:blip>
          <a:srcRect/>
          <a:stretch/>
        </p:blipFill>
        <p:spPr>
          <a:xfrm>
            <a:off x="43396" y="1375140"/>
            <a:ext cx="1167864" cy="1167864"/>
          </a:xfrm>
          <a:prstGeom prst="rect">
            <a:avLst/>
          </a:prstGeom>
          <a:noFill/>
          <a:ln>
            <a:noFill/>
          </a:ln>
        </p:spPr>
      </p:pic>
      <p:pic>
        <p:nvPicPr>
          <p:cNvPr id="382" name="Google Shape;382;p47" descr="Icon&#10;&#10;Description automatically generated"/>
          <p:cNvPicPr preferRelativeResize="0"/>
          <p:nvPr/>
        </p:nvPicPr>
        <p:blipFill rotWithShape="1">
          <a:blip r:embed="rId3">
            <a:alphaModFix/>
          </a:blip>
          <a:srcRect/>
          <a:stretch/>
        </p:blipFill>
        <p:spPr>
          <a:xfrm>
            <a:off x="8189463" y="711497"/>
            <a:ext cx="521251" cy="521251"/>
          </a:xfrm>
          <a:prstGeom prst="rect">
            <a:avLst/>
          </a:prstGeom>
          <a:noFill/>
          <a:ln>
            <a:noFill/>
          </a:ln>
        </p:spPr>
      </p:pic>
      <p:pic>
        <p:nvPicPr>
          <p:cNvPr id="383" name="Google Shape;383;p47" descr="Icon&#10;&#10;Description automatically generated"/>
          <p:cNvPicPr preferRelativeResize="0"/>
          <p:nvPr/>
        </p:nvPicPr>
        <p:blipFill rotWithShape="1">
          <a:blip r:embed="rId3">
            <a:alphaModFix/>
          </a:blip>
          <a:srcRect/>
          <a:stretch/>
        </p:blipFill>
        <p:spPr>
          <a:xfrm>
            <a:off x="8204072" y="2059147"/>
            <a:ext cx="521251" cy="521251"/>
          </a:xfrm>
          <a:prstGeom prst="rect">
            <a:avLst/>
          </a:prstGeom>
          <a:noFill/>
          <a:ln>
            <a:noFill/>
          </a:ln>
        </p:spPr>
      </p:pic>
      <p:pic>
        <p:nvPicPr>
          <p:cNvPr id="384" name="Google Shape;384;p47" descr="Icon&#10;&#10;Description automatically generated"/>
          <p:cNvPicPr preferRelativeResize="0"/>
          <p:nvPr/>
        </p:nvPicPr>
        <p:blipFill rotWithShape="1">
          <a:blip r:embed="rId3">
            <a:alphaModFix/>
          </a:blip>
          <a:srcRect/>
          <a:stretch/>
        </p:blipFill>
        <p:spPr>
          <a:xfrm>
            <a:off x="8204072" y="3339334"/>
            <a:ext cx="521251" cy="5212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388"/>
        <p:cNvGrpSpPr/>
        <p:nvPr/>
      </p:nvGrpSpPr>
      <p:grpSpPr>
        <a:xfrm>
          <a:off x="0" y="0"/>
          <a:ext cx="0" cy="0"/>
          <a:chOff x="0" y="0"/>
          <a:chExt cx="0" cy="0"/>
        </a:xfrm>
      </p:grpSpPr>
      <p:pic>
        <p:nvPicPr>
          <p:cNvPr id="389" name="Google Shape;389;p48" descr="Icon&#10;&#10;Description automatically generated"/>
          <p:cNvPicPr preferRelativeResize="0"/>
          <p:nvPr/>
        </p:nvPicPr>
        <p:blipFill rotWithShape="1">
          <a:blip r:embed="rId3">
            <a:alphaModFix/>
          </a:blip>
          <a:srcRect/>
          <a:stretch/>
        </p:blipFill>
        <p:spPr>
          <a:xfrm>
            <a:off x="509154" y="943334"/>
            <a:ext cx="2330450" cy="2330450"/>
          </a:xfrm>
          <a:prstGeom prst="rect">
            <a:avLst/>
          </a:prstGeom>
          <a:noFill/>
          <a:ln>
            <a:noFill/>
          </a:ln>
        </p:spPr>
      </p:pic>
      <p:sp>
        <p:nvSpPr>
          <p:cNvPr id="390" name="Google Shape;390;p48"/>
          <p:cNvSpPr txBox="1"/>
          <p:nvPr/>
        </p:nvSpPr>
        <p:spPr>
          <a:xfrm>
            <a:off x="706582" y="3387437"/>
            <a:ext cx="2545772" cy="623248"/>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Font typeface="Arial"/>
              <a:buNone/>
            </a:pPr>
            <a:r>
              <a:rPr lang="en" sz="3600" b="1">
                <a:solidFill>
                  <a:schemeClr val="lt1"/>
                </a:solidFill>
                <a:latin typeface="Calibri"/>
                <a:ea typeface="Calibri"/>
                <a:cs typeface="Calibri"/>
                <a:sym typeface="Calibri"/>
              </a:rPr>
              <a:t>案件回顧</a:t>
            </a:r>
            <a:endParaRPr sz="3600" b="1">
              <a:solidFill>
                <a:schemeClr val="lt1"/>
              </a:solidFill>
              <a:latin typeface="Calibri"/>
              <a:ea typeface="Calibri"/>
              <a:cs typeface="Calibri"/>
              <a:sym typeface="Calibri"/>
            </a:endParaRPr>
          </a:p>
        </p:txBody>
      </p:sp>
      <p:pic>
        <p:nvPicPr>
          <p:cNvPr id="391" name="Google Shape;391;p48" descr="A person standing in front of a window&#10;&#10;Description automatically generated"/>
          <p:cNvPicPr preferRelativeResize="0"/>
          <p:nvPr/>
        </p:nvPicPr>
        <p:blipFill rotWithShape="1">
          <a:blip r:embed="rId4">
            <a:alphaModFix/>
          </a:blip>
          <a:srcRect/>
          <a:stretch/>
        </p:blipFill>
        <p:spPr>
          <a:xfrm>
            <a:off x="2839604" y="857250"/>
            <a:ext cx="6096000" cy="3429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9"/>
          <p:cNvSpPr/>
          <p:nvPr/>
        </p:nvSpPr>
        <p:spPr>
          <a:xfrm>
            <a:off x="5099896" y="646747"/>
            <a:ext cx="3552300" cy="4249500"/>
          </a:xfrm>
          <a:prstGeom prst="roundRect">
            <a:avLst>
              <a:gd name="adj" fmla="val 16667"/>
            </a:avLst>
          </a:prstGeom>
          <a:solidFill>
            <a:srgbClr val="D9EAD3"/>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7" name="Google Shape;397;p49"/>
          <p:cNvSpPr/>
          <p:nvPr/>
        </p:nvSpPr>
        <p:spPr>
          <a:xfrm rot="-5400000">
            <a:off x="910301" y="233449"/>
            <a:ext cx="4249500" cy="5095394"/>
          </a:xfrm>
          <a:prstGeom prst="trapezoid">
            <a:avLst>
              <a:gd name="adj" fmla="val 25000"/>
            </a:avLst>
          </a:prstGeom>
          <a:solidFill>
            <a:srgbClr val="D9EAD3"/>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8" name="Google Shape;398;p49"/>
          <p:cNvSpPr/>
          <p:nvPr/>
        </p:nvSpPr>
        <p:spPr>
          <a:xfrm>
            <a:off x="4167774" y="2484312"/>
            <a:ext cx="743700" cy="624600"/>
          </a:xfrm>
          <a:prstGeom prst="stripedRightArrow">
            <a:avLst>
              <a:gd name="adj1" fmla="val 50000"/>
              <a:gd name="adj2" fmla="val 50000"/>
            </a:avLst>
          </a:prstGeom>
          <a:solidFill>
            <a:schemeClr val="accent6"/>
          </a:solid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99" name="Google Shape;399;p49"/>
          <p:cNvSpPr/>
          <p:nvPr/>
        </p:nvSpPr>
        <p:spPr>
          <a:xfrm>
            <a:off x="487350" y="1800450"/>
            <a:ext cx="3629700" cy="1979100"/>
          </a:xfrm>
          <a:prstGeom prst="roundRect">
            <a:avLst>
              <a:gd name="adj" fmla="val 16667"/>
            </a:avLst>
          </a:prstGeom>
          <a:solidFill>
            <a:srgbClr val="757070"/>
          </a:solidFill>
          <a:ln w="76200" cap="flat" cmpd="sng">
            <a:solidFill>
              <a:srgbClr val="FF54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000" b="1">
                <a:solidFill>
                  <a:srgbClr val="FFFFFF"/>
                </a:solidFill>
                <a:latin typeface="Open Sans"/>
                <a:ea typeface="Open Sans"/>
                <a:cs typeface="Open Sans"/>
                <a:sym typeface="Open Sans"/>
              </a:rPr>
              <a:t>永久形式誹謗</a:t>
            </a:r>
            <a:endParaRPr sz="3000" b="1">
              <a:solidFill>
                <a:srgbClr val="FFFFFF"/>
              </a:solidFill>
              <a:latin typeface="Open Sans"/>
              <a:ea typeface="Open Sans"/>
              <a:cs typeface="Open Sans"/>
              <a:sym typeface="Open Sans"/>
            </a:endParaRPr>
          </a:p>
          <a:p>
            <a:pPr marL="0" marR="0" lvl="0" indent="0" algn="ctr" rtl="0">
              <a:spcBef>
                <a:spcPts val="0"/>
              </a:spcBef>
              <a:spcAft>
                <a:spcPts val="0"/>
              </a:spcAft>
              <a:buNone/>
            </a:pPr>
            <a:r>
              <a:rPr lang="en" sz="2100" b="1">
                <a:solidFill>
                  <a:srgbClr val="C4E0B2"/>
                </a:solidFill>
                <a:latin typeface="Calibri"/>
                <a:ea typeface="Calibri"/>
                <a:cs typeface="Calibri"/>
                <a:sym typeface="Calibri"/>
              </a:rPr>
              <a:t>（不需證明自己蒙受損害）</a:t>
            </a:r>
            <a:endParaRPr sz="2100" b="1">
              <a:solidFill>
                <a:srgbClr val="C4E0B2"/>
              </a:solidFill>
              <a:latin typeface="Calibri"/>
              <a:ea typeface="Calibri"/>
              <a:cs typeface="Calibri"/>
              <a:sym typeface="Calibri"/>
            </a:endParaRPr>
          </a:p>
          <a:p>
            <a:pPr marL="0" marR="0" lvl="0" indent="0" algn="ctr" rtl="0">
              <a:spcBef>
                <a:spcPts val="0"/>
              </a:spcBef>
              <a:spcAft>
                <a:spcPts val="0"/>
              </a:spcAft>
              <a:buNone/>
            </a:pPr>
            <a:r>
              <a:rPr lang="en" sz="2700" b="1">
                <a:solidFill>
                  <a:schemeClr val="lt1"/>
                </a:solidFill>
                <a:highlight>
                  <a:srgbClr val="FF545E"/>
                </a:highlight>
                <a:latin typeface="Open Sans"/>
                <a:ea typeface="Open Sans"/>
                <a:cs typeface="Open Sans"/>
                <a:sym typeface="Open Sans"/>
              </a:rPr>
              <a:t>在討論區發佈貼文</a:t>
            </a:r>
            <a:endParaRPr sz="2700" b="1">
              <a:solidFill>
                <a:schemeClr val="lt1"/>
              </a:solidFill>
              <a:highlight>
                <a:srgbClr val="FF545E"/>
              </a:highlight>
              <a:latin typeface="Open Sans"/>
              <a:ea typeface="Open Sans"/>
              <a:cs typeface="Open Sans"/>
              <a:sym typeface="Open Sans"/>
            </a:endParaRPr>
          </a:p>
        </p:txBody>
      </p:sp>
      <p:grpSp>
        <p:nvGrpSpPr>
          <p:cNvPr id="400" name="Google Shape;400;p49"/>
          <p:cNvGrpSpPr/>
          <p:nvPr/>
        </p:nvGrpSpPr>
        <p:grpSpPr>
          <a:xfrm>
            <a:off x="4693831" y="686275"/>
            <a:ext cx="3823023" cy="1338000"/>
            <a:chOff x="6712590" y="915029"/>
            <a:chExt cx="4642972" cy="1784000"/>
          </a:xfrm>
        </p:grpSpPr>
        <p:sp>
          <p:nvSpPr>
            <p:cNvPr id="401" name="Google Shape;401;p49"/>
            <p:cNvSpPr/>
            <p:nvPr/>
          </p:nvSpPr>
          <p:spPr>
            <a:xfrm>
              <a:off x="7017562" y="1309029"/>
              <a:ext cx="4338000" cy="1390000"/>
            </a:xfrm>
            <a:prstGeom prst="roundRect">
              <a:avLst>
                <a:gd name="adj" fmla="val 16667"/>
              </a:avLst>
            </a:prstGeom>
            <a:solidFill>
              <a:srgbClr val="FFC000"/>
            </a:solidFill>
            <a:ln w="76200" cap="flat" cmpd="sng">
              <a:solidFill>
                <a:srgbClr val="FF545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400" b="1">
                  <a:solidFill>
                    <a:srgbClr val="FFFFFF"/>
                  </a:solidFill>
                  <a:latin typeface="Open Sans"/>
                  <a:ea typeface="Open Sans"/>
                  <a:cs typeface="Open Sans"/>
                  <a:sym typeface="Open Sans"/>
                </a:rPr>
                <a:t>有關言論具有誹謗意思</a:t>
              </a:r>
              <a:endParaRPr sz="2400" b="1">
                <a:solidFill>
                  <a:srgbClr val="FFFFFF"/>
                </a:solidFill>
                <a:latin typeface="Open Sans"/>
                <a:ea typeface="Open Sans"/>
                <a:cs typeface="Open Sans"/>
                <a:sym typeface="Open Sans"/>
              </a:endParaRPr>
            </a:p>
            <a:p>
              <a:pPr marL="0" marR="0" lvl="0" indent="0" algn="ctr" rtl="0">
                <a:spcBef>
                  <a:spcPts val="0"/>
                </a:spcBef>
                <a:spcAft>
                  <a:spcPts val="0"/>
                </a:spcAft>
                <a:buNone/>
              </a:pPr>
              <a:r>
                <a:rPr lang="en" sz="1800" b="1">
                  <a:solidFill>
                    <a:schemeClr val="lt1"/>
                  </a:solidFill>
                  <a:highlight>
                    <a:srgbClr val="FF545E"/>
                  </a:highlight>
                  <a:latin typeface="Open Sans"/>
                  <a:ea typeface="Open Sans"/>
                  <a:cs typeface="Open Sans"/>
                  <a:sym typeface="Open Sans"/>
                </a:rPr>
                <a:t>令公眾蔑視或嘲笑阿儀</a:t>
              </a:r>
              <a:endParaRPr/>
            </a:p>
          </p:txBody>
        </p:sp>
        <p:sp>
          <p:nvSpPr>
            <p:cNvPr id="402" name="Google Shape;402;p49"/>
            <p:cNvSpPr txBox="1"/>
            <p:nvPr/>
          </p:nvSpPr>
          <p:spPr>
            <a:xfrm>
              <a:off x="6712590" y="915029"/>
              <a:ext cx="1454727" cy="83099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b="1">
                  <a:solidFill>
                    <a:srgbClr val="3F3F3F"/>
                  </a:solidFill>
                  <a:latin typeface="Calibri"/>
                  <a:ea typeface="Calibri"/>
                  <a:cs typeface="Calibri"/>
                  <a:sym typeface="Calibri"/>
                </a:rPr>
                <a:t>01</a:t>
              </a:r>
              <a:endParaRPr sz="1100"/>
            </a:p>
          </p:txBody>
        </p:sp>
      </p:grpSp>
      <p:grpSp>
        <p:nvGrpSpPr>
          <p:cNvPr id="403" name="Google Shape;403;p49"/>
          <p:cNvGrpSpPr/>
          <p:nvPr/>
        </p:nvGrpSpPr>
        <p:grpSpPr>
          <a:xfrm>
            <a:off x="4693783" y="1987885"/>
            <a:ext cx="3822820" cy="1314490"/>
            <a:chOff x="6721840" y="2650544"/>
            <a:chExt cx="4633722" cy="1752653"/>
          </a:xfrm>
        </p:grpSpPr>
        <p:sp>
          <p:nvSpPr>
            <p:cNvPr id="404" name="Google Shape;404;p49"/>
            <p:cNvSpPr/>
            <p:nvPr/>
          </p:nvSpPr>
          <p:spPr>
            <a:xfrm>
              <a:off x="7017562" y="3013197"/>
              <a:ext cx="4338000" cy="1390000"/>
            </a:xfrm>
            <a:prstGeom prst="roundRect">
              <a:avLst>
                <a:gd name="adj" fmla="val 16667"/>
              </a:avLst>
            </a:prstGeom>
            <a:solidFill>
              <a:srgbClr val="FFC000"/>
            </a:solidFill>
            <a:ln w="76200" cap="flat" cmpd="sng">
              <a:solidFill>
                <a:srgbClr val="FF545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400" b="1">
                  <a:solidFill>
                    <a:srgbClr val="FFFFFF"/>
                  </a:solidFill>
                  <a:latin typeface="Open Sans"/>
                  <a:ea typeface="Open Sans"/>
                  <a:cs typeface="Open Sans"/>
                  <a:sym typeface="Open Sans"/>
                </a:rPr>
                <a:t>該言論已向第三者發佈</a:t>
              </a:r>
              <a:endParaRPr sz="2400" b="1">
                <a:solidFill>
                  <a:srgbClr val="FFFFFF"/>
                </a:solidFill>
                <a:latin typeface="Open Sans"/>
                <a:ea typeface="Open Sans"/>
                <a:cs typeface="Open Sans"/>
                <a:sym typeface="Open Sans"/>
              </a:endParaRPr>
            </a:p>
            <a:p>
              <a:pPr marL="0" marR="0" lvl="0" indent="0" algn="ctr" rtl="0">
                <a:spcBef>
                  <a:spcPts val="0"/>
                </a:spcBef>
                <a:spcAft>
                  <a:spcPts val="0"/>
                </a:spcAft>
                <a:buNone/>
              </a:pPr>
              <a:r>
                <a:rPr lang="en" sz="1800" b="1">
                  <a:solidFill>
                    <a:schemeClr val="lt1"/>
                  </a:solidFill>
                  <a:highlight>
                    <a:srgbClr val="FF545E"/>
                  </a:highlight>
                  <a:latin typeface="Open Sans"/>
                  <a:ea typeface="Open Sans"/>
                  <a:cs typeface="Open Sans"/>
                  <a:sym typeface="Open Sans"/>
                </a:rPr>
                <a:t>所有討論區使用者都會看到貼文</a:t>
              </a:r>
              <a:endParaRPr/>
            </a:p>
          </p:txBody>
        </p:sp>
        <p:sp>
          <p:nvSpPr>
            <p:cNvPr id="405" name="Google Shape;405;p49"/>
            <p:cNvSpPr txBox="1"/>
            <p:nvPr/>
          </p:nvSpPr>
          <p:spPr>
            <a:xfrm>
              <a:off x="6721840" y="2650544"/>
              <a:ext cx="1454727" cy="83099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b="1">
                  <a:solidFill>
                    <a:srgbClr val="3F3F3F"/>
                  </a:solidFill>
                  <a:latin typeface="Calibri"/>
                  <a:ea typeface="Calibri"/>
                  <a:cs typeface="Calibri"/>
                  <a:sym typeface="Calibri"/>
                </a:rPr>
                <a:t>02</a:t>
              </a:r>
              <a:endParaRPr sz="1100"/>
            </a:p>
          </p:txBody>
        </p:sp>
      </p:grpSp>
      <p:grpSp>
        <p:nvGrpSpPr>
          <p:cNvPr id="406" name="Google Shape;406;p49"/>
          <p:cNvGrpSpPr/>
          <p:nvPr/>
        </p:nvGrpSpPr>
        <p:grpSpPr>
          <a:xfrm>
            <a:off x="4694032" y="3230859"/>
            <a:ext cx="3822948" cy="1349679"/>
            <a:chOff x="6765086" y="4307793"/>
            <a:chExt cx="4590476" cy="1799572"/>
          </a:xfrm>
        </p:grpSpPr>
        <p:sp>
          <p:nvSpPr>
            <p:cNvPr id="407" name="Google Shape;407;p49"/>
            <p:cNvSpPr/>
            <p:nvPr/>
          </p:nvSpPr>
          <p:spPr>
            <a:xfrm>
              <a:off x="7017562" y="4717365"/>
              <a:ext cx="4338000" cy="1390000"/>
            </a:xfrm>
            <a:prstGeom prst="roundRect">
              <a:avLst>
                <a:gd name="adj" fmla="val 16667"/>
              </a:avLst>
            </a:prstGeom>
            <a:solidFill>
              <a:srgbClr val="FFC000"/>
            </a:solidFill>
            <a:ln w="76200" cap="flat" cmpd="sng">
              <a:solidFill>
                <a:srgbClr val="FF545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400" b="1">
                  <a:solidFill>
                    <a:srgbClr val="FFFFFF"/>
                  </a:solidFill>
                  <a:latin typeface="Open Sans"/>
                  <a:ea typeface="Open Sans"/>
                  <a:cs typeface="Open Sans"/>
                  <a:sym typeface="Open Sans"/>
                </a:rPr>
                <a:t>該言論是針對某個人</a:t>
              </a:r>
              <a:endParaRPr sz="2400" b="1">
                <a:solidFill>
                  <a:srgbClr val="FFFFFF"/>
                </a:solidFill>
                <a:latin typeface="Open Sans"/>
                <a:ea typeface="Open Sans"/>
                <a:cs typeface="Open Sans"/>
                <a:sym typeface="Open Sans"/>
              </a:endParaRPr>
            </a:p>
            <a:p>
              <a:pPr marL="0" marR="0" lvl="0" indent="0" algn="ctr" rtl="0">
                <a:spcBef>
                  <a:spcPts val="0"/>
                </a:spcBef>
                <a:spcAft>
                  <a:spcPts val="0"/>
                </a:spcAft>
                <a:buNone/>
              </a:pPr>
              <a:r>
                <a:rPr lang="en" sz="1800" b="1">
                  <a:solidFill>
                    <a:schemeClr val="lt1"/>
                  </a:solidFill>
                  <a:highlight>
                    <a:srgbClr val="FF545E"/>
                  </a:highlight>
                  <a:latin typeface="Open Sans"/>
                  <a:ea typeface="Open Sans"/>
                  <a:cs typeface="Open Sans"/>
                  <a:sym typeface="Open Sans"/>
                </a:rPr>
                <a:t>言論是針對阿儀</a:t>
              </a:r>
              <a:endParaRPr/>
            </a:p>
          </p:txBody>
        </p:sp>
        <p:sp>
          <p:nvSpPr>
            <p:cNvPr id="408" name="Google Shape;408;p49"/>
            <p:cNvSpPr txBox="1"/>
            <p:nvPr/>
          </p:nvSpPr>
          <p:spPr>
            <a:xfrm>
              <a:off x="6765086" y="4307793"/>
              <a:ext cx="1454727" cy="83099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b="1">
                  <a:solidFill>
                    <a:srgbClr val="3F3F3F"/>
                  </a:solidFill>
                  <a:latin typeface="Calibri"/>
                  <a:ea typeface="Calibri"/>
                  <a:cs typeface="Calibri"/>
                  <a:sym typeface="Calibri"/>
                </a:rPr>
                <a:t>03</a:t>
              </a:r>
              <a:endParaRPr sz="1100"/>
            </a:p>
          </p:txBody>
        </p:sp>
      </p:grpSp>
      <p:sp>
        <p:nvSpPr>
          <p:cNvPr id="409" name="Google Shape;409;p49"/>
          <p:cNvSpPr/>
          <p:nvPr/>
        </p:nvSpPr>
        <p:spPr>
          <a:xfrm>
            <a:off x="6668228" y="1934012"/>
            <a:ext cx="415636" cy="415636"/>
          </a:xfrm>
          <a:prstGeom prst="plus">
            <a:avLst>
              <a:gd name="adj" fmla="val 25000"/>
            </a:avLst>
          </a:prstGeom>
          <a:solidFill>
            <a:schemeClr val="accent6"/>
          </a:solid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10" name="Google Shape;410;p49"/>
          <p:cNvSpPr/>
          <p:nvPr/>
        </p:nvSpPr>
        <p:spPr>
          <a:xfrm>
            <a:off x="6682103" y="3222301"/>
            <a:ext cx="415636" cy="415636"/>
          </a:xfrm>
          <a:prstGeom prst="plus">
            <a:avLst>
              <a:gd name="adj" fmla="val 25000"/>
            </a:avLst>
          </a:prstGeom>
          <a:solidFill>
            <a:schemeClr val="accent6"/>
          </a:solid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411" name="Google Shape;411;p49" descr="Icon&#10;&#10;Description automatically generated"/>
          <p:cNvPicPr preferRelativeResize="0"/>
          <p:nvPr/>
        </p:nvPicPr>
        <p:blipFill rotWithShape="1">
          <a:blip r:embed="rId3">
            <a:alphaModFix/>
          </a:blip>
          <a:srcRect/>
          <a:stretch/>
        </p:blipFill>
        <p:spPr>
          <a:xfrm>
            <a:off x="43396" y="1375140"/>
            <a:ext cx="1167865" cy="1167865"/>
          </a:xfrm>
          <a:prstGeom prst="rect">
            <a:avLst/>
          </a:prstGeom>
          <a:noFill/>
          <a:ln>
            <a:noFill/>
          </a:ln>
        </p:spPr>
      </p:pic>
      <p:pic>
        <p:nvPicPr>
          <p:cNvPr id="412" name="Google Shape;412;p49" descr="Icon&#10;&#10;Description automatically generated"/>
          <p:cNvPicPr preferRelativeResize="0"/>
          <p:nvPr/>
        </p:nvPicPr>
        <p:blipFill rotWithShape="1">
          <a:blip r:embed="rId3">
            <a:alphaModFix/>
          </a:blip>
          <a:srcRect/>
          <a:stretch/>
        </p:blipFill>
        <p:spPr>
          <a:xfrm>
            <a:off x="8189463" y="711497"/>
            <a:ext cx="521250" cy="521250"/>
          </a:xfrm>
          <a:prstGeom prst="rect">
            <a:avLst/>
          </a:prstGeom>
          <a:noFill/>
          <a:ln>
            <a:noFill/>
          </a:ln>
        </p:spPr>
      </p:pic>
      <p:pic>
        <p:nvPicPr>
          <p:cNvPr id="413" name="Google Shape;413;p49" descr="Icon&#10;&#10;Description automatically generated"/>
          <p:cNvPicPr preferRelativeResize="0"/>
          <p:nvPr/>
        </p:nvPicPr>
        <p:blipFill rotWithShape="1">
          <a:blip r:embed="rId3">
            <a:alphaModFix/>
          </a:blip>
          <a:srcRect/>
          <a:stretch/>
        </p:blipFill>
        <p:spPr>
          <a:xfrm>
            <a:off x="8204072" y="2059147"/>
            <a:ext cx="521250" cy="521250"/>
          </a:xfrm>
          <a:prstGeom prst="rect">
            <a:avLst/>
          </a:prstGeom>
          <a:noFill/>
          <a:ln>
            <a:noFill/>
          </a:ln>
        </p:spPr>
      </p:pic>
      <p:pic>
        <p:nvPicPr>
          <p:cNvPr id="414" name="Google Shape;414;p49" descr="Icon&#10;&#10;Description automatically generated"/>
          <p:cNvPicPr preferRelativeResize="0"/>
          <p:nvPr/>
        </p:nvPicPr>
        <p:blipFill rotWithShape="1">
          <a:blip r:embed="rId3">
            <a:alphaModFix/>
          </a:blip>
          <a:srcRect/>
          <a:stretch/>
        </p:blipFill>
        <p:spPr>
          <a:xfrm>
            <a:off x="8204072" y="3339334"/>
            <a:ext cx="521250" cy="521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418"/>
        <p:cNvGrpSpPr/>
        <p:nvPr/>
      </p:nvGrpSpPr>
      <p:grpSpPr>
        <a:xfrm>
          <a:off x="0" y="0"/>
          <a:ext cx="0" cy="0"/>
          <a:chOff x="0" y="0"/>
          <a:chExt cx="0" cy="0"/>
        </a:xfrm>
      </p:grpSpPr>
      <p:pic>
        <p:nvPicPr>
          <p:cNvPr id="419" name="Google Shape;419;p50" descr="Icon&#10;&#10;Description automatically generated"/>
          <p:cNvPicPr preferRelativeResize="0"/>
          <p:nvPr/>
        </p:nvPicPr>
        <p:blipFill rotWithShape="1">
          <a:blip r:embed="rId3">
            <a:alphaModFix/>
          </a:blip>
          <a:srcRect/>
          <a:stretch/>
        </p:blipFill>
        <p:spPr>
          <a:xfrm>
            <a:off x="800100" y="1597819"/>
            <a:ext cx="1947863" cy="1947863"/>
          </a:xfrm>
          <a:prstGeom prst="rect">
            <a:avLst/>
          </a:prstGeom>
          <a:noFill/>
          <a:ln>
            <a:noFill/>
          </a:ln>
        </p:spPr>
      </p:pic>
      <p:sp>
        <p:nvSpPr>
          <p:cNvPr id="420" name="Google Shape;420;p50"/>
          <p:cNvSpPr/>
          <p:nvPr/>
        </p:nvSpPr>
        <p:spPr>
          <a:xfrm>
            <a:off x="2875158" y="2260126"/>
            <a:ext cx="5593434" cy="62324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b="1" i="0">
                <a:solidFill>
                  <a:schemeClr val="lt1"/>
                </a:solidFill>
                <a:latin typeface="Arial"/>
                <a:ea typeface="Arial"/>
                <a:cs typeface="Arial"/>
                <a:sym typeface="Arial"/>
              </a:rPr>
              <a:t>「網上起底」是否犯法？</a:t>
            </a:r>
            <a:endParaRPr sz="11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5"/>
        <p:cNvGrpSpPr/>
        <p:nvPr/>
      </p:nvGrpSpPr>
      <p:grpSpPr>
        <a:xfrm>
          <a:off x="0" y="0"/>
          <a:ext cx="0" cy="0"/>
          <a:chOff x="0" y="0"/>
          <a:chExt cx="0" cy="0"/>
        </a:xfrm>
      </p:grpSpPr>
      <p:sp>
        <p:nvSpPr>
          <p:cNvPr id="426" name="Google Shape;426;p51"/>
          <p:cNvSpPr/>
          <p:nvPr/>
        </p:nvSpPr>
        <p:spPr>
          <a:xfrm>
            <a:off x="1339423" y="604082"/>
            <a:ext cx="3602700" cy="9837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500"/>
              </a:spcBef>
              <a:spcAft>
                <a:spcPts val="0"/>
              </a:spcAft>
              <a:buNone/>
            </a:pPr>
            <a:endParaRPr sz="1100"/>
          </a:p>
        </p:txBody>
      </p:sp>
      <p:sp>
        <p:nvSpPr>
          <p:cNvPr id="427" name="Google Shape;427;p51"/>
          <p:cNvSpPr/>
          <p:nvPr/>
        </p:nvSpPr>
        <p:spPr>
          <a:xfrm>
            <a:off x="299975" y="1190100"/>
            <a:ext cx="4782000" cy="27633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endParaRPr sz="2300" b="1" i="0">
              <a:solidFill>
                <a:srgbClr val="000000"/>
              </a:solidFill>
              <a:latin typeface="Calibri"/>
              <a:ea typeface="Calibri"/>
              <a:cs typeface="Calibri"/>
              <a:sym typeface="Calibri"/>
            </a:endParaRPr>
          </a:p>
        </p:txBody>
      </p:sp>
      <p:sp>
        <p:nvSpPr>
          <p:cNvPr id="428" name="Google Shape;428;p51"/>
          <p:cNvSpPr/>
          <p:nvPr/>
        </p:nvSpPr>
        <p:spPr>
          <a:xfrm>
            <a:off x="604822" y="1173835"/>
            <a:ext cx="34200" cy="810600"/>
          </a:xfrm>
          <a:prstGeom prst="rect">
            <a:avLst/>
          </a:prstGeom>
          <a:solidFill>
            <a:srgbClr val="FF54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429" name="Google Shape;429;p51" descr="Wanted Stamp PNG Image | PNG Mart"/>
          <p:cNvPicPr preferRelativeResize="0"/>
          <p:nvPr/>
        </p:nvPicPr>
        <p:blipFill rotWithShape="1">
          <a:blip r:embed="rId3">
            <a:alphaModFix/>
          </a:blip>
          <a:srcRect/>
          <a:stretch/>
        </p:blipFill>
        <p:spPr>
          <a:xfrm>
            <a:off x="-86600" y="-426559"/>
            <a:ext cx="2399108" cy="1799331"/>
          </a:xfrm>
          <a:prstGeom prst="rect">
            <a:avLst/>
          </a:prstGeom>
          <a:noFill/>
          <a:ln>
            <a:noFill/>
          </a:ln>
        </p:spPr>
      </p:pic>
      <p:sp>
        <p:nvSpPr>
          <p:cNvPr id="430" name="Google Shape;430;p51"/>
          <p:cNvSpPr/>
          <p:nvPr/>
        </p:nvSpPr>
        <p:spPr>
          <a:xfrm>
            <a:off x="5292800" y="829125"/>
            <a:ext cx="3535200" cy="1155300"/>
          </a:xfrm>
          <a:prstGeom prst="roundRect">
            <a:avLst>
              <a:gd name="adj" fmla="val 16667"/>
            </a:avLst>
          </a:prstGeom>
          <a:solidFill>
            <a:srgbClr val="757070"/>
          </a:solidFill>
          <a:ln w="76200" cap="flat" cmpd="sng">
            <a:solidFill>
              <a:srgbClr val="FF545E"/>
            </a:solidFill>
            <a:prstDash val="solid"/>
            <a:miter lim="800000"/>
            <a:headEnd type="none" w="sm" len="sm"/>
            <a:tailEnd type="none" w="sm" len="sm"/>
          </a:ln>
        </p:spPr>
        <p:txBody>
          <a:bodyPr spcFirstLastPara="1" wrap="square" lIns="68575" tIns="34275" rIns="68575" bIns="34275" anchor="ctr" anchorCtr="0">
            <a:noAutofit/>
          </a:bodyPr>
          <a:lstStyle/>
          <a:p>
            <a:pPr marL="0" lvl="0" indent="0" algn="ctr" rtl="0">
              <a:lnSpc>
                <a:spcPct val="90000"/>
              </a:lnSpc>
              <a:spcBef>
                <a:spcPts val="0"/>
              </a:spcBef>
              <a:spcAft>
                <a:spcPts val="0"/>
              </a:spcAft>
              <a:buNone/>
            </a:pPr>
            <a:r>
              <a:rPr lang="en" sz="2400" b="1">
                <a:solidFill>
                  <a:schemeClr val="accent4"/>
                </a:solidFill>
                <a:latin typeface="Calibri"/>
                <a:ea typeface="Calibri"/>
                <a:cs typeface="Calibri"/>
                <a:sym typeface="Calibri"/>
              </a:rPr>
              <a:t>意圖獲取金錢得益 </a:t>
            </a:r>
            <a:r>
              <a:rPr lang="en" sz="2400">
                <a:solidFill>
                  <a:srgbClr val="FFFFFF"/>
                </a:solidFill>
                <a:latin typeface="Calibri"/>
                <a:ea typeface="Calibri"/>
                <a:cs typeface="Calibri"/>
                <a:sym typeface="Calibri"/>
              </a:rPr>
              <a:t>或其他財產得益</a:t>
            </a:r>
            <a:endParaRPr sz="2500" b="1">
              <a:solidFill>
                <a:srgbClr val="FFFFFF"/>
              </a:solidFill>
              <a:latin typeface="Calibri"/>
              <a:ea typeface="Calibri"/>
              <a:cs typeface="Calibri"/>
              <a:sym typeface="Calibri"/>
            </a:endParaRPr>
          </a:p>
        </p:txBody>
      </p:sp>
      <p:sp>
        <p:nvSpPr>
          <p:cNvPr id="431" name="Google Shape;431;p51"/>
          <p:cNvSpPr/>
          <p:nvPr/>
        </p:nvSpPr>
        <p:spPr>
          <a:xfrm>
            <a:off x="5292800" y="2246151"/>
            <a:ext cx="3535200" cy="1155300"/>
          </a:xfrm>
          <a:prstGeom prst="roundRect">
            <a:avLst>
              <a:gd name="adj" fmla="val 16667"/>
            </a:avLst>
          </a:prstGeom>
          <a:solidFill>
            <a:srgbClr val="757070"/>
          </a:solidFill>
          <a:ln w="76200" cap="flat" cmpd="sng">
            <a:solidFill>
              <a:srgbClr val="FF545E"/>
            </a:solidFill>
            <a:prstDash val="solid"/>
            <a:miter lim="800000"/>
            <a:headEnd type="none" w="sm" len="sm"/>
            <a:tailEnd type="none" w="sm" len="sm"/>
          </a:ln>
        </p:spPr>
        <p:txBody>
          <a:bodyPr spcFirstLastPara="1" wrap="square" lIns="68575" tIns="34275" rIns="68575" bIns="34275" anchor="ctr" anchorCtr="0">
            <a:noAutofit/>
          </a:bodyPr>
          <a:lstStyle/>
          <a:p>
            <a:pPr marL="0" lvl="0" indent="0" algn="ctr" rtl="0">
              <a:lnSpc>
                <a:spcPct val="90000"/>
              </a:lnSpc>
              <a:spcBef>
                <a:spcPts val="0"/>
              </a:spcBef>
              <a:spcAft>
                <a:spcPts val="0"/>
              </a:spcAft>
              <a:buNone/>
            </a:pPr>
            <a:endParaRPr sz="2300">
              <a:solidFill>
                <a:schemeClr val="dk1"/>
              </a:solidFill>
              <a:latin typeface="Calibri"/>
              <a:ea typeface="Calibri"/>
              <a:cs typeface="Calibri"/>
              <a:sym typeface="Calibri"/>
            </a:endParaRPr>
          </a:p>
          <a:p>
            <a:pPr marL="0" lvl="0" indent="0" algn="ctr" rtl="0">
              <a:lnSpc>
                <a:spcPct val="90000"/>
              </a:lnSpc>
              <a:spcBef>
                <a:spcPts val="0"/>
              </a:spcBef>
              <a:spcAft>
                <a:spcPts val="0"/>
              </a:spcAft>
              <a:buNone/>
            </a:pPr>
            <a:r>
              <a:rPr lang="en" sz="2300" b="1">
                <a:solidFill>
                  <a:schemeClr val="accent4"/>
                </a:solidFill>
                <a:latin typeface="Calibri"/>
                <a:ea typeface="Calibri"/>
                <a:cs typeface="Calibri"/>
                <a:sym typeface="Calibri"/>
              </a:rPr>
              <a:t>意圖導致資料當事人蒙受金錢損失 </a:t>
            </a:r>
            <a:r>
              <a:rPr lang="en" sz="2300">
                <a:solidFill>
                  <a:srgbClr val="FFFFFF"/>
                </a:solidFill>
                <a:latin typeface="Calibri"/>
                <a:ea typeface="Calibri"/>
                <a:cs typeface="Calibri"/>
                <a:sym typeface="Calibri"/>
              </a:rPr>
              <a:t>或其他財產損失</a:t>
            </a:r>
            <a:endParaRPr sz="2300">
              <a:solidFill>
                <a:srgbClr val="FFFFFF"/>
              </a:solidFill>
              <a:latin typeface="Calibri"/>
              <a:ea typeface="Calibri"/>
              <a:cs typeface="Calibri"/>
              <a:sym typeface="Calibri"/>
            </a:endParaRPr>
          </a:p>
          <a:p>
            <a:pPr marL="0" lvl="0" indent="0" algn="l" rtl="0">
              <a:lnSpc>
                <a:spcPct val="90000"/>
              </a:lnSpc>
              <a:spcBef>
                <a:spcPts val="0"/>
              </a:spcBef>
              <a:spcAft>
                <a:spcPts val="0"/>
              </a:spcAft>
              <a:buNone/>
            </a:pPr>
            <a:endParaRPr sz="2300" b="1">
              <a:solidFill>
                <a:schemeClr val="accent4"/>
              </a:solidFill>
              <a:latin typeface="Calibri"/>
              <a:ea typeface="Calibri"/>
              <a:cs typeface="Calibri"/>
              <a:sym typeface="Calibri"/>
            </a:endParaRPr>
          </a:p>
        </p:txBody>
      </p:sp>
      <p:sp>
        <p:nvSpPr>
          <p:cNvPr id="432" name="Google Shape;432;p51"/>
          <p:cNvSpPr/>
          <p:nvPr/>
        </p:nvSpPr>
        <p:spPr>
          <a:xfrm>
            <a:off x="5300625" y="3654700"/>
            <a:ext cx="3535200" cy="1155300"/>
          </a:xfrm>
          <a:prstGeom prst="roundRect">
            <a:avLst>
              <a:gd name="adj" fmla="val 16667"/>
            </a:avLst>
          </a:prstGeom>
          <a:solidFill>
            <a:srgbClr val="757070"/>
          </a:solidFill>
          <a:ln w="76200" cap="flat" cmpd="sng">
            <a:solidFill>
              <a:srgbClr val="FF545E"/>
            </a:solidFill>
            <a:prstDash val="solid"/>
            <a:miter lim="800000"/>
            <a:headEnd type="none" w="sm" len="sm"/>
            <a:tailEnd type="none" w="sm" len="sm"/>
          </a:ln>
        </p:spPr>
        <p:txBody>
          <a:bodyPr spcFirstLastPara="1" wrap="square" lIns="68575" tIns="34275" rIns="68575" bIns="34275" anchor="ctr" anchorCtr="0">
            <a:noAutofit/>
          </a:bodyPr>
          <a:lstStyle/>
          <a:p>
            <a:pPr marL="0" lvl="0" indent="0" algn="ctr" rtl="0">
              <a:lnSpc>
                <a:spcPct val="90000"/>
              </a:lnSpc>
              <a:spcBef>
                <a:spcPts val="0"/>
              </a:spcBef>
              <a:spcAft>
                <a:spcPts val="0"/>
              </a:spcAft>
              <a:buNone/>
            </a:pPr>
            <a:endParaRPr sz="2400">
              <a:solidFill>
                <a:schemeClr val="dk1"/>
              </a:solidFill>
              <a:latin typeface="Calibri"/>
              <a:ea typeface="Calibri"/>
              <a:cs typeface="Calibri"/>
              <a:sym typeface="Calibri"/>
            </a:endParaRPr>
          </a:p>
          <a:p>
            <a:pPr marL="0" lvl="0" indent="0" algn="ctr" rtl="0">
              <a:lnSpc>
                <a:spcPct val="90000"/>
              </a:lnSpc>
              <a:spcBef>
                <a:spcPts val="0"/>
              </a:spcBef>
              <a:spcAft>
                <a:spcPts val="0"/>
              </a:spcAft>
              <a:buClr>
                <a:schemeClr val="dk1"/>
              </a:buClr>
              <a:buFont typeface="Arial"/>
              <a:buNone/>
            </a:pPr>
            <a:r>
              <a:rPr lang="en" sz="2400">
                <a:solidFill>
                  <a:srgbClr val="FFFFFF"/>
                </a:solidFill>
                <a:latin typeface="Calibri"/>
                <a:ea typeface="Calibri"/>
                <a:cs typeface="Calibri"/>
                <a:sym typeface="Calibri"/>
              </a:rPr>
              <a:t>（無論有否意圖）導致該當事人</a:t>
            </a:r>
            <a:r>
              <a:rPr lang="en" sz="2400" b="1">
                <a:solidFill>
                  <a:srgbClr val="FF0000"/>
                </a:solidFill>
                <a:latin typeface="Calibri"/>
                <a:ea typeface="Calibri"/>
                <a:cs typeface="Calibri"/>
                <a:sym typeface="Calibri"/>
              </a:rPr>
              <a:t>蒙受心理傷害</a:t>
            </a:r>
            <a:endParaRPr sz="2400" b="1">
              <a:solidFill>
                <a:srgbClr val="FF0000"/>
              </a:solidFill>
              <a:latin typeface="Calibri"/>
              <a:ea typeface="Calibri"/>
              <a:cs typeface="Calibri"/>
              <a:sym typeface="Calibri"/>
            </a:endParaRPr>
          </a:p>
          <a:p>
            <a:pPr marL="0" lvl="0" indent="0" algn="l" rtl="0">
              <a:lnSpc>
                <a:spcPct val="90000"/>
              </a:lnSpc>
              <a:spcBef>
                <a:spcPts val="0"/>
              </a:spcBef>
              <a:spcAft>
                <a:spcPts val="0"/>
              </a:spcAft>
              <a:buNone/>
            </a:pPr>
            <a:endParaRPr sz="2400" b="1">
              <a:solidFill>
                <a:schemeClr val="accent4"/>
              </a:solidFill>
              <a:latin typeface="Calibri"/>
              <a:ea typeface="Calibri"/>
              <a:cs typeface="Calibri"/>
              <a:sym typeface="Calibri"/>
            </a:endParaRPr>
          </a:p>
        </p:txBody>
      </p:sp>
      <p:sp>
        <p:nvSpPr>
          <p:cNvPr id="433" name="Google Shape;433;p51"/>
          <p:cNvSpPr/>
          <p:nvPr/>
        </p:nvSpPr>
        <p:spPr>
          <a:xfrm>
            <a:off x="54525" y="985050"/>
            <a:ext cx="4887600" cy="3798000"/>
          </a:xfrm>
          <a:prstGeom prst="roundRect">
            <a:avLst>
              <a:gd name="adj" fmla="val 16667"/>
            </a:avLst>
          </a:prstGeom>
          <a:solidFill>
            <a:srgbClr val="FFC000"/>
          </a:solidFill>
          <a:ln w="76200" cap="flat" cmpd="sng">
            <a:solidFill>
              <a:srgbClr val="FF545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2900" b="1">
                <a:solidFill>
                  <a:srgbClr val="3F3F3F"/>
                </a:solidFill>
                <a:latin typeface="Calibri"/>
                <a:ea typeface="Calibri"/>
                <a:cs typeface="Calibri"/>
                <a:sym typeface="Calibri"/>
              </a:rPr>
              <a:t>第486章 </a:t>
            </a:r>
            <a:endParaRPr sz="2900" b="1">
              <a:solidFill>
                <a:srgbClr val="3F3F3F"/>
              </a:solidFill>
              <a:latin typeface="Calibri"/>
              <a:ea typeface="Calibri"/>
              <a:cs typeface="Calibri"/>
              <a:sym typeface="Calibri"/>
            </a:endParaRPr>
          </a:p>
          <a:p>
            <a:pPr marL="0" lvl="0" indent="0" algn="l" rtl="0">
              <a:lnSpc>
                <a:spcPct val="90000"/>
              </a:lnSpc>
              <a:spcBef>
                <a:spcPts val="0"/>
              </a:spcBef>
              <a:spcAft>
                <a:spcPts val="0"/>
              </a:spcAft>
              <a:buClr>
                <a:schemeClr val="dk1"/>
              </a:buClr>
              <a:buFont typeface="Arial"/>
              <a:buNone/>
            </a:pPr>
            <a:r>
              <a:rPr lang="en" sz="2900" b="1">
                <a:solidFill>
                  <a:srgbClr val="3F3F3F"/>
                </a:solidFill>
                <a:latin typeface="Calibri"/>
                <a:ea typeface="Calibri"/>
                <a:cs typeface="Calibri"/>
                <a:sym typeface="Calibri"/>
              </a:rPr>
              <a:t>《個人資料(私隱)條例》 </a:t>
            </a:r>
            <a:endParaRPr sz="2200">
              <a:solidFill>
                <a:schemeClr val="dk1"/>
              </a:solidFill>
            </a:endParaRPr>
          </a:p>
          <a:p>
            <a:pPr marL="0" lvl="0" indent="0" algn="l" rtl="0">
              <a:lnSpc>
                <a:spcPct val="90000"/>
              </a:lnSpc>
              <a:spcBef>
                <a:spcPts val="500"/>
              </a:spcBef>
              <a:spcAft>
                <a:spcPts val="0"/>
              </a:spcAft>
              <a:buNone/>
            </a:pPr>
            <a:endParaRPr sz="2600" b="1">
              <a:solidFill>
                <a:srgbClr val="3F3F3F"/>
              </a:solidFill>
              <a:latin typeface="Calibri"/>
              <a:ea typeface="Calibri"/>
              <a:cs typeface="Calibri"/>
              <a:sym typeface="Calibri"/>
            </a:endParaRPr>
          </a:p>
          <a:p>
            <a:pPr marL="0" lvl="0" indent="0" algn="ctr" rtl="0">
              <a:lnSpc>
                <a:spcPct val="90000"/>
              </a:lnSpc>
              <a:spcBef>
                <a:spcPts val="500"/>
              </a:spcBef>
              <a:spcAft>
                <a:spcPts val="0"/>
              </a:spcAft>
              <a:buNone/>
            </a:pPr>
            <a:r>
              <a:rPr lang="en" sz="2600" b="1">
                <a:solidFill>
                  <a:srgbClr val="3F3F3F"/>
                </a:solidFill>
                <a:latin typeface="Calibri"/>
                <a:ea typeface="Calibri"/>
                <a:cs typeface="Calibri"/>
                <a:sym typeface="Calibri"/>
              </a:rPr>
              <a:t>第64條 </a:t>
            </a:r>
            <a:endParaRPr sz="2600" b="1">
              <a:solidFill>
                <a:srgbClr val="3F3F3F"/>
              </a:solidFill>
              <a:latin typeface="Calibri"/>
              <a:ea typeface="Calibri"/>
              <a:cs typeface="Calibri"/>
              <a:sym typeface="Calibri"/>
            </a:endParaRPr>
          </a:p>
          <a:p>
            <a:pPr marL="0" lvl="0" indent="0" algn="ctr" rtl="0">
              <a:lnSpc>
                <a:spcPct val="90000"/>
              </a:lnSpc>
              <a:spcBef>
                <a:spcPts val="500"/>
              </a:spcBef>
              <a:spcAft>
                <a:spcPts val="0"/>
              </a:spcAft>
              <a:buClr>
                <a:schemeClr val="dk1"/>
              </a:buClr>
              <a:buFont typeface="Arial"/>
              <a:buNone/>
            </a:pPr>
            <a:r>
              <a:rPr lang="en" sz="2600" b="1">
                <a:solidFill>
                  <a:srgbClr val="FF0000"/>
                </a:solidFill>
                <a:latin typeface="Calibri"/>
                <a:ea typeface="Calibri"/>
                <a:cs typeface="Calibri"/>
                <a:sym typeface="Calibri"/>
              </a:rPr>
              <a:t>披露未經</a:t>
            </a:r>
            <a:r>
              <a:rPr lang="en" sz="2600" b="1">
                <a:solidFill>
                  <a:srgbClr val="3F3F3F"/>
                </a:solidFill>
                <a:latin typeface="Calibri"/>
                <a:ea typeface="Calibri"/>
                <a:cs typeface="Calibri"/>
                <a:sym typeface="Calibri"/>
              </a:rPr>
              <a:t>資料使用者</a:t>
            </a:r>
            <a:r>
              <a:rPr lang="en" sz="2600" b="1">
                <a:solidFill>
                  <a:srgbClr val="FF0000"/>
                </a:solidFill>
                <a:latin typeface="Calibri"/>
                <a:ea typeface="Calibri"/>
                <a:cs typeface="Calibri"/>
                <a:sym typeface="Calibri"/>
              </a:rPr>
              <a:t>同意</a:t>
            </a:r>
            <a:r>
              <a:rPr lang="en" sz="2600" b="1">
                <a:solidFill>
                  <a:srgbClr val="3F3F3F"/>
                </a:solidFill>
                <a:latin typeface="Calibri"/>
                <a:ea typeface="Calibri"/>
                <a:cs typeface="Calibri"/>
                <a:sym typeface="Calibri"/>
              </a:rPr>
              <a:t>而取得的個人資料屬</a:t>
            </a:r>
            <a:r>
              <a:rPr lang="en" sz="2600" b="1">
                <a:solidFill>
                  <a:srgbClr val="FF0000"/>
                </a:solidFill>
                <a:latin typeface="Calibri"/>
                <a:ea typeface="Calibri"/>
                <a:cs typeface="Calibri"/>
                <a:sym typeface="Calibri"/>
              </a:rPr>
              <a:t>罪行</a:t>
            </a:r>
            <a:endParaRPr sz="3200" b="1">
              <a:solidFill>
                <a:srgbClr val="FF0000"/>
              </a:solidFill>
              <a:latin typeface="Open Sans"/>
              <a:ea typeface="Open Sans"/>
              <a:cs typeface="Open Sans"/>
              <a:sym typeface="Open Sans"/>
            </a:endParaRPr>
          </a:p>
        </p:txBody>
      </p:sp>
      <p:sp>
        <p:nvSpPr>
          <p:cNvPr id="434" name="Google Shape;434;p51"/>
          <p:cNvSpPr/>
          <p:nvPr/>
        </p:nvSpPr>
        <p:spPr>
          <a:xfrm>
            <a:off x="4431824" y="2571762"/>
            <a:ext cx="743700" cy="624600"/>
          </a:xfrm>
          <a:prstGeom prst="stripedRightArrow">
            <a:avLst>
              <a:gd name="adj1" fmla="val 50000"/>
              <a:gd name="adj2" fmla="val 50000"/>
            </a:avLst>
          </a:prstGeom>
          <a:solidFill>
            <a:schemeClr val="accent6"/>
          </a:solid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35" name="Google Shape;435;p51"/>
          <p:cNvSpPr txBox="1"/>
          <p:nvPr/>
        </p:nvSpPr>
        <p:spPr>
          <a:xfrm>
            <a:off x="5081967" y="550422"/>
            <a:ext cx="1091100" cy="623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b="1">
                <a:latin typeface="Calibri"/>
                <a:ea typeface="Calibri"/>
                <a:cs typeface="Calibri"/>
                <a:sym typeface="Calibri"/>
              </a:rPr>
              <a:t>01</a:t>
            </a:r>
            <a:endParaRPr sz="1100"/>
          </a:p>
        </p:txBody>
      </p:sp>
      <p:sp>
        <p:nvSpPr>
          <p:cNvPr id="436" name="Google Shape;436;p51"/>
          <p:cNvSpPr txBox="1"/>
          <p:nvPr/>
        </p:nvSpPr>
        <p:spPr>
          <a:xfrm>
            <a:off x="5127792" y="1832020"/>
            <a:ext cx="1091100" cy="623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b="1">
                <a:latin typeface="Calibri"/>
                <a:ea typeface="Calibri"/>
                <a:cs typeface="Calibri"/>
                <a:sym typeface="Calibri"/>
              </a:rPr>
              <a:t>02</a:t>
            </a:r>
            <a:endParaRPr sz="1100"/>
          </a:p>
        </p:txBody>
      </p:sp>
      <p:sp>
        <p:nvSpPr>
          <p:cNvPr id="437" name="Google Shape;437;p51"/>
          <p:cNvSpPr txBox="1"/>
          <p:nvPr/>
        </p:nvSpPr>
        <p:spPr>
          <a:xfrm>
            <a:off x="5081977" y="3329995"/>
            <a:ext cx="1091100" cy="623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b="1">
                <a:latin typeface="Calibri"/>
                <a:ea typeface="Calibri"/>
                <a:cs typeface="Calibri"/>
                <a:sym typeface="Calibri"/>
              </a:rPr>
              <a:t>03</a:t>
            </a:r>
            <a:endParaRPr sz="1100"/>
          </a:p>
        </p:txBody>
      </p:sp>
      <p:sp>
        <p:nvSpPr>
          <p:cNvPr id="438" name="Google Shape;438;p51"/>
          <p:cNvSpPr txBox="1"/>
          <p:nvPr/>
        </p:nvSpPr>
        <p:spPr>
          <a:xfrm>
            <a:off x="6780900" y="1709400"/>
            <a:ext cx="993900" cy="65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Calibri"/>
                <a:ea typeface="Calibri"/>
                <a:cs typeface="Calibri"/>
                <a:sym typeface="Calibri"/>
              </a:rPr>
              <a:t>或</a:t>
            </a:r>
            <a:endParaRPr/>
          </a:p>
        </p:txBody>
      </p:sp>
      <p:sp>
        <p:nvSpPr>
          <p:cNvPr id="439" name="Google Shape;439;p51"/>
          <p:cNvSpPr txBox="1"/>
          <p:nvPr/>
        </p:nvSpPr>
        <p:spPr>
          <a:xfrm>
            <a:off x="6780900" y="3196350"/>
            <a:ext cx="993900" cy="65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Calibri"/>
                <a:ea typeface="Calibri"/>
                <a:cs typeface="Calibri"/>
                <a:sym typeface="Calibri"/>
              </a:rPr>
              <a:t>或</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443"/>
        <p:cNvGrpSpPr/>
        <p:nvPr/>
      </p:nvGrpSpPr>
      <p:grpSpPr>
        <a:xfrm>
          <a:off x="0" y="0"/>
          <a:ext cx="0" cy="0"/>
          <a:chOff x="0" y="0"/>
          <a:chExt cx="0" cy="0"/>
        </a:xfrm>
      </p:grpSpPr>
      <p:pic>
        <p:nvPicPr>
          <p:cNvPr id="444" name="Google Shape;444;p52" descr="Icon&#10;&#10;Description automatically generated"/>
          <p:cNvPicPr preferRelativeResize="0"/>
          <p:nvPr/>
        </p:nvPicPr>
        <p:blipFill rotWithShape="1">
          <a:blip r:embed="rId3">
            <a:alphaModFix/>
          </a:blip>
          <a:srcRect/>
          <a:stretch/>
        </p:blipFill>
        <p:spPr>
          <a:xfrm>
            <a:off x="509154" y="943334"/>
            <a:ext cx="2330450" cy="2330450"/>
          </a:xfrm>
          <a:prstGeom prst="rect">
            <a:avLst/>
          </a:prstGeom>
          <a:noFill/>
          <a:ln>
            <a:noFill/>
          </a:ln>
        </p:spPr>
      </p:pic>
      <p:sp>
        <p:nvSpPr>
          <p:cNvPr id="445" name="Google Shape;445;p52"/>
          <p:cNvSpPr txBox="1"/>
          <p:nvPr/>
        </p:nvSpPr>
        <p:spPr>
          <a:xfrm>
            <a:off x="706582" y="3387437"/>
            <a:ext cx="2545772" cy="623248"/>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Font typeface="Arial"/>
              <a:buNone/>
            </a:pPr>
            <a:r>
              <a:rPr lang="en" sz="3600" b="1">
                <a:solidFill>
                  <a:schemeClr val="lt1"/>
                </a:solidFill>
                <a:latin typeface="Calibri"/>
                <a:ea typeface="Calibri"/>
                <a:cs typeface="Calibri"/>
                <a:sym typeface="Calibri"/>
              </a:rPr>
              <a:t>案件回顧</a:t>
            </a:r>
            <a:endParaRPr sz="3600" b="1">
              <a:solidFill>
                <a:schemeClr val="lt1"/>
              </a:solidFill>
              <a:latin typeface="Calibri"/>
              <a:ea typeface="Calibri"/>
              <a:cs typeface="Calibri"/>
              <a:sym typeface="Calibri"/>
            </a:endParaRPr>
          </a:p>
        </p:txBody>
      </p:sp>
      <p:pic>
        <p:nvPicPr>
          <p:cNvPr id="446" name="Google Shape;446;p52" descr="Text&#10;&#10;Description automatically generated"/>
          <p:cNvPicPr preferRelativeResize="0"/>
          <p:nvPr/>
        </p:nvPicPr>
        <p:blipFill rotWithShape="1">
          <a:blip r:embed="rId4">
            <a:alphaModFix/>
          </a:blip>
          <a:srcRect/>
          <a:stretch/>
        </p:blipFill>
        <p:spPr>
          <a:xfrm>
            <a:off x="2843648" y="771166"/>
            <a:ext cx="6096000" cy="3429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54" descr="Icon&#10;&#10;Description automatically generated"/>
          <p:cNvPicPr preferRelativeResize="0"/>
          <p:nvPr/>
        </p:nvPicPr>
        <p:blipFill rotWithShape="1">
          <a:blip r:embed="rId3">
            <a:alphaModFix/>
          </a:blip>
          <a:srcRect/>
          <a:stretch/>
        </p:blipFill>
        <p:spPr>
          <a:xfrm>
            <a:off x="4801675" y="813655"/>
            <a:ext cx="1698913" cy="1698913"/>
          </a:xfrm>
          <a:prstGeom prst="rect">
            <a:avLst/>
          </a:prstGeom>
          <a:noFill/>
          <a:ln>
            <a:noFill/>
          </a:ln>
        </p:spPr>
      </p:pic>
      <p:cxnSp>
        <p:nvCxnSpPr>
          <p:cNvPr id="471" name="Google Shape;471;p54"/>
          <p:cNvCxnSpPr/>
          <p:nvPr/>
        </p:nvCxnSpPr>
        <p:spPr>
          <a:xfrm>
            <a:off x="4894118" y="796102"/>
            <a:ext cx="0" cy="4087283"/>
          </a:xfrm>
          <a:prstGeom prst="straightConnector1">
            <a:avLst/>
          </a:prstGeom>
          <a:noFill/>
          <a:ln w="38100" cap="flat" cmpd="sng">
            <a:solidFill>
              <a:srgbClr val="3F3F3F"/>
            </a:solidFill>
            <a:prstDash val="lgDash"/>
            <a:miter lim="800000"/>
            <a:headEnd type="none" w="sm" len="sm"/>
            <a:tailEnd type="none" w="sm" len="sm"/>
          </a:ln>
        </p:spPr>
      </p:cxnSp>
      <p:sp>
        <p:nvSpPr>
          <p:cNvPr id="472" name="Google Shape;472;p54"/>
          <p:cNvSpPr txBox="1"/>
          <p:nvPr/>
        </p:nvSpPr>
        <p:spPr>
          <a:xfrm>
            <a:off x="6224154" y="1173835"/>
            <a:ext cx="2919845" cy="117724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b="1">
                <a:solidFill>
                  <a:srgbClr val="3F3F3F"/>
                </a:solidFill>
                <a:latin typeface="Calibri"/>
                <a:ea typeface="Calibri"/>
                <a:cs typeface="Calibri"/>
                <a:sym typeface="Calibri"/>
              </a:rPr>
              <a:t>若然阿儀因此蒙受心理傷害</a:t>
            </a:r>
            <a:endParaRPr sz="3600" b="1">
              <a:solidFill>
                <a:srgbClr val="3F3F3F"/>
              </a:solidFill>
              <a:latin typeface="Calibri"/>
              <a:ea typeface="Calibri"/>
              <a:cs typeface="Calibri"/>
              <a:sym typeface="Calibri"/>
            </a:endParaRPr>
          </a:p>
        </p:txBody>
      </p:sp>
      <p:sp>
        <p:nvSpPr>
          <p:cNvPr id="473" name="Google Shape;473;p54"/>
          <p:cNvSpPr/>
          <p:nvPr/>
        </p:nvSpPr>
        <p:spPr>
          <a:xfrm>
            <a:off x="5216238" y="3911184"/>
            <a:ext cx="3761400" cy="837300"/>
          </a:xfrm>
          <a:prstGeom prst="roundRect">
            <a:avLst>
              <a:gd name="adj" fmla="val 16667"/>
            </a:avLst>
          </a:prstGeom>
          <a:solidFill>
            <a:srgbClr val="757070"/>
          </a:solid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en" sz="2900" b="1">
                <a:solidFill>
                  <a:srgbClr val="FFFFFF"/>
                </a:solidFill>
                <a:latin typeface="Open Sans"/>
                <a:ea typeface="Open Sans"/>
                <a:cs typeface="Open Sans"/>
                <a:sym typeface="Open Sans"/>
              </a:rPr>
              <a:t>最高刑罰</a:t>
            </a:r>
            <a:endParaRPr sz="2900" b="1">
              <a:solidFill>
                <a:srgbClr val="FFFFFF"/>
              </a:solidFill>
              <a:latin typeface="Open Sans"/>
              <a:ea typeface="Open Sans"/>
              <a:cs typeface="Open Sans"/>
              <a:sym typeface="Open Sans"/>
            </a:endParaRPr>
          </a:p>
          <a:p>
            <a:pPr marL="0" marR="0" lvl="0" indent="0" algn="r" rtl="0">
              <a:spcBef>
                <a:spcPts val="0"/>
              </a:spcBef>
              <a:spcAft>
                <a:spcPts val="0"/>
              </a:spcAft>
              <a:buNone/>
            </a:pPr>
            <a:r>
              <a:rPr lang="en" sz="2200" b="1">
                <a:solidFill>
                  <a:schemeClr val="lt1"/>
                </a:solidFill>
                <a:highlight>
                  <a:srgbClr val="FF0000"/>
                </a:highlight>
                <a:latin typeface="Calibri"/>
                <a:ea typeface="Calibri"/>
                <a:cs typeface="Calibri"/>
                <a:sym typeface="Calibri"/>
              </a:rPr>
              <a:t>罰款$1,000,000及監禁5年</a:t>
            </a:r>
            <a:endParaRPr sz="2000" b="1">
              <a:solidFill>
                <a:srgbClr val="C4E0B2"/>
              </a:solidFill>
              <a:highlight>
                <a:srgbClr val="FF0000"/>
              </a:highlight>
              <a:latin typeface="Open Sans"/>
              <a:ea typeface="Open Sans"/>
              <a:cs typeface="Open Sans"/>
              <a:sym typeface="Open Sans"/>
            </a:endParaRPr>
          </a:p>
        </p:txBody>
      </p:sp>
      <p:pic>
        <p:nvPicPr>
          <p:cNvPr id="474" name="Google Shape;474;p54" descr="Logo&#10;&#10;Description automatically generated"/>
          <p:cNvPicPr preferRelativeResize="0"/>
          <p:nvPr/>
        </p:nvPicPr>
        <p:blipFill rotWithShape="1">
          <a:blip r:embed="rId4">
            <a:alphaModFix/>
          </a:blip>
          <a:srcRect/>
          <a:stretch/>
        </p:blipFill>
        <p:spPr>
          <a:xfrm>
            <a:off x="4903753" y="3911175"/>
            <a:ext cx="810491" cy="810491"/>
          </a:xfrm>
          <a:prstGeom prst="rect">
            <a:avLst/>
          </a:prstGeom>
          <a:noFill/>
          <a:ln>
            <a:noFill/>
          </a:ln>
        </p:spPr>
      </p:pic>
      <p:sp>
        <p:nvSpPr>
          <p:cNvPr id="475" name="Google Shape;475;p54"/>
          <p:cNvSpPr/>
          <p:nvPr/>
        </p:nvSpPr>
        <p:spPr>
          <a:xfrm rot="5400000">
            <a:off x="6597650" y="1949330"/>
            <a:ext cx="998700" cy="2525100"/>
          </a:xfrm>
          <a:prstGeom prst="homePlate">
            <a:avLst>
              <a:gd name="adj" fmla="val 50000"/>
            </a:avLst>
          </a:prstGeom>
          <a:solidFill>
            <a:srgbClr val="75707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76" name="Google Shape;476;p54"/>
          <p:cNvSpPr/>
          <p:nvPr/>
        </p:nvSpPr>
        <p:spPr>
          <a:xfrm>
            <a:off x="343150" y="949000"/>
            <a:ext cx="4782000" cy="27633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endParaRPr sz="2300" b="1" i="0">
              <a:solidFill>
                <a:srgbClr val="000000"/>
              </a:solidFill>
              <a:latin typeface="Calibri"/>
              <a:ea typeface="Calibri"/>
              <a:cs typeface="Calibri"/>
              <a:sym typeface="Calibri"/>
            </a:endParaRPr>
          </a:p>
        </p:txBody>
      </p:sp>
      <p:sp>
        <p:nvSpPr>
          <p:cNvPr id="477" name="Google Shape;477;p54"/>
          <p:cNvSpPr/>
          <p:nvPr/>
        </p:nvSpPr>
        <p:spPr>
          <a:xfrm>
            <a:off x="411497" y="270035"/>
            <a:ext cx="34200" cy="810600"/>
          </a:xfrm>
          <a:prstGeom prst="rect">
            <a:avLst/>
          </a:prstGeom>
          <a:solidFill>
            <a:srgbClr val="FF54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78" name="Google Shape;478;p54"/>
          <p:cNvSpPr/>
          <p:nvPr/>
        </p:nvSpPr>
        <p:spPr>
          <a:xfrm>
            <a:off x="266600" y="2960100"/>
            <a:ext cx="4465500" cy="1090500"/>
          </a:xfrm>
          <a:prstGeom prst="roundRect">
            <a:avLst>
              <a:gd name="adj" fmla="val 16667"/>
            </a:avLst>
          </a:prstGeom>
          <a:solidFill>
            <a:srgbClr val="FFC000"/>
          </a:solidFill>
          <a:ln w="76200" cap="flat" cmpd="sng">
            <a:solidFill>
              <a:srgbClr val="FF545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500"/>
              </a:spcBef>
              <a:spcAft>
                <a:spcPts val="0"/>
              </a:spcAft>
              <a:buNone/>
            </a:pPr>
            <a:r>
              <a:rPr lang="en" sz="2700" b="1">
                <a:solidFill>
                  <a:srgbClr val="FF0000"/>
                </a:solidFill>
                <a:latin typeface="Calibri"/>
                <a:ea typeface="Calibri"/>
                <a:cs typeface="Calibri"/>
                <a:sym typeface="Calibri"/>
              </a:rPr>
              <a:t>披露未經</a:t>
            </a:r>
            <a:r>
              <a:rPr lang="en" sz="2800" b="1">
                <a:solidFill>
                  <a:srgbClr val="3F3F3F"/>
                </a:solidFill>
              </a:rPr>
              <a:t>阿儀</a:t>
            </a:r>
            <a:r>
              <a:rPr lang="en" sz="2700" b="1">
                <a:solidFill>
                  <a:srgbClr val="FF0000"/>
                </a:solidFill>
                <a:latin typeface="Calibri"/>
                <a:ea typeface="Calibri"/>
                <a:cs typeface="Calibri"/>
                <a:sym typeface="Calibri"/>
              </a:rPr>
              <a:t>同意</a:t>
            </a:r>
            <a:r>
              <a:rPr lang="en" sz="2700" b="1">
                <a:solidFill>
                  <a:srgbClr val="3F3F3F"/>
                </a:solidFill>
                <a:latin typeface="Calibri"/>
                <a:ea typeface="Calibri"/>
                <a:cs typeface="Calibri"/>
                <a:sym typeface="Calibri"/>
              </a:rPr>
              <a:t>而取得的個人資料</a:t>
            </a:r>
            <a:endParaRPr sz="3300" b="1">
              <a:solidFill>
                <a:srgbClr val="FF0000"/>
              </a:solidFill>
              <a:latin typeface="Open Sans"/>
              <a:ea typeface="Open Sans"/>
              <a:cs typeface="Open Sans"/>
              <a:sym typeface="Open Sans"/>
            </a:endParaRPr>
          </a:p>
        </p:txBody>
      </p:sp>
      <p:sp>
        <p:nvSpPr>
          <p:cNvPr id="479" name="Google Shape;479;p54"/>
          <p:cNvSpPr/>
          <p:nvPr/>
        </p:nvSpPr>
        <p:spPr>
          <a:xfrm>
            <a:off x="4522274" y="2351075"/>
            <a:ext cx="743700" cy="624600"/>
          </a:xfrm>
          <a:prstGeom prst="stripedRightArrow">
            <a:avLst>
              <a:gd name="adj1" fmla="val 50000"/>
              <a:gd name="adj2" fmla="val 50000"/>
            </a:avLst>
          </a:prstGeom>
          <a:solidFill>
            <a:schemeClr val="accent6"/>
          </a:solid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80" name="Google Shape;480;p54"/>
          <p:cNvSpPr/>
          <p:nvPr/>
        </p:nvSpPr>
        <p:spPr>
          <a:xfrm>
            <a:off x="266600" y="1117863"/>
            <a:ext cx="4465500" cy="1090500"/>
          </a:xfrm>
          <a:prstGeom prst="roundRect">
            <a:avLst>
              <a:gd name="adj" fmla="val 16667"/>
            </a:avLst>
          </a:prstGeom>
          <a:solidFill>
            <a:srgbClr val="FFC000"/>
          </a:solidFill>
          <a:ln w="76200" cap="flat" cmpd="sng">
            <a:solidFill>
              <a:srgbClr val="FF545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1100"/>
              <a:buNone/>
            </a:pPr>
            <a:endParaRPr sz="2700">
              <a:solidFill>
                <a:srgbClr val="FFFFFF"/>
              </a:solidFill>
              <a:latin typeface="Calibri"/>
              <a:ea typeface="Calibri"/>
              <a:cs typeface="Calibri"/>
              <a:sym typeface="Calibri"/>
            </a:endParaRPr>
          </a:p>
          <a:p>
            <a:pPr marL="0" lvl="0" indent="0" algn="ctr" rtl="0">
              <a:lnSpc>
                <a:spcPct val="90000"/>
              </a:lnSpc>
              <a:spcBef>
                <a:spcPts val="0"/>
              </a:spcBef>
              <a:spcAft>
                <a:spcPts val="0"/>
              </a:spcAft>
              <a:buSzPts val="1100"/>
              <a:buNone/>
            </a:pPr>
            <a:endParaRPr sz="2700" b="1">
              <a:solidFill>
                <a:srgbClr val="3F3F3F"/>
              </a:solidFill>
              <a:latin typeface="Calibri"/>
              <a:ea typeface="Calibri"/>
              <a:cs typeface="Calibri"/>
              <a:sym typeface="Calibri"/>
            </a:endParaRPr>
          </a:p>
          <a:p>
            <a:pPr marL="0" lvl="0" indent="0" algn="l" rtl="0">
              <a:lnSpc>
                <a:spcPct val="90000"/>
              </a:lnSpc>
              <a:spcBef>
                <a:spcPts val="0"/>
              </a:spcBef>
              <a:spcAft>
                <a:spcPts val="0"/>
              </a:spcAft>
              <a:buSzPts val="1100"/>
              <a:buNone/>
            </a:pPr>
            <a:r>
              <a:rPr lang="en" sz="2700" b="1">
                <a:solidFill>
                  <a:srgbClr val="3F3F3F"/>
                </a:solidFill>
                <a:latin typeface="Calibri"/>
                <a:ea typeface="Calibri"/>
                <a:cs typeface="Calibri"/>
                <a:sym typeface="Calibri"/>
              </a:rPr>
              <a:t>個人資料(私隱)條例 第64條 </a:t>
            </a:r>
            <a:endParaRPr sz="2700" b="1">
              <a:solidFill>
                <a:srgbClr val="3F3F3F"/>
              </a:solidFill>
              <a:latin typeface="Calibri"/>
              <a:ea typeface="Calibri"/>
              <a:cs typeface="Calibri"/>
              <a:sym typeface="Calibri"/>
            </a:endParaRPr>
          </a:p>
          <a:p>
            <a:pPr marL="0" lvl="0" indent="0" algn="ctr" rtl="0">
              <a:lnSpc>
                <a:spcPct val="90000"/>
              </a:lnSpc>
              <a:spcBef>
                <a:spcPts val="0"/>
              </a:spcBef>
              <a:spcAft>
                <a:spcPts val="0"/>
              </a:spcAft>
              <a:buSzPts val="1100"/>
              <a:buNone/>
            </a:pPr>
            <a:endParaRPr sz="2700" b="1">
              <a:solidFill>
                <a:srgbClr val="3F3F3F"/>
              </a:solidFill>
              <a:latin typeface="Calibri"/>
              <a:ea typeface="Calibri"/>
              <a:cs typeface="Calibri"/>
              <a:sym typeface="Calibri"/>
            </a:endParaRPr>
          </a:p>
          <a:p>
            <a:pPr marL="0" lvl="0" indent="0" algn="ctr" rtl="0">
              <a:lnSpc>
                <a:spcPct val="90000"/>
              </a:lnSpc>
              <a:spcBef>
                <a:spcPts val="500"/>
              </a:spcBef>
              <a:spcAft>
                <a:spcPts val="0"/>
              </a:spcAft>
              <a:buNone/>
            </a:pPr>
            <a:endParaRPr sz="2700" b="1">
              <a:solidFill>
                <a:srgbClr val="FF0000"/>
              </a:solidFill>
              <a:latin typeface="Calibri"/>
              <a:ea typeface="Calibri"/>
              <a:cs typeface="Calibri"/>
              <a:sym typeface="Calibri"/>
            </a:endParaRPr>
          </a:p>
        </p:txBody>
      </p:sp>
      <p:sp>
        <p:nvSpPr>
          <p:cNvPr id="481" name="Google Shape;481;p54"/>
          <p:cNvSpPr/>
          <p:nvPr/>
        </p:nvSpPr>
        <p:spPr>
          <a:xfrm>
            <a:off x="2291603" y="2376500"/>
            <a:ext cx="415500" cy="415500"/>
          </a:xfrm>
          <a:prstGeom prst="plus">
            <a:avLst>
              <a:gd name="adj" fmla="val 25000"/>
            </a:avLst>
          </a:prstGeom>
          <a:solidFill>
            <a:schemeClr val="accent6"/>
          </a:solid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82" name="Google Shape;482;p54"/>
          <p:cNvSpPr txBox="1"/>
          <p:nvPr/>
        </p:nvSpPr>
        <p:spPr>
          <a:xfrm>
            <a:off x="5596950" y="2764766"/>
            <a:ext cx="3000000" cy="7431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500"/>
              </a:spcBef>
              <a:spcAft>
                <a:spcPts val="0"/>
              </a:spcAft>
              <a:buNone/>
            </a:pPr>
            <a:r>
              <a:rPr lang="en" sz="2900" b="1">
                <a:solidFill>
                  <a:srgbClr val="FFFFFF"/>
                </a:solidFill>
                <a:latin typeface="Calibri"/>
                <a:ea typeface="Calibri"/>
                <a:cs typeface="Calibri"/>
                <a:sym typeface="Calibri"/>
              </a:rPr>
              <a:t>構成</a:t>
            </a:r>
            <a:r>
              <a:rPr lang="en" sz="2900" b="1">
                <a:solidFill>
                  <a:srgbClr val="FFFFFF"/>
                </a:solidFill>
                <a:highlight>
                  <a:srgbClr val="FF0000"/>
                </a:highlight>
                <a:latin typeface="Calibri"/>
                <a:ea typeface="Calibri"/>
                <a:cs typeface="Calibri"/>
                <a:sym typeface="Calibri"/>
              </a:rPr>
              <a:t>罪行</a:t>
            </a:r>
            <a:endParaRPr sz="1700">
              <a:solidFill>
                <a:srgbClr val="FFFFFF"/>
              </a:solidFill>
              <a:highlight>
                <a:srgbClr val="FF0000"/>
              </a:high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55"/>
          <p:cNvSpPr/>
          <p:nvPr/>
        </p:nvSpPr>
        <p:spPr>
          <a:xfrm>
            <a:off x="0" y="0"/>
            <a:ext cx="9144000" cy="5143500"/>
          </a:xfrm>
          <a:prstGeom prst="rect">
            <a:avLst/>
          </a:prstGeom>
          <a:solidFill>
            <a:srgbClr val="638FA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1300">
              <a:solidFill>
                <a:schemeClr val="lt1"/>
              </a:solidFill>
              <a:latin typeface="Arial"/>
              <a:ea typeface="Arial"/>
              <a:cs typeface="Arial"/>
              <a:sym typeface="Arial"/>
            </a:endParaRPr>
          </a:p>
        </p:txBody>
      </p:sp>
      <p:sp>
        <p:nvSpPr>
          <p:cNvPr id="489" name="Google Shape;489;p55"/>
          <p:cNvSpPr/>
          <p:nvPr/>
        </p:nvSpPr>
        <p:spPr>
          <a:xfrm>
            <a:off x="76200" y="146625"/>
            <a:ext cx="2532600" cy="4465500"/>
          </a:xfrm>
          <a:prstGeom prst="rect">
            <a:avLst/>
          </a:prstGeom>
          <a:solidFill>
            <a:srgbClr val="638FA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9000" b="1">
                <a:solidFill>
                  <a:schemeClr val="lt1"/>
                </a:solidFill>
              </a:rPr>
              <a:t>言論</a:t>
            </a:r>
            <a:endParaRPr sz="9000" b="1">
              <a:solidFill>
                <a:schemeClr val="lt1"/>
              </a:solidFill>
            </a:endParaRPr>
          </a:p>
          <a:p>
            <a:pPr marL="0" marR="0" lvl="0" indent="0" algn="ctr" rtl="0">
              <a:spcBef>
                <a:spcPts val="0"/>
              </a:spcBef>
              <a:spcAft>
                <a:spcPts val="0"/>
              </a:spcAft>
              <a:buNone/>
            </a:pPr>
            <a:r>
              <a:rPr lang="en" sz="9000" b="1">
                <a:solidFill>
                  <a:schemeClr val="lt1"/>
                </a:solidFill>
              </a:rPr>
              <a:t>自由</a:t>
            </a:r>
            <a:endParaRPr sz="9000" b="1">
              <a:solidFill>
                <a:schemeClr val="lt1"/>
              </a:solidFill>
            </a:endParaRPr>
          </a:p>
        </p:txBody>
      </p:sp>
      <p:sp>
        <p:nvSpPr>
          <p:cNvPr id="490" name="Google Shape;490;p55"/>
          <p:cNvSpPr/>
          <p:nvPr/>
        </p:nvSpPr>
        <p:spPr>
          <a:xfrm>
            <a:off x="8739000" y="0"/>
            <a:ext cx="405000" cy="5143500"/>
          </a:xfrm>
          <a:prstGeom prst="rect">
            <a:avLst/>
          </a:prstGeom>
          <a:solidFill>
            <a:srgbClr val="FF565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1300">
              <a:solidFill>
                <a:schemeClr val="lt1"/>
              </a:solidFill>
              <a:latin typeface="Arial"/>
              <a:ea typeface="Arial"/>
              <a:cs typeface="Arial"/>
              <a:sym typeface="Arial"/>
            </a:endParaRPr>
          </a:p>
        </p:txBody>
      </p:sp>
      <p:sp>
        <p:nvSpPr>
          <p:cNvPr id="491" name="Google Shape;491;p55"/>
          <p:cNvSpPr txBox="1"/>
          <p:nvPr/>
        </p:nvSpPr>
        <p:spPr>
          <a:xfrm>
            <a:off x="3052450" y="486325"/>
            <a:ext cx="5499900" cy="4465500"/>
          </a:xfrm>
          <a:prstGeom prst="rect">
            <a:avLst/>
          </a:prstGeom>
          <a:noFill/>
          <a:ln>
            <a:noFill/>
          </a:ln>
        </p:spPr>
        <p:txBody>
          <a:bodyPr spcFirstLastPara="1" wrap="square" lIns="68575" tIns="34275" rIns="68575" bIns="34275" anchor="t" anchorCtr="0">
            <a:noAutofit/>
          </a:bodyPr>
          <a:lstStyle/>
          <a:p>
            <a:pPr marL="0" marR="0" lvl="0" indent="0" algn="ctr" rtl="0">
              <a:lnSpc>
                <a:spcPct val="115000"/>
              </a:lnSpc>
              <a:spcBef>
                <a:spcPts val="0"/>
              </a:spcBef>
              <a:spcAft>
                <a:spcPts val="0"/>
              </a:spcAft>
              <a:buNone/>
            </a:pPr>
            <a:r>
              <a:rPr lang="en" sz="2800" b="1">
                <a:solidFill>
                  <a:schemeClr val="lt1"/>
                </a:solidFill>
                <a:latin typeface="Crimson Text"/>
                <a:ea typeface="Crimson Text"/>
                <a:cs typeface="Crimson Text"/>
                <a:sym typeface="Crimson Text"/>
              </a:rPr>
              <a:t>《香港人權法案》第十六條</a:t>
            </a:r>
            <a:endParaRPr sz="2100"/>
          </a:p>
          <a:p>
            <a:pPr marL="0" marR="0" lvl="0" indent="0" algn="ctr" rtl="0">
              <a:lnSpc>
                <a:spcPct val="115000"/>
              </a:lnSpc>
              <a:spcBef>
                <a:spcPts val="0"/>
              </a:spcBef>
              <a:spcAft>
                <a:spcPts val="0"/>
              </a:spcAft>
              <a:buNone/>
            </a:pPr>
            <a:r>
              <a:rPr lang="en" sz="2800" b="1">
                <a:solidFill>
                  <a:schemeClr val="lt1"/>
                </a:solidFill>
                <a:latin typeface="Crimson Text"/>
                <a:ea typeface="Crimson Text"/>
                <a:cs typeface="Crimson Text"/>
                <a:sym typeface="Crimson Text"/>
              </a:rPr>
              <a:t>意見和發表的自由</a:t>
            </a:r>
            <a:endParaRPr sz="2100"/>
          </a:p>
          <a:p>
            <a:pPr marL="0" marR="0" lvl="0" indent="0" algn="ctr" rtl="0">
              <a:lnSpc>
                <a:spcPct val="115000"/>
              </a:lnSpc>
              <a:spcBef>
                <a:spcPts val="0"/>
              </a:spcBef>
              <a:spcAft>
                <a:spcPts val="0"/>
              </a:spcAft>
              <a:buNone/>
            </a:pPr>
            <a:endParaRPr sz="2400" b="1">
              <a:solidFill>
                <a:schemeClr val="lt1"/>
              </a:solidFill>
              <a:latin typeface="Calibri"/>
              <a:ea typeface="Calibri"/>
              <a:cs typeface="Calibri"/>
              <a:sym typeface="Calibri"/>
            </a:endParaRPr>
          </a:p>
          <a:p>
            <a:pPr marL="0" marR="0" lvl="0" indent="0" algn="ctr" rtl="0">
              <a:lnSpc>
                <a:spcPct val="115000"/>
              </a:lnSpc>
              <a:spcBef>
                <a:spcPts val="0"/>
              </a:spcBef>
              <a:spcAft>
                <a:spcPts val="0"/>
              </a:spcAft>
              <a:buNone/>
            </a:pPr>
            <a:r>
              <a:rPr lang="en" sz="2400" b="1">
                <a:solidFill>
                  <a:schemeClr val="lt1"/>
                </a:solidFill>
                <a:latin typeface="Calibri"/>
                <a:ea typeface="Calibri"/>
                <a:cs typeface="Calibri"/>
                <a:sym typeface="Calibri"/>
              </a:rPr>
              <a:t>(一)人人有保持</a:t>
            </a:r>
            <a:r>
              <a:rPr lang="en" sz="2400" b="1">
                <a:solidFill>
                  <a:schemeClr val="lt1"/>
                </a:solidFill>
                <a:highlight>
                  <a:srgbClr val="FF5657"/>
                </a:highlight>
                <a:latin typeface="Calibri"/>
                <a:ea typeface="Calibri"/>
                <a:cs typeface="Calibri"/>
                <a:sym typeface="Calibri"/>
              </a:rPr>
              <a:t>意見不受干預</a:t>
            </a:r>
            <a:r>
              <a:rPr lang="en" sz="2400" b="1">
                <a:solidFill>
                  <a:schemeClr val="lt1"/>
                </a:solidFill>
                <a:latin typeface="Calibri"/>
                <a:ea typeface="Calibri"/>
                <a:cs typeface="Calibri"/>
                <a:sym typeface="Calibri"/>
              </a:rPr>
              <a:t>之權利。</a:t>
            </a:r>
            <a:endParaRPr sz="2400" b="1">
              <a:solidFill>
                <a:schemeClr val="lt1"/>
              </a:solidFill>
              <a:latin typeface="Calibri"/>
              <a:ea typeface="Calibri"/>
              <a:cs typeface="Calibri"/>
              <a:sym typeface="Calibri"/>
            </a:endParaRPr>
          </a:p>
          <a:p>
            <a:pPr marL="0" marR="0" lvl="0" indent="0" algn="ctr" rtl="0">
              <a:lnSpc>
                <a:spcPct val="115000"/>
              </a:lnSpc>
              <a:spcBef>
                <a:spcPts val="0"/>
              </a:spcBef>
              <a:spcAft>
                <a:spcPts val="0"/>
              </a:spcAft>
              <a:buNone/>
            </a:pPr>
            <a:endParaRPr sz="2400" b="1">
              <a:solidFill>
                <a:schemeClr val="lt1"/>
              </a:solidFill>
              <a:latin typeface="Calibri"/>
              <a:ea typeface="Calibri"/>
              <a:cs typeface="Calibri"/>
              <a:sym typeface="Calibri"/>
            </a:endParaRPr>
          </a:p>
          <a:p>
            <a:pPr marL="0" marR="0" lvl="0" indent="0" algn="ctr" rtl="0">
              <a:lnSpc>
                <a:spcPct val="115000"/>
              </a:lnSpc>
              <a:spcBef>
                <a:spcPts val="0"/>
              </a:spcBef>
              <a:spcAft>
                <a:spcPts val="0"/>
              </a:spcAft>
              <a:buNone/>
            </a:pPr>
            <a:r>
              <a:rPr lang="en" sz="2400" b="1">
                <a:solidFill>
                  <a:schemeClr val="lt1"/>
                </a:solidFill>
                <a:latin typeface="Calibri"/>
                <a:ea typeface="Calibri"/>
                <a:cs typeface="Calibri"/>
                <a:sym typeface="Calibri"/>
              </a:rPr>
              <a:t>(二)人人有</a:t>
            </a:r>
            <a:r>
              <a:rPr lang="en" sz="2400" b="1">
                <a:solidFill>
                  <a:schemeClr val="lt1"/>
                </a:solidFill>
                <a:highlight>
                  <a:srgbClr val="FF5657"/>
                </a:highlight>
                <a:latin typeface="Calibri"/>
                <a:ea typeface="Calibri"/>
                <a:cs typeface="Calibri"/>
                <a:sym typeface="Calibri"/>
              </a:rPr>
              <a:t>發表自由之權利</a:t>
            </a:r>
            <a:r>
              <a:rPr lang="en" sz="2400" b="1">
                <a:solidFill>
                  <a:schemeClr val="lt1"/>
                </a:solidFill>
                <a:latin typeface="Calibri"/>
                <a:ea typeface="Calibri"/>
                <a:cs typeface="Calibri"/>
                <a:sym typeface="Calibri"/>
              </a:rPr>
              <a:t>；此種權利包括以語言、文字或出版物、藝術或自己選擇之其他方式，不分國界，尋求、接受及傳播各種消息及思想之自由。</a:t>
            </a:r>
            <a:endParaRPr sz="2400" b="1">
              <a:solidFill>
                <a:schemeClr val="lt1"/>
              </a:solidFill>
              <a:latin typeface="Calibri"/>
              <a:ea typeface="Calibri"/>
              <a:cs typeface="Calibri"/>
              <a:sym typeface="Calibri"/>
            </a:endParaRPr>
          </a:p>
        </p:txBody>
      </p:sp>
      <p:cxnSp>
        <p:nvCxnSpPr>
          <p:cNvPr id="492" name="Google Shape;492;p55"/>
          <p:cNvCxnSpPr/>
          <p:nvPr/>
        </p:nvCxnSpPr>
        <p:spPr>
          <a:xfrm flipH="1">
            <a:off x="2732675" y="-13325"/>
            <a:ext cx="13200" cy="5198400"/>
          </a:xfrm>
          <a:prstGeom prst="straightConnector1">
            <a:avLst/>
          </a:prstGeom>
          <a:noFill/>
          <a:ln w="114300" cap="flat" cmpd="sng">
            <a:solidFill>
              <a:srgbClr val="FFFFFF"/>
            </a:solidFill>
            <a:prstDash val="solid"/>
            <a:round/>
            <a:headEnd type="none" w="med" len="med"/>
            <a:tailEnd type="non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56"/>
          <p:cNvSpPr/>
          <p:nvPr/>
        </p:nvSpPr>
        <p:spPr>
          <a:xfrm>
            <a:off x="0" y="0"/>
            <a:ext cx="9144000" cy="5143500"/>
          </a:xfrm>
          <a:prstGeom prst="rect">
            <a:avLst/>
          </a:prstGeom>
          <a:solidFill>
            <a:srgbClr val="638FA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1300">
              <a:solidFill>
                <a:schemeClr val="lt1"/>
              </a:solidFill>
              <a:latin typeface="Arial"/>
              <a:ea typeface="Arial"/>
              <a:cs typeface="Arial"/>
              <a:sym typeface="Arial"/>
            </a:endParaRPr>
          </a:p>
        </p:txBody>
      </p:sp>
      <p:sp>
        <p:nvSpPr>
          <p:cNvPr id="499" name="Google Shape;499;p56"/>
          <p:cNvSpPr/>
          <p:nvPr/>
        </p:nvSpPr>
        <p:spPr>
          <a:xfrm>
            <a:off x="8739000" y="0"/>
            <a:ext cx="405000" cy="5143500"/>
          </a:xfrm>
          <a:prstGeom prst="rect">
            <a:avLst/>
          </a:prstGeom>
          <a:solidFill>
            <a:srgbClr val="FF565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1300">
              <a:solidFill>
                <a:schemeClr val="lt1"/>
              </a:solidFill>
              <a:latin typeface="Arial"/>
              <a:ea typeface="Arial"/>
              <a:cs typeface="Arial"/>
              <a:sym typeface="Arial"/>
            </a:endParaRPr>
          </a:p>
        </p:txBody>
      </p:sp>
      <p:sp>
        <p:nvSpPr>
          <p:cNvPr id="500" name="Google Shape;500;p56"/>
          <p:cNvSpPr txBox="1"/>
          <p:nvPr/>
        </p:nvSpPr>
        <p:spPr>
          <a:xfrm>
            <a:off x="0" y="839750"/>
            <a:ext cx="8739300" cy="3892200"/>
          </a:xfrm>
          <a:prstGeom prst="rect">
            <a:avLst/>
          </a:prstGeom>
          <a:noFill/>
          <a:ln>
            <a:noFill/>
          </a:ln>
        </p:spPr>
        <p:txBody>
          <a:bodyPr spcFirstLastPara="1" wrap="square" lIns="68575" tIns="34275" rIns="68575" bIns="34275" anchor="t" anchorCtr="0">
            <a:noAutofit/>
          </a:bodyPr>
          <a:lstStyle/>
          <a:p>
            <a:pPr marL="0" marR="0" lvl="0" indent="0" algn="ctr" rtl="0">
              <a:lnSpc>
                <a:spcPct val="150000"/>
              </a:lnSpc>
              <a:spcBef>
                <a:spcPts val="0"/>
              </a:spcBef>
              <a:spcAft>
                <a:spcPts val="0"/>
              </a:spcAft>
              <a:buNone/>
            </a:pPr>
            <a:r>
              <a:rPr lang="en" sz="4300" b="1">
                <a:solidFill>
                  <a:schemeClr val="lt1"/>
                </a:solidFill>
                <a:highlight>
                  <a:srgbClr val="FF5657"/>
                </a:highlight>
                <a:latin typeface="Crimson Text"/>
                <a:ea typeface="Crimson Text"/>
                <a:cs typeface="Crimson Text"/>
                <a:sym typeface="Crimson Text"/>
              </a:rPr>
              <a:t>問題</a:t>
            </a:r>
            <a:endParaRPr sz="3100" b="1">
              <a:solidFill>
                <a:schemeClr val="lt1"/>
              </a:solidFill>
              <a:highlight>
                <a:srgbClr val="FF5657"/>
              </a:highlight>
              <a:latin typeface="Crimson Text"/>
              <a:ea typeface="Crimson Text"/>
              <a:cs typeface="Crimson Text"/>
              <a:sym typeface="Crimson Text"/>
            </a:endParaRPr>
          </a:p>
          <a:p>
            <a:pPr marL="342900" marR="0" lvl="0" indent="-387350" algn="ctr" rtl="0">
              <a:lnSpc>
                <a:spcPct val="150000"/>
              </a:lnSpc>
              <a:spcBef>
                <a:spcPts val="0"/>
              </a:spcBef>
              <a:spcAft>
                <a:spcPts val="0"/>
              </a:spcAft>
              <a:buClr>
                <a:schemeClr val="lt1"/>
              </a:buClr>
              <a:buSzPts val="3100"/>
              <a:buFont typeface="Calibri"/>
              <a:buAutoNum type="arabicPeriod"/>
            </a:pPr>
            <a:r>
              <a:rPr lang="en" sz="3100" b="1">
                <a:solidFill>
                  <a:schemeClr val="lt1"/>
                </a:solidFill>
                <a:latin typeface="Crimson Text"/>
                <a:ea typeface="Crimson Text"/>
                <a:cs typeface="Crimson Text"/>
                <a:sym typeface="Crimson Text"/>
              </a:rPr>
              <a:t>《私隱條例》是否</a:t>
            </a:r>
            <a:r>
              <a:rPr lang="en" sz="3100" b="1">
                <a:solidFill>
                  <a:schemeClr val="lt1"/>
                </a:solidFill>
                <a:highlight>
                  <a:srgbClr val="FF5657"/>
                </a:highlight>
                <a:latin typeface="Crimson Text"/>
                <a:ea typeface="Crimson Text"/>
                <a:cs typeface="Crimson Text"/>
                <a:sym typeface="Crimson Text"/>
              </a:rPr>
              <a:t>限制</a:t>
            </a:r>
            <a:r>
              <a:rPr lang="en" sz="3100" b="1">
                <a:solidFill>
                  <a:schemeClr val="lt1"/>
                </a:solidFill>
                <a:latin typeface="Crimson Text"/>
                <a:ea typeface="Crimson Text"/>
                <a:cs typeface="Crimson Text"/>
                <a:sym typeface="Crimson Text"/>
              </a:rPr>
              <a:t>了我們的言論自由？</a:t>
            </a:r>
            <a:endParaRPr sz="3100" b="1">
              <a:solidFill>
                <a:schemeClr val="lt1"/>
              </a:solidFill>
              <a:latin typeface="Crimson Text"/>
              <a:ea typeface="Crimson Text"/>
              <a:cs typeface="Crimson Text"/>
              <a:sym typeface="Crimson Text"/>
            </a:endParaRPr>
          </a:p>
          <a:p>
            <a:pPr marL="342900" marR="0" lvl="0" indent="-387350" algn="ctr" rtl="0">
              <a:lnSpc>
                <a:spcPct val="150000"/>
              </a:lnSpc>
              <a:spcBef>
                <a:spcPts val="0"/>
              </a:spcBef>
              <a:spcAft>
                <a:spcPts val="0"/>
              </a:spcAft>
              <a:buClr>
                <a:schemeClr val="lt1"/>
              </a:buClr>
              <a:buSzPts val="3100"/>
              <a:buFont typeface="Calibri"/>
              <a:buAutoNum type="arabicPeriod"/>
            </a:pPr>
            <a:r>
              <a:rPr lang="en" sz="3100" b="1">
                <a:solidFill>
                  <a:schemeClr val="lt1"/>
                </a:solidFill>
                <a:latin typeface="Crimson Text"/>
                <a:ea typeface="Crimson Text"/>
                <a:cs typeface="Crimson Text"/>
                <a:sym typeface="Crimson Text"/>
              </a:rPr>
              <a:t>限制是否</a:t>
            </a:r>
            <a:r>
              <a:rPr lang="en" sz="3100" b="1">
                <a:solidFill>
                  <a:schemeClr val="lt1"/>
                </a:solidFill>
                <a:highlight>
                  <a:srgbClr val="FF5657"/>
                </a:highlight>
                <a:latin typeface="Crimson Text"/>
                <a:ea typeface="Crimson Text"/>
                <a:cs typeface="Crimson Text"/>
                <a:sym typeface="Crimson Text"/>
              </a:rPr>
              <a:t>恰當</a:t>
            </a:r>
            <a:r>
              <a:rPr lang="en" sz="3100" b="1">
                <a:solidFill>
                  <a:schemeClr val="lt1"/>
                </a:solidFill>
                <a:latin typeface="Crimson Text"/>
                <a:ea typeface="Crimson Text"/>
                <a:cs typeface="Crimson Text"/>
                <a:sym typeface="Crimson Text"/>
              </a:rPr>
              <a:t>？</a:t>
            </a:r>
            <a:endParaRPr sz="2500" b="1">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150"/>
        <p:cNvGrpSpPr/>
        <p:nvPr/>
      </p:nvGrpSpPr>
      <p:grpSpPr>
        <a:xfrm>
          <a:off x="0" y="0"/>
          <a:ext cx="0" cy="0"/>
          <a:chOff x="0" y="0"/>
          <a:chExt cx="0" cy="0"/>
        </a:xfrm>
      </p:grpSpPr>
      <p:sp>
        <p:nvSpPr>
          <p:cNvPr id="151" name="Google Shape;151;p28"/>
          <p:cNvSpPr txBox="1">
            <a:spLocks noGrp="1"/>
          </p:cNvSpPr>
          <p:nvPr>
            <p:ph type="ctrTitle"/>
          </p:nvPr>
        </p:nvSpPr>
        <p:spPr>
          <a:xfrm>
            <a:off x="291400" y="2424800"/>
            <a:ext cx="3474300" cy="1873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solidFill>
                  <a:schemeClr val="lt1"/>
                </a:solidFill>
              </a:rPr>
              <a:t>青少年的法律權利</a:t>
            </a:r>
            <a:endParaRPr b="1">
              <a:solidFill>
                <a:schemeClr val="lt1"/>
              </a:solidFill>
            </a:endParaRPr>
          </a:p>
        </p:txBody>
      </p:sp>
      <p:pic>
        <p:nvPicPr>
          <p:cNvPr id="152" name="Google Shape;152;p28"/>
          <p:cNvPicPr preferRelativeResize="0"/>
          <p:nvPr/>
        </p:nvPicPr>
        <p:blipFill rotWithShape="1">
          <a:blip r:embed="rId3">
            <a:alphaModFix/>
          </a:blip>
          <a:srcRect l="50165" t="10828" r="2651" b="6452"/>
          <a:stretch/>
        </p:blipFill>
        <p:spPr>
          <a:xfrm>
            <a:off x="4001907" y="0"/>
            <a:ext cx="5215594"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57"/>
          <p:cNvSpPr/>
          <p:nvPr/>
        </p:nvSpPr>
        <p:spPr>
          <a:xfrm>
            <a:off x="0" y="0"/>
            <a:ext cx="4571100" cy="5143500"/>
          </a:xfrm>
          <a:prstGeom prst="rect">
            <a:avLst/>
          </a:prstGeom>
          <a:solidFill>
            <a:srgbClr val="638FA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1300" b="1">
                <a:solidFill>
                  <a:schemeClr val="lt1"/>
                </a:solidFill>
              </a:rPr>
              <a:t>言論</a:t>
            </a:r>
            <a:endParaRPr sz="11300" b="1">
              <a:solidFill>
                <a:schemeClr val="lt1"/>
              </a:solidFill>
            </a:endParaRPr>
          </a:p>
          <a:p>
            <a:pPr marL="0" marR="0" lvl="0" indent="0" algn="ctr" rtl="0">
              <a:spcBef>
                <a:spcPts val="0"/>
              </a:spcBef>
              <a:spcAft>
                <a:spcPts val="0"/>
              </a:spcAft>
              <a:buNone/>
            </a:pPr>
            <a:r>
              <a:rPr lang="en" sz="11300" b="1">
                <a:solidFill>
                  <a:schemeClr val="lt1"/>
                </a:solidFill>
              </a:rPr>
              <a:t>自由</a:t>
            </a:r>
            <a:endParaRPr sz="11300" b="1">
              <a:solidFill>
                <a:schemeClr val="lt1"/>
              </a:solidFill>
            </a:endParaRPr>
          </a:p>
        </p:txBody>
      </p:sp>
      <p:sp>
        <p:nvSpPr>
          <p:cNvPr id="507" name="Google Shape;507;p57"/>
          <p:cNvSpPr/>
          <p:nvPr/>
        </p:nvSpPr>
        <p:spPr>
          <a:xfrm>
            <a:off x="4571100" y="0"/>
            <a:ext cx="4571100" cy="5143500"/>
          </a:xfrm>
          <a:prstGeom prst="rect">
            <a:avLst/>
          </a:prstGeom>
          <a:solidFill>
            <a:srgbClr val="FF565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1300" b="1">
                <a:solidFill>
                  <a:schemeClr val="lt1"/>
                </a:solidFill>
              </a:rPr>
              <a:t>個人</a:t>
            </a:r>
            <a:endParaRPr sz="11300" b="1">
              <a:solidFill>
                <a:schemeClr val="lt1"/>
              </a:solidFill>
            </a:endParaRPr>
          </a:p>
          <a:p>
            <a:pPr marL="0" marR="0" lvl="0" indent="0" algn="ctr" rtl="0">
              <a:spcBef>
                <a:spcPts val="0"/>
              </a:spcBef>
              <a:spcAft>
                <a:spcPts val="0"/>
              </a:spcAft>
              <a:buNone/>
            </a:pPr>
            <a:r>
              <a:rPr lang="en" sz="11300" b="1">
                <a:solidFill>
                  <a:schemeClr val="lt1"/>
                </a:solidFill>
              </a:rPr>
              <a:t>私隱</a:t>
            </a:r>
            <a:endParaRPr sz="11300" b="1">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8"/>
          <p:cNvSpPr/>
          <p:nvPr/>
        </p:nvSpPr>
        <p:spPr>
          <a:xfrm>
            <a:off x="0" y="0"/>
            <a:ext cx="9144000" cy="5143500"/>
          </a:xfrm>
          <a:prstGeom prst="rect">
            <a:avLst/>
          </a:prstGeom>
          <a:solidFill>
            <a:srgbClr val="FF565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1300">
              <a:solidFill>
                <a:schemeClr val="lt1"/>
              </a:solidFill>
              <a:latin typeface="Arial"/>
              <a:ea typeface="Arial"/>
              <a:cs typeface="Arial"/>
              <a:sym typeface="Arial"/>
            </a:endParaRPr>
          </a:p>
        </p:txBody>
      </p:sp>
      <p:sp>
        <p:nvSpPr>
          <p:cNvPr id="514" name="Google Shape;514;p58"/>
          <p:cNvSpPr/>
          <p:nvPr/>
        </p:nvSpPr>
        <p:spPr>
          <a:xfrm>
            <a:off x="0" y="0"/>
            <a:ext cx="405000" cy="5143500"/>
          </a:xfrm>
          <a:prstGeom prst="rect">
            <a:avLst/>
          </a:prstGeom>
          <a:solidFill>
            <a:srgbClr val="638FA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1300">
              <a:solidFill>
                <a:schemeClr val="lt1"/>
              </a:solidFill>
              <a:latin typeface="Arial"/>
              <a:ea typeface="Arial"/>
              <a:cs typeface="Arial"/>
              <a:sym typeface="Arial"/>
            </a:endParaRPr>
          </a:p>
        </p:txBody>
      </p:sp>
      <p:sp>
        <p:nvSpPr>
          <p:cNvPr id="515" name="Google Shape;515;p58"/>
          <p:cNvSpPr/>
          <p:nvPr/>
        </p:nvSpPr>
        <p:spPr>
          <a:xfrm>
            <a:off x="6504775" y="266600"/>
            <a:ext cx="2637300" cy="4876800"/>
          </a:xfrm>
          <a:prstGeom prst="rect">
            <a:avLst/>
          </a:prstGeom>
          <a:solidFill>
            <a:srgbClr val="FF565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9000" b="1">
                <a:solidFill>
                  <a:schemeClr val="lt1"/>
                </a:solidFill>
              </a:rPr>
              <a:t>個人</a:t>
            </a:r>
            <a:endParaRPr sz="9000" b="1">
              <a:solidFill>
                <a:schemeClr val="lt1"/>
              </a:solidFill>
            </a:endParaRPr>
          </a:p>
          <a:p>
            <a:pPr marL="0" marR="0" lvl="0" indent="0" algn="ctr" rtl="0">
              <a:spcBef>
                <a:spcPts val="0"/>
              </a:spcBef>
              <a:spcAft>
                <a:spcPts val="0"/>
              </a:spcAft>
              <a:buNone/>
            </a:pPr>
            <a:r>
              <a:rPr lang="en" sz="9000" b="1">
                <a:solidFill>
                  <a:schemeClr val="lt1"/>
                </a:solidFill>
              </a:rPr>
              <a:t>私隱</a:t>
            </a:r>
            <a:endParaRPr sz="9000" b="1">
              <a:solidFill>
                <a:schemeClr val="lt1"/>
              </a:solidFill>
            </a:endParaRPr>
          </a:p>
        </p:txBody>
      </p:sp>
      <p:sp>
        <p:nvSpPr>
          <p:cNvPr id="516" name="Google Shape;516;p58"/>
          <p:cNvSpPr txBox="1"/>
          <p:nvPr/>
        </p:nvSpPr>
        <p:spPr>
          <a:xfrm>
            <a:off x="404100" y="679800"/>
            <a:ext cx="5820900" cy="2661300"/>
          </a:xfrm>
          <a:prstGeom prst="rect">
            <a:avLst/>
          </a:prstGeom>
          <a:noFill/>
          <a:ln>
            <a:noFill/>
          </a:ln>
        </p:spPr>
        <p:txBody>
          <a:bodyPr spcFirstLastPara="1" wrap="square" lIns="68575" tIns="34275" rIns="68575" bIns="34275" anchor="t" anchorCtr="0">
            <a:noAutofit/>
          </a:bodyPr>
          <a:lstStyle/>
          <a:p>
            <a:pPr marL="0" marR="0" lvl="0" indent="0" algn="ctr" rtl="0">
              <a:lnSpc>
                <a:spcPct val="115000"/>
              </a:lnSpc>
              <a:spcBef>
                <a:spcPts val="0"/>
              </a:spcBef>
              <a:spcAft>
                <a:spcPts val="0"/>
              </a:spcAft>
              <a:buNone/>
            </a:pPr>
            <a:r>
              <a:rPr lang="en" sz="2200" b="1">
                <a:solidFill>
                  <a:schemeClr val="lt1"/>
                </a:solidFill>
                <a:latin typeface="Crimson Text"/>
                <a:ea typeface="Crimson Text"/>
                <a:cs typeface="Crimson Text"/>
                <a:sym typeface="Crimson Text"/>
              </a:rPr>
              <a:t>《香港人權法案》第十六條</a:t>
            </a:r>
            <a:endParaRPr sz="2200"/>
          </a:p>
          <a:p>
            <a:pPr marL="0" marR="0" lvl="0" indent="0" algn="ctr" rtl="0">
              <a:lnSpc>
                <a:spcPct val="115000"/>
              </a:lnSpc>
              <a:spcBef>
                <a:spcPts val="0"/>
              </a:spcBef>
              <a:spcAft>
                <a:spcPts val="0"/>
              </a:spcAft>
              <a:buNone/>
            </a:pPr>
            <a:r>
              <a:rPr lang="en" sz="2200" b="1">
                <a:solidFill>
                  <a:schemeClr val="lt1"/>
                </a:solidFill>
                <a:latin typeface="Crimson Text"/>
                <a:ea typeface="Crimson Text"/>
                <a:cs typeface="Crimson Text"/>
                <a:sym typeface="Crimson Text"/>
              </a:rPr>
              <a:t>意見和發表的自由</a:t>
            </a:r>
            <a:endParaRPr sz="2200"/>
          </a:p>
          <a:p>
            <a:pPr marL="0" marR="0" lvl="0" indent="0" algn="ctr" rtl="0">
              <a:lnSpc>
                <a:spcPct val="115000"/>
              </a:lnSpc>
              <a:spcBef>
                <a:spcPts val="0"/>
              </a:spcBef>
              <a:spcAft>
                <a:spcPts val="0"/>
              </a:spcAft>
              <a:buNone/>
            </a:pPr>
            <a:endParaRPr sz="2200" b="1">
              <a:solidFill>
                <a:schemeClr val="lt1"/>
              </a:solidFill>
              <a:latin typeface="Calibri"/>
              <a:ea typeface="Calibri"/>
              <a:cs typeface="Calibri"/>
              <a:sym typeface="Calibri"/>
            </a:endParaRPr>
          </a:p>
          <a:p>
            <a:pPr marL="0" marR="0" lvl="0" indent="0" algn="ctr" rtl="0">
              <a:lnSpc>
                <a:spcPct val="115000"/>
              </a:lnSpc>
              <a:spcBef>
                <a:spcPts val="0"/>
              </a:spcBef>
              <a:spcAft>
                <a:spcPts val="0"/>
              </a:spcAft>
              <a:buNone/>
            </a:pPr>
            <a:r>
              <a:rPr lang="en" sz="2200" b="1">
                <a:solidFill>
                  <a:schemeClr val="lt1"/>
                </a:solidFill>
                <a:latin typeface="Calibri"/>
                <a:ea typeface="Calibri"/>
                <a:cs typeface="Calibri"/>
                <a:sym typeface="Calibri"/>
              </a:rPr>
              <a:t>(三)本條第(二)項所載權利之行使，附有特別責任及義務，故得</a:t>
            </a:r>
            <a:r>
              <a:rPr lang="en" sz="2200" b="1">
                <a:solidFill>
                  <a:schemeClr val="lt1"/>
                </a:solidFill>
                <a:highlight>
                  <a:srgbClr val="638FA9"/>
                </a:highlight>
                <a:latin typeface="Calibri"/>
                <a:ea typeface="Calibri"/>
                <a:cs typeface="Calibri"/>
                <a:sym typeface="Calibri"/>
              </a:rPr>
              <a:t>予以某種限制</a:t>
            </a:r>
            <a:r>
              <a:rPr lang="en" sz="2200" b="1">
                <a:solidFill>
                  <a:schemeClr val="lt1"/>
                </a:solidFill>
                <a:latin typeface="Calibri"/>
                <a:ea typeface="Calibri"/>
                <a:cs typeface="Calibri"/>
                <a:sym typeface="Calibri"/>
              </a:rPr>
              <a:t>，但此種限制</a:t>
            </a:r>
            <a:r>
              <a:rPr lang="en" sz="2200" b="1">
                <a:solidFill>
                  <a:schemeClr val="lt1"/>
                </a:solidFill>
                <a:highlight>
                  <a:srgbClr val="638FA9"/>
                </a:highlight>
                <a:latin typeface="Calibri"/>
                <a:ea typeface="Calibri"/>
                <a:cs typeface="Calibri"/>
                <a:sym typeface="Calibri"/>
              </a:rPr>
              <a:t>以經法律規定</a:t>
            </a:r>
            <a:r>
              <a:rPr lang="en" sz="2200" b="1">
                <a:solidFill>
                  <a:schemeClr val="lt1"/>
                </a:solidFill>
                <a:latin typeface="Calibri"/>
                <a:ea typeface="Calibri"/>
                <a:cs typeface="Calibri"/>
                <a:sym typeface="Calibri"/>
              </a:rPr>
              <a:t>，且為下列各項所必要者為限 ——</a:t>
            </a:r>
            <a:endParaRPr sz="2200"/>
          </a:p>
          <a:p>
            <a:pPr marL="0" marR="0" lvl="0" indent="0" algn="ctr" rtl="0">
              <a:lnSpc>
                <a:spcPct val="115000"/>
              </a:lnSpc>
              <a:spcBef>
                <a:spcPts val="0"/>
              </a:spcBef>
              <a:spcAft>
                <a:spcPts val="0"/>
              </a:spcAft>
              <a:buNone/>
            </a:pPr>
            <a:r>
              <a:rPr lang="en" sz="2200" b="1">
                <a:solidFill>
                  <a:schemeClr val="lt1"/>
                </a:solidFill>
                <a:latin typeface="Calibri"/>
                <a:ea typeface="Calibri"/>
                <a:cs typeface="Calibri"/>
                <a:sym typeface="Calibri"/>
              </a:rPr>
              <a:t>  </a:t>
            </a:r>
            <a:endParaRPr sz="2200" b="1">
              <a:solidFill>
                <a:schemeClr val="lt1"/>
              </a:solidFill>
              <a:latin typeface="Calibri"/>
              <a:ea typeface="Calibri"/>
              <a:cs typeface="Calibri"/>
              <a:sym typeface="Calibri"/>
            </a:endParaRPr>
          </a:p>
          <a:p>
            <a:pPr marL="0" marR="0" lvl="0" indent="0" algn="l" rtl="0">
              <a:lnSpc>
                <a:spcPct val="115000"/>
              </a:lnSpc>
              <a:spcBef>
                <a:spcPts val="0"/>
              </a:spcBef>
              <a:spcAft>
                <a:spcPts val="0"/>
              </a:spcAft>
              <a:buNone/>
            </a:pPr>
            <a:r>
              <a:rPr lang="en" sz="2200" b="1">
                <a:solidFill>
                  <a:schemeClr val="lt1"/>
                </a:solidFill>
                <a:latin typeface="Calibri"/>
                <a:ea typeface="Calibri"/>
                <a:cs typeface="Calibri"/>
                <a:sym typeface="Calibri"/>
              </a:rPr>
              <a:t>(甲)</a:t>
            </a:r>
            <a:r>
              <a:rPr lang="en" sz="2200" b="1">
                <a:solidFill>
                  <a:schemeClr val="lt1"/>
                </a:solidFill>
                <a:highlight>
                  <a:srgbClr val="638FA9"/>
                </a:highlight>
                <a:latin typeface="Calibri"/>
                <a:ea typeface="Calibri"/>
                <a:cs typeface="Calibri"/>
                <a:sym typeface="Calibri"/>
              </a:rPr>
              <a:t>尊重他人權利或名譽</a:t>
            </a:r>
            <a:r>
              <a:rPr lang="en" sz="2200" b="1">
                <a:solidFill>
                  <a:schemeClr val="lt1"/>
                </a:solidFill>
                <a:latin typeface="Calibri"/>
                <a:ea typeface="Calibri"/>
                <a:cs typeface="Calibri"/>
                <a:sym typeface="Calibri"/>
              </a:rPr>
              <a:t>；或</a:t>
            </a:r>
            <a:endParaRPr sz="2200" b="1">
              <a:solidFill>
                <a:schemeClr val="lt1"/>
              </a:solidFill>
              <a:latin typeface="Calibri"/>
              <a:ea typeface="Calibri"/>
              <a:cs typeface="Calibri"/>
              <a:sym typeface="Calibri"/>
            </a:endParaRPr>
          </a:p>
          <a:p>
            <a:pPr marL="0" marR="0" lvl="0" indent="0" algn="l" rtl="0">
              <a:lnSpc>
                <a:spcPct val="115000"/>
              </a:lnSpc>
              <a:spcBef>
                <a:spcPts val="0"/>
              </a:spcBef>
              <a:spcAft>
                <a:spcPts val="0"/>
              </a:spcAft>
              <a:buNone/>
            </a:pPr>
            <a:r>
              <a:rPr lang="en" sz="2200" b="1">
                <a:solidFill>
                  <a:schemeClr val="lt1"/>
                </a:solidFill>
                <a:latin typeface="Calibri"/>
                <a:ea typeface="Calibri"/>
                <a:cs typeface="Calibri"/>
                <a:sym typeface="Calibri"/>
              </a:rPr>
              <a:t>(乙)保障國家安全或公共秩序，或公共衞生或</a:t>
            </a:r>
            <a:endParaRPr sz="2200" b="1">
              <a:solidFill>
                <a:schemeClr val="lt1"/>
              </a:solidFill>
              <a:latin typeface="Calibri"/>
              <a:ea typeface="Calibri"/>
              <a:cs typeface="Calibri"/>
              <a:sym typeface="Calibri"/>
            </a:endParaRPr>
          </a:p>
          <a:p>
            <a:pPr marL="0" marR="0" lvl="0" indent="0" algn="l" rtl="0">
              <a:lnSpc>
                <a:spcPct val="115000"/>
              </a:lnSpc>
              <a:spcBef>
                <a:spcPts val="0"/>
              </a:spcBef>
              <a:spcAft>
                <a:spcPts val="0"/>
              </a:spcAft>
              <a:buNone/>
            </a:pPr>
            <a:r>
              <a:rPr lang="en" sz="2200" b="1">
                <a:solidFill>
                  <a:schemeClr val="lt1"/>
                </a:solidFill>
                <a:latin typeface="Calibri"/>
                <a:ea typeface="Calibri"/>
                <a:cs typeface="Calibri"/>
                <a:sym typeface="Calibri"/>
              </a:rPr>
              <a:t>       風化</a:t>
            </a:r>
            <a:r>
              <a:rPr lang="en" sz="2200">
                <a:solidFill>
                  <a:schemeClr val="lt1"/>
                </a:solidFill>
                <a:latin typeface="Calibri"/>
                <a:ea typeface="Calibri"/>
                <a:cs typeface="Calibri"/>
                <a:sym typeface="Calibri"/>
              </a:rPr>
              <a:t>。</a:t>
            </a:r>
            <a:endParaRPr sz="2200" b="1">
              <a:solidFill>
                <a:schemeClr val="lt1"/>
              </a:solidFill>
              <a:latin typeface="Calibri"/>
              <a:ea typeface="Calibri"/>
              <a:cs typeface="Calibri"/>
              <a:sym typeface="Calibri"/>
            </a:endParaRPr>
          </a:p>
        </p:txBody>
      </p:sp>
      <p:cxnSp>
        <p:nvCxnSpPr>
          <p:cNvPr id="517" name="Google Shape;517;p58"/>
          <p:cNvCxnSpPr/>
          <p:nvPr/>
        </p:nvCxnSpPr>
        <p:spPr>
          <a:xfrm flipH="1">
            <a:off x="6438250" y="0"/>
            <a:ext cx="13200" cy="5198400"/>
          </a:xfrm>
          <a:prstGeom prst="straightConnector1">
            <a:avLst/>
          </a:prstGeom>
          <a:noFill/>
          <a:ln w="114300" cap="flat" cmpd="sng">
            <a:solidFill>
              <a:srgbClr val="FFFFFF"/>
            </a:solidFill>
            <a:prstDash val="solid"/>
            <a:round/>
            <a:headEnd type="none" w="med" len="med"/>
            <a:tailEnd type="none" w="med" len="med"/>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59"/>
          <p:cNvSpPr/>
          <p:nvPr/>
        </p:nvSpPr>
        <p:spPr>
          <a:xfrm>
            <a:off x="0" y="0"/>
            <a:ext cx="9144000" cy="5143500"/>
          </a:xfrm>
          <a:prstGeom prst="rect">
            <a:avLst/>
          </a:prstGeom>
          <a:solidFill>
            <a:srgbClr val="FF565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1300">
              <a:solidFill>
                <a:schemeClr val="lt1"/>
              </a:solidFill>
              <a:latin typeface="Arial"/>
              <a:ea typeface="Arial"/>
              <a:cs typeface="Arial"/>
              <a:sym typeface="Arial"/>
            </a:endParaRPr>
          </a:p>
        </p:txBody>
      </p:sp>
      <p:sp>
        <p:nvSpPr>
          <p:cNvPr id="524" name="Google Shape;524;p59"/>
          <p:cNvSpPr/>
          <p:nvPr/>
        </p:nvSpPr>
        <p:spPr>
          <a:xfrm>
            <a:off x="0" y="0"/>
            <a:ext cx="405000" cy="5143500"/>
          </a:xfrm>
          <a:prstGeom prst="rect">
            <a:avLst/>
          </a:prstGeom>
          <a:solidFill>
            <a:srgbClr val="638FA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1300">
              <a:solidFill>
                <a:schemeClr val="lt1"/>
              </a:solidFill>
              <a:latin typeface="Arial"/>
              <a:ea typeface="Arial"/>
              <a:cs typeface="Arial"/>
              <a:sym typeface="Arial"/>
            </a:endParaRPr>
          </a:p>
        </p:txBody>
      </p:sp>
      <p:sp>
        <p:nvSpPr>
          <p:cNvPr id="525" name="Google Shape;525;p59"/>
          <p:cNvSpPr/>
          <p:nvPr/>
        </p:nvSpPr>
        <p:spPr>
          <a:xfrm>
            <a:off x="6504775" y="266600"/>
            <a:ext cx="2637300" cy="4876800"/>
          </a:xfrm>
          <a:prstGeom prst="rect">
            <a:avLst/>
          </a:prstGeom>
          <a:solidFill>
            <a:srgbClr val="FF565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9000" b="1">
                <a:solidFill>
                  <a:schemeClr val="lt1"/>
                </a:solidFill>
              </a:rPr>
              <a:t>個人</a:t>
            </a:r>
            <a:endParaRPr sz="9000" b="1">
              <a:solidFill>
                <a:schemeClr val="lt1"/>
              </a:solidFill>
            </a:endParaRPr>
          </a:p>
          <a:p>
            <a:pPr marL="0" marR="0" lvl="0" indent="0" algn="ctr" rtl="0">
              <a:spcBef>
                <a:spcPts val="0"/>
              </a:spcBef>
              <a:spcAft>
                <a:spcPts val="0"/>
              </a:spcAft>
              <a:buNone/>
            </a:pPr>
            <a:r>
              <a:rPr lang="en" sz="9000" b="1">
                <a:solidFill>
                  <a:schemeClr val="lt1"/>
                </a:solidFill>
              </a:rPr>
              <a:t>私隱</a:t>
            </a:r>
            <a:endParaRPr sz="9000" b="1">
              <a:solidFill>
                <a:schemeClr val="lt1"/>
              </a:solidFill>
            </a:endParaRPr>
          </a:p>
        </p:txBody>
      </p:sp>
      <p:sp>
        <p:nvSpPr>
          <p:cNvPr id="526" name="Google Shape;526;p59"/>
          <p:cNvSpPr txBox="1"/>
          <p:nvPr/>
        </p:nvSpPr>
        <p:spPr>
          <a:xfrm>
            <a:off x="404100" y="679800"/>
            <a:ext cx="5820900" cy="2661300"/>
          </a:xfrm>
          <a:prstGeom prst="rect">
            <a:avLst/>
          </a:prstGeom>
          <a:noFill/>
          <a:ln>
            <a:noFill/>
          </a:ln>
        </p:spPr>
        <p:txBody>
          <a:bodyPr spcFirstLastPara="1" wrap="square" lIns="68575" tIns="34275" rIns="68575" bIns="34275" anchor="t" anchorCtr="0">
            <a:noAutofit/>
          </a:bodyPr>
          <a:lstStyle/>
          <a:p>
            <a:pPr marL="0" marR="0" lvl="0" indent="0" algn="ctr" rtl="0">
              <a:lnSpc>
                <a:spcPct val="115000"/>
              </a:lnSpc>
              <a:spcBef>
                <a:spcPts val="0"/>
              </a:spcBef>
              <a:spcAft>
                <a:spcPts val="0"/>
              </a:spcAft>
              <a:buNone/>
            </a:pPr>
            <a:r>
              <a:rPr lang="en" sz="2200" b="1">
                <a:solidFill>
                  <a:schemeClr val="lt1"/>
                </a:solidFill>
                <a:latin typeface="Crimson Text"/>
                <a:ea typeface="Crimson Text"/>
                <a:cs typeface="Crimson Text"/>
                <a:sym typeface="Crimson Text"/>
              </a:rPr>
              <a:t>《香港人權法案》第十六條</a:t>
            </a:r>
            <a:endParaRPr sz="2200"/>
          </a:p>
          <a:p>
            <a:pPr marL="0" marR="0" lvl="0" indent="0" algn="ctr" rtl="0">
              <a:lnSpc>
                <a:spcPct val="115000"/>
              </a:lnSpc>
              <a:spcBef>
                <a:spcPts val="0"/>
              </a:spcBef>
              <a:spcAft>
                <a:spcPts val="0"/>
              </a:spcAft>
              <a:buNone/>
            </a:pPr>
            <a:r>
              <a:rPr lang="en" sz="2200" b="1">
                <a:solidFill>
                  <a:schemeClr val="lt1"/>
                </a:solidFill>
                <a:latin typeface="Crimson Text"/>
                <a:ea typeface="Crimson Text"/>
                <a:cs typeface="Crimson Text"/>
                <a:sym typeface="Crimson Text"/>
              </a:rPr>
              <a:t>意見和發表的自由</a:t>
            </a:r>
            <a:endParaRPr sz="2200"/>
          </a:p>
          <a:p>
            <a:pPr marL="0" marR="0" lvl="0" indent="0" algn="ctr" rtl="0">
              <a:lnSpc>
                <a:spcPct val="115000"/>
              </a:lnSpc>
              <a:spcBef>
                <a:spcPts val="0"/>
              </a:spcBef>
              <a:spcAft>
                <a:spcPts val="0"/>
              </a:spcAft>
              <a:buNone/>
            </a:pPr>
            <a:endParaRPr sz="2200" b="1">
              <a:solidFill>
                <a:schemeClr val="lt1"/>
              </a:solidFill>
              <a:latin typeface="Calibri"/>
              <a:ea typeface="Calibri"/>
              <a:cs typeface="Calibri"/>
              <a:sym typeface="Calibri"/>
            </a:endParaRPr>
          </a:p>
          <a:p>
            <a:pPr marL="0" marR="0" lvl="0" indent="0" algn="ctr" rtl="0">
              <a:lnSpc>
                <a:spcPct val="115000"/>
              </a:lnSpc>
              <a:spcBef>
                <a:spcPts val="0"/>
              </a:spcBef>
              <a:spcAft>
                <a:spcPts val="0"/>
              </a:spcAft>
              <a:buNone/>
            </a:pPr>
            <a:r>
              <a:rPr lang="en" sz="2200" b="1">
                <a:solidFill>
                  <a:schemeClr val="lt1"/>
                </a:solidFill>
                <a:latin typeface="Calibri"/>
                <a:ea typeface="Calibri"/>
                <a:cs typeface="Calibri"/>
                <a:sym typeface="Calibri"/>
              </a:rPr>
              <a:t>(三)本條第(二)項所載權利之行使，附有特別責任及義務，故得</a:t>
            </a:r>
            <a:r>
              <a:rPr lang="en" sz="2200" b="1">
                <a:solidFill>
                  <a:schemeClr val="lt1"/>
                </a:solidFill>
                <a:highlight>
                  <a:srgbClr val="638FA9"/>
                </a:highlight>
                <a:latin typeface="Calibri"/>
                <a:ea typeface="Calibri"/>
                <a:cs typeface="Calibri"/>
                <a:sym typeface="Calibri"/>
              </a:rPr>
              <a:t>予以某種限制</a:t>
            </a:r>
            <a:r>
              <a:rPr lang="en" sz="2200" b="1">
                <a:solidFill>
                  <a:schemeClr val="lt1"/>
                </a:solidFill>
                <a:latin typeface="Calibri"/>
                <a:ea typeface="Calibri"/>
                <a:cs typeface="Calibri"/>
                <a:sym typeface="Calibri"/>
              </a:rPr>
              <a:t>，但此種限制</a:t>
            </a:r>
            <a:r>
              <a:rPr lang="en" sz="2200" b="1">
                <a:solidFill>
                  <a:schemeClr val="lt1"/>
                </a:solidFill>
                <a:highlight>
                  <a:srgbClr val="638FA9"/>
                </a:highlight>
                <a:latin typeface="Calibri"/>
                <a:ea typeface="Calibri"/>
                <a:cs typeface="Calibri"/>
                <a:sym typeface="Calibri"/>
              </a:rPr>
              <a:t>以經法律規定</a:t>
            </a:r>
            <a:r>
              <a:rPr lang="en" sz="2200" b="1">
                <a:solidFill>
                  <a:schemeClr val="lt1"/>
                </a:solidFill>
                <a:latin typeface="Calibri"/>
                <a:ea typeface="Calibri"/>
                <a:cs typeface="Calibri"/>
                <a:sym typeface="Calibri"/>
              </a:rPr>
              <a:t>，且為下列各項所必要者為限 ——</a:t>
            </a:r>
            <a:endParaRPr sz="2200"/>
          </a:p>
          <a:p>
            <a:pPr marL="0" marR="0" lvl="0" indent="0" algn="ctr" rtl="0">
              <a:lnSpc>
                <a:spcPct val="115000"/>
              </a:lnSpc>
              <a:spcBef>
                <a:spcPts val="0"/>
              </a:spcBef>
              <a:spcAft>
                <a:spcPts val="0"/>
              </a:spcAft>
              <a:buNone/>
            </a:pPr>
            <a:r>
              <a:rPr lang="en" sz="2200" b="1">
                <a:solidFill>
                  <a:schemeClr val="lt1"/>
                </a:solidFill>
                <a:latin typeface="Calibri"/>
                <a:ea typeface="Calibri"/>
                <a:cs typeface="Calibri"/>
                <a:sym typeface="Calibri"/>
              </a:rPr>
              <a:t>  </a:t>
            </a:r>
            <a:endParaRPr sz="2200" b="1">
              <a:solidFill>
                <a:schemeClr val="lt1"/>
              </a:solidFill>
              <a:latin typeface="Calibri"/>
              <a:ea typeface="Calibri"/>
              <a:cs typeface="Calibri"/>
              <a:sym typeface="Calibri"/>
            </a:endParaRPr>
          </a:p>
          <a:p>
            <a:pPr marL="0" marR="0" lvl="0" indent="0" algn="l" rtl="0">
              <a:lnSpc>
                <a:spcPct val="115000"/>
              </a:lnSpc>
              <a:spcBef>
                <a:spcPts val="0"/>
              </a:spcBef>
              <a:spcAft>
                <a:spcPts val="0"/>
              </a:spcAft>
              <a:buNone/>
            </a:pPr>
            <a:r>
              <a:rPr lang="en" sz="2200" b="1">
                <a:solidFill>
                  <a:schemeClr val="lt1"/>
                </a:solidFill>
                <a:latin typeface="Calibri"/>
                <a:ea typeface="Calibri"/>
                <a:cs typeface="Calibri"/>
                <a:sym typeface="Calibri"/>
              </a:rPr>
              <a:t>(甲)</a:t>
            </a:r>
            <a:r>
              <a:rPr lang="en" sz="2200" b="1">
                <a:solidFill>
                  <a:schemeClr val="lt1"/>
                </a:solidFill>
                <a:highlight>
                  <a:srgbClr val="638FA9"/>
                </a:highlight>
                <a:latin typeface="Calibri"/>
                <a:ea typeface="Calibri"/>
                <a:cs typeface="Calibri"/>
                <a:sym typeface="Calibri"/>
              </a:rPr>
              <a:t>尊重他人權利或名譽</a:t>
            </a:r>
            <a:r>
              <a:rPr lang="en" sz="2200" b="1">
                <a:solidFill>
                  <a:schemeClr val="lt1"/>
                </a:solidFill>
                <a:latin typeface="Calibri"/>
                <a:ea typeface="Calibri"/>
                <a:cs typeface="Calibri"/>
                <a:sym typeface="Calibri"/>
              </a:rPr>
              <a:t>；或</a:t>
            </a:r>
            <a:endParaRPr sz="2200" b="1">
              <a:solidFill>
                <a:schemeClr val="lt1"/>
              </a:solidFill>
              <a:latin typeface="Calibri"/>
              <a:ea typeface="Calibri"/>
              <a:cs typeface="Calibri"/>
              <a:sym typeface="Calibri"/>
            </a:endParaRPr>
          </a:p>
          <a:p>
            <a:pPr marL="0" marR="0" lvl="0" indent="0" algn="l" rtl="0">
              <a:lnSpc>
                <a:spcPct val="115000"/>
              </a:lnSpc>
              <a:spcBef>
                <a:spcPts val="0"/>
              </a:spcBef>
              <a:spcAft>
                <a:spcPts val="0"/>
              </a:spcAft>
              <a:buNone/>
            </a:pPr>
            <a:r>
              <a:rPr lang="en" sz="2200" b="1">
                <a:solidFill>
                  <a:schemeClr val="lt1"/>
                </a:solidFill>
                <a:latin typeface="Calibri"/>
                <a:ea typeface="Calibri"/>
                <a:cs typeface="Calibri"/>
                <a:sym typeface="Calibri"/>
              </a:rPr>
              <a:t>(乙)保障國家安全或公共秩序，或公共衞生或</a:t>
            </a:r>
            <a:endParaRPr sz="2200" b="1">
              <a:solidFill>
                <a:schemeClr val="lt1"/>
              </a:solidFill>
              <a:latin typeface="Calibri"/>
              <a:ea typeface="Calibri"/>
              <a:cs typeface="Calibri"/>
              <a:sym typeface="Calibri"/>
            </a:endParaRPr>
          </a:p>
          <a:p>
            <a:pPr marL="0" marR="0" lvl="0" indent="0" algn="l" rtl="0">
              <a:lnSpc>
                <a:spcPct val="115000"/>
              </a:lnSpc>
              <a:spcBef>
                <a:spcPts val="0"/>
              </a:spcBef>
              <a:spcAft>
                <a:spcPts val="0"/>
              </a:spcAft>
              <a:buNone/>
            </a:pPr>
            <a:r>
              <a:rPr lang="en" sz="2200" b="1">
                <a:solidFill>
                  <a:schemeClr val="lt1"/>
                </a:solidFill>
                <a:latin typeface="Calibri"/>
                <a:ea typeface="Calibri"/>
                <a:cs typeface="Calibri"/>
                <a:sym typeface="Calibri"/>
              </a:rPr>
              <a:t>       風化</a:t>
            </a:r>
            <a:r>
              <a:rPr lang="en" sz="2200">
                <a:solidFill>
                  <a:schemeClr val="lt1"/>
                </a:solidFill>
                <a:latin typeface="Calibri"/>
                <a:ea typeface="Calibri"/>
                <a:cs typeface="Calibri"/>
                <a:sym typeface="Calibri"/>
              </a:rPr>
              <a:t>。</a:t>
            </a:r>
            <a:endParaRPr sz="2200" b="1">
              <a:solidFill>
                <a:schemeClr val="lt1"/>
              </a:solidFill>
              <a:latin typeface="Calibri"/>
              <a:ea typeface="Calibri"/>
              <a:cs typeface="Calibri"/>
              <a:sym typeface="Calibri"/>
            </a:endParaRPr>
          </a:p>
        </p:txBody>
      </p:sp>
      <p:sp>
        <p:nvSpPr>
          <p:cNvPr id="527" name="Google Shape;527;p59"/>
          <p:cNvSpPr txBox="1"/>
          <p:nvPr/>
        </p:nvSpPr>
        <p:spPr>
          <a:xfrm>
            <a:off x="2845726" y="4432275"/>
            <a:ext cx="39324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300" b="1">
                <a:solidFill>
                  <a:schemeClr val="lt1"/>
                </a:solidFill>
                <a:highlight>
                  <a:srgbClr val="638FA9"/>
                </a:highlight>
                <a:latin typeface="Calibri"/>
                <a:ea typeface="Calibri"/>
                <a:cs typeface="Calibri"/>
                <a:sym typeface="Calibri"/>
              </a:rPr>
              <a:t>言論自由並非絕對</a:t>
            </a:r>
            <a:endParaRPr sz="3300" b="1">
              <a:solidFill>
                <a:schemeClr val="lt1"/>
              </a:solidFill>
              <a:highlight>
                <a:srgbClr val="638FA9"/>
              </a:highlight>
              <a:latin typeface="Calibri"/>
              <a:ea typeface="Calibri"/>
              <a:cs typeface="Calibri"/>
              <a:sym typeface="Calibri"/>
            </a:endParaRPr>
          </a:p>
        </p:txBody>
      </p:sp>
      <p:cxnSp>
        <p:nvCxnSpPr>
          <p:cNvPr id="528" name="Google Shape;528;p59"/>
          <p:cNvCxnSpPr/>
          <p:nvPr/>
        </p:nvCxnSpPr>
        <p:spPr>
          <a:xfrm flipH="1">
            <a:off x="6438250" y="0"/>
            <a:ext cx="13200" cy="5198400"/>
          </a:xfrm>
          <a:prstGeom prst="straightConnector1">
            <a:avLst/>
          </a:prstGeom>
          <a:noFill/>
          <a:ln w="114300" cap="flat" cmpd="sng">
            <a:solidFill>
              <a:srgbClr val="FFFFFF"/>
            </a:solidFill>
            <a:prstDash val="solid"/>
            <a:round/>
            <a:headEnd type="none" w="med" len="med"/>
            <a:tailEnd type="none"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a:t>情景題</a:t>
            </a:r>
            <a:endParaRPr sz="3200" b="1"/>
          </a:p>
        </p:txBody>
      </p:sp>
      <p:sp>
        <p:nvSpPr>
          <p:cNvPr id="534" name="Google Shape;534;p60"/>
          <p:cNvSpPr txBox="1">
            <a:spLocks noGrp="1"/>
          </p:cNvSpPr>
          <p:nvPr>
            <p:ph type="body" idx="1"/>
          </p:nvPr>
        </p:nvSpPr>
        <p:spPr>
          <a:xfrm>
            <a:off x="311700" y="1489250"/>
            <a:ext cx="4111800" cy="2582700"/>
          </a:xfrm>
          <a:prstGeom prst="rect">
            <a:avLst/>
          </a:prstGeom>
        </p:spPr>
        <p:txBody>
          <a:bodyPr spcFirstLastPara="1" wrap="square" lIns="91425" tIns="91425" rIns="91425" bIns="91425" anchor="t" anchorCtr="0">
            <a:noAutofit/>
          </a:bodyPr>
          <a:lstStyle/>
          <a:p>
            <a:pPr marL="457200" lvl="0" indent="-406400" algn="l" rtl="0">
              <a:lnSpc>
                <a:spcPct val="100000"/>
              </a:lnSpc>
              <a:spcBef>
                <a:spcPts val="0"/>
              </a:spcBef>
              <a:spcAft>
                <a:spcPts val="0"/>
              </a:spcAft>
              <a:buClr>
                <a:schemeClr val="dk1"/>
              </a:buClr>
              <a:buSzPts val="2800"/>
              <a:buAutoNum type="arabicParenR"/>
            </a:pPr>
            <a:r>
              <a:rPr lang="en" sz="2800">
                <a:solidFill>
                  <a:schemeClr val="dk1"/>
                </a:solidFill>
              </a:rPr>
              <a:t>他們干犯了甚麼刑事罪行？會有甚麼後果？</a:t>
            </a:r>
            <a:endParaRPr sz="2800">
              <a:solidFill>
                <a:schemeClr val="dk1"/>
              </a:solidFill>
            </a:endParaRPr>
          </a:p>
          <a:p>
            <a:pPr marL="0" lvl="0" indent="0" algn="l" rtl="0">
              <a:lnSpc>
                <a:spcPct val="100000"/>
              </a:lnSpc>
              <a:spcBef>
                <a:spcPts val="0"/>
              </a:spcBef>
              <a:spcAft>
                <a:spcPts val="0"/>
              </a:spcAft>
              <a:buNone/>
            </a:pPr>
            <a:endParaRPr sz="2800">
              <a:solidFill>
                <a:schemeClr val="dk1"/>
              </a:solidFill>
            </a:endParaRPr>
          </a:p>
          <a:p>
            <a:pPr marL="457200" lvl="0" indent="-406400" algn="l" rtl="0">
              <a:lnSpc>
                <a:spcPct val="100000"/>
              </a:lnSpc>
              <a:spcBef>
                <a:spcPts val="0"/>
              </a:spcBef>
              <a:spcAft>
                <a:spcPts val="0"/>
              </a:spcAft>
              <a:buClr>
                <a:schemeClr val="dk1"/>
              </a:buClr>
              <a:buSzPts val="2800"/>
              <a:buAutoNum type="arabicParenR"/>
            </a:pPr>
            <a:r>
              <a:rPr lang="en" sz="2800">
                <a:solidFill>
                  <a:schemeClr val="dk1"/>
                </a:solidFill>
              </a:rPr>
              <a:t>如果我不是主謀，仍要負上法律負任嗎？</a:t>
            </a:r>
            <a:endParaRPr sz="2600">
              <a:solidFill>
                <a:srgbClr val="E06666"/>
              </a:solidFill>
            </a:endParaRPr>
          </a:p>
        </p:txBody>
      </p:sp>
      <p:pic>
        <p:nvPicPr>
          <p:cNvPr id="535" name="Google Shape;535;p60"/>
          <p:cNvPicPr preferRelativeResize="0"/>
          <p:nvPr/>
        </p:nvPicPr>
        <p:blipFill rotWithShape="1">
          <a:blip r:embed="rId3">
            <a:alphaModFix/>
          </a:blip>
          <a:srcRect l="7363" t="13389" r="6917" b="11179"/>
          <a:stretch/>
        </p:blipFill>
        <p:spPr>
          <a:xfrm>
            <a:off x="4423500" y="507350"/>
            <a:ext cx="4408725" cy="38800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a:t>情景題</a:t>
            </a:r>
            <a:endParaRPr sz="3200" b="1"/>
          </a:p>
        </p:txBody>
      </p:sp>
      <p:sp>
        <p:nvSpPr>
          <p:cNvPr id="541" name="Google Shape;541;p61"/>
          <p:cNvSpPr txBox="1">
            <a:spLocks noGrp="1"/>
          </p:cNvSpPr>
          <p:nvPr>
            <p:ph type="body" idx="1"/>
          </p:nvPr>
        </p:nvSpPr>
        <p:spPr>
          <a:xfrm>
            <a:off x="311700" y="1309100"/>
            <a:ext cx="4111800" cy="347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rgbClr val="E06666"/>
                </a:solidFill>
              </a:rPr>
              <a:t>小美</a:t>
            </a:r>
            <a:r>
              <a:rPr lang="en" sz="2600">
                <a:solidFill>
                  <a:srgbClr val="000000"/>
                </a:solidFill>
              </a:rPr>
              <a:t>平日在學校總是</a:t>
            </a:r>
            <a:r>
              <a:rPr lang="en" sz="2600" b="1">
                <a:solidFill>
                  <a:srgbClr val="000000"/>
                </a:solidFill>
              </a:rPr>
              <a:t>欺凌</a:t>
            </a:r>
            <a:r>
              <a:rPr lang="en" sz="2600">
                <a:solidFill>
                  <a:srgbClr val="000000"/>
                </a:solidFill>
              </a:rPr>
              <a:t>一心，譬如她會</a:t>
            </a:r>
            <a:r>
              <a:rPr lang="en" sz="2600" b="1">
                <a:solidFill>
                  <a:srgbClr val="000000"/>
                </a:solidFill>
              </a:rPr>
              <a:t>出拳打向</a:t>
            </a:r>
            <a:r>
              <a:rPr lang="en" sz="2600">
                <a:solidFill>
                  <a:srgbClr val="000000"/>
                </a:solidFill>
              </a:rPr>
              <a:t>一心。</a:t>
            </a:r>
            <a:endParaRPr sz="2600">
              <a:solidFill>
                <a:srgbClr val="000000"/>
              </a:solidFill>
            </a:endParaRPr>
          </a:p>
          <a:p>
            <a:pPr marL="0" lvl="0" indent="0" algn="l" rtl="0">
              <a:spcBef>
                <a:spcPts val="1600"/>
              </a:spcBef>
              <a:spcAft>
                <a:spcPts val="1600"/>
              </a:spcAft>
              <a:buNone/>
            </a:pPr>
            <a:r>
              <a:rPr lang="en" sz="2600">
                <a:solidFill>
                  <a:srgbClr val="000000"/>
                </a:solidFill>
              </a:rPr>
              <a:t>而且，</a:t>
            </a:r>
            <a:r>
              <a:rPr lang="en" sz="2600">
                <a:solidFill>
                  <a:srgbClr val="E06666"/>
                </a:solidFill>
              </a:rPr>
              <a:t>小美</a:t>
            </a:r>
            <a:r>
              <a:rPr lang="en" sz="2600">
                <a:solidFill>
                  <a:srgbClr val="000000"/>
                </a:solidFill>
              </a:rPr>
              <a:t>也會</a:t>
            </a:r>
            <a:r>
              <a:rPr lang="en" sz="2600" b="1">
                <a:solidFill>
                  <a:srgbClr val="000000"/>
                </a:solidFill>
              </a:rPr>
              <a:t>威脅</a:t>
            </a:r>
            <a:r>
              <a:rPr lang="en" sz="2600">
                <a:solidFill>
                  <a:srgbClr val="000000"/>
                </a:solidFill>
              </a:rPr>
              <a:t>一心，要求一心替她做功課，否則就會變本加厲，找其他人一起毆打一心。</a:t>
            </a:r>
            <a:endParaRPr sz="2600">
              <a:solidFill>
                <a:srgbClr val="000000"/>
              </a:solidFill>
            </a:endParaRPr>
          </a:p>
        </p:txBody>
      </p:sp>
      <p:pic>
        <p:nvPicPr>
          <p:cNvPr id="542" name="Google Shape;542;p61"/>
          <p:cNvPicPr preferRelativeResize="0"/>
          <p:nvPr/>
        </p:nvPicPr>
        <p:blipFill rotWithShape="1">
          <a:blip r:embed="rId3">
            <a:alphaModFix/>
          </a:blip>
          <a:srcRect l="7363" t="13389" r="6917" b="11179"/>
          <a:stretch/>
        </p:blipFill>
        <p:spPr>
          <a:xfrm>
            <a:off x="4423500" y="507350"/>
            <a:ext cx="4408725" cy="3880026"/>
          </a:xfrm>
          <a:prstGeom prst="rect">
            <a:avLst/>
          </a:prstGeom>
          <a:noFill/>
          <a:ln>
            <a:noFill/>
          </a:ln>
        </p:spPr>
      </p:pic>
      <p:sp>
        <p:nvSpPr>
          <p:cNvPr id="543" name="Google Shape;543;p61"/>
          <p:cNvSpPr txBox="1"/>
          <p:nvPr/>
        </p:nvSpPr>
        <p:spPr>
          <a:xfrm>
            <a:off x="8128200" y="677875"/>
            <a:ext cx="704100" cy="474600"/>
          </a:xfrm>
          <a:prstGeom prst="rect">
            <a:avLst/>
          </a:prstGeom>
          <a:solidFill>
            <a:srgbClr val="CC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rPr>
              <a:t>小美</a:t>
            </a:r>
            <a:endParaRPr sz="2000">
              <a:solidFill>
                <a:schemeClr val="lt1"/>
              </a:solidFill>
            </a:endParaRPr>
          </a:p>
        </p:txBody>
      </p:sp>
      <p:sp>
        <p:nvSpPr>
          <p:cNvPr id="544" name="Google Shape;544;p61"/>
          <p:cNvSpPr txBox="1"/>
          <p:nvPr/>
        </p:nvSpPr>
        <p:spPr>
          <a:xfrm>
            <a:off x="6168075" y="4305200"/>
            <a:ext cx="704100" cy="4746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rPr>
              <a:t>一心</a:t>
            </a:r>
            <a:endParaRPr sz="2000">
              <a:solidFill>
                <a:schemeClr val="l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a:t>情景題</a:t>
            </a:r>
            <a:endParaRPr sz="3200" b="1"/>
          </a:p>
        </p:txBody>
      </p:sp>
      <p:sp>
        <p:nvSpPr>
          <p:cNvPr id="550" name="Google Shape;550;p62"/>
          <p:cNvSpPr txBox="1">
            <a:spLocks noGrp="1"/>
          </p:cNvSpPr>
          <p:nvPr>
            <p:ph type="body" idx="1"/>
          </p:nvPr>
        </p:nvSpPr>
        <p:spPr>
          <a:xfrm>
            <a:off x="311700" y="1156025"/>
            <a:ext cx="4111800" cy="3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solidFill>
                  <a:srgbClr val="CC0000"/>
                </a:solidFill>
              </a:rPr>
              <a:t>小美</a:t>
            </a:r>
            <a:r>
              <a:rPr lang="en" sz="2300">
                <a:solidFill>
                  <a:srgbClr val="000000"/>
                </a:solidFill>
              </a:rPr>
              <a:t>是</a:t>
            </a:r>
            <a:r>
              <a:rPr lang="en" sz="2300">
                <a:solidFill>
                  <a:srgbClr val="6AA84F"/>
                </a:solidFill>
              </a:rPr>
              <a:t>念慈</a:t>
            </a:r>
            <a:r>
              <a:rPr lang="en" sz="2300">
                <a:solidFill>
                  <a:srgbClr val="000000"/>
                </a:solidFill>
              </a:rPr>
              <a:t>唯一的朋友。</a:t>
            </a:r>
            <a:r>
              <a:rPr lang="en" sz="2300">
                <a:solidFill>
                  <a:srgbClr val="CC0000"/>
                </a:solidFill>
              </a:rPr>
              <a:t>小美</a:t>
            </a:r>
            <a:r>
              <a:rPr lang="en" sz="2300">
                <a:solidFill>
                  <a:srgbClr val="000000"/>
                </a:solidFill>
              </a:rPr>
              <a:t>告訴</a:t>
            </a:r>
            <a:r>
              <a:rPr lang="en" sz="2300">
                <a:solidFill>
                  <a:srgbClr val="6AA84F"/>
                </a:solidFill>
              </a:rPr>
              <a:t>念慈</a:t>
            </a:r>
            <a:r>
              <a:rPr lang="en" sz="2300">
                <a:solidFill>
                  <a:srgbClr val="000000"/>
                </a:solidFill>
              </a:rPr>
              <a:t>︰「若果你不支持我的行為，那麼我們就不再是朋友了！」</a:t>
            </a:r>
            <a:endParaRPr sz="2300">
              <a:solidFill>
                <a:srgbClr val="000000"/>
              </a:solidFill>
            </a:endParaRPr>
          </a:p>
          <a:p>
            <a:pPr marL="0" lvl="0" indent="0" algn="l" rtl="0">
              <a:spcBef>
                <a:spcPts val="1600"/>
              </a:spcBef>
              <a:spcAft>
                <a:spcPts val="1600"/>
              </a:spcAft>
              <a:buNone/>
            </a:pPr>
            <a:r>
              <a:rPr lang="en" sz="2300">
                <a:solidFill>
                  <a:srgbClr val="000000"/>
                </a:solidFill>
              </a:rPr>
              <a:t>為了維持和</a:t>
            </a:r>
            <a:r>
              <a:rPr lang="en" sz="2300">
                <a:solidFill>
                  <a:srgbClr val="E06666"/>
                </a:solidFill>
              </a:rPr>
              <a:t>小美</a:t>
            </a:r>
            <a:r>
              <a:rPr lang="en" sz="2300">
                <a:solidFill>
                  <a:srgbClr val="000000"/>
                </a:solidFill>
              </a:rPr>
              <a:t>的友誼，儘管</a:t>
            </a:r>
            <a:r>
              <a:rPr lang="en" sz="2300">
                <a:solidFill>
                  <a:srgbClr val="6AA84F"/>
                </a:solidFill>
              </a:rPr>
              <a:t>念慈</a:t>
            </a:r>
            <a:r>
              <a:rPr lang="en" sz="2300">
                <a:solidFill>
                  <a:srgbClr val="000000"/>
                </a:solidFill>
              </a:rPr>
              <a:t>心底裡不同意</a:t>
            </a:r>
            <a:r>
              <a:rPr lang="en" sz="2300">
                <a:solidFill>
                  <a:srgbClr val="CC0000"/>
                </a:solidFill>
              </a:rPr>
              <a:t>小美</a:t>
            </a:r>
            <a:r>
              <a:rPr lang="en" sz="2300">
                <a:solidFill>
                  <a:srgbClr val="000000"/>
                </a:solidFill>
              </a:rPr>
              <a:t>的行為，也在旁邊搖旗吶喊，</a:t>
            </a:r>
            <a:r>
              <a:rPr lang="en" sz="2300" b="1">
                <a:solidFill>
                  <a:srgbClr val="000000"/>
                </a:solidFill>
              </a:rPr>
              <a:t>大叫「再打她！」</a:t>
            </a:r>
            <a:r>
              <a:rPr lang="en" sz="2300">
                <a:solidFill>
                  <a:srgbClr val="000000"/>
                </a:solidFill>
              </a:rPr>
              <a:t>或</a:t>
            </a:r>
            <a:r>
              <a:rPr lang="en" sz="2300" b="1">
                <a:solidFill>
                  <a:srgbClr val="000000"/>
                </a:solidFill>
              </a:rPr>
              <a:t>「踢她！」</a:t>
            </a:r>
            <a:r>
              <a:rPr lang="en" sz="2300">
                <a:solidFill>
                  <a:srgbClr val="000000"/>
                </a:solidFill>
              </a:rPr>
              <a:t>。</a:t>
            </a:r>
            <a:endParaRPr sz="2300">
              <a:solidFill>
                <a:srgbClr val="000000"/>
              </a:solidFill>
            </a:endParaRPr>
          </a:p>
        </p:txBody>
      </p:sp>
      <p:pic>
        <p:nvPicPr>
          <p:cNvPr id="551" name="Google Shape;551;p62"/>
          <p:cNvPicPr preferRelativeResize="0"/>
          <p:nvPr/>
        </p:nvPicPr>
        <p:blipFill rotWithShape="1">
          <a:blip r:embed="rId3">
            <a:alphaModFix/>
          </a:blip>
          <a:srcRect l="7363" t="13389" r="6917" b="11179"/>
          <a:stretch/>
        </p:blipFill>
        <p:spPr>
          <a:xfrm>
            <a:off x="4423575" y="507350"/>
            <a:ext cx="4408725" cy="3880026"/>
          </a:xfrm>
          <a:prstGeom prst="rect">
            <a:avLst/>
          </a:prstGeom>
          <a:noFill/>
          <a:ln>
            <a:noFill/>
          </a:ln>
        </p:spPr>
      </p:pic>
      <p:sp>
        <p:nvSpPr>
          <p:cNvPr id="552" name="Google Shape;552;p62"/>
          <p:cNvSpPr txBox="1"/>
          <p:nvPr/>
        </p:nvSpPr>
        <p:spPr>
          <a:xfrm>
            <a:off x="8128200" y="677875"/>
            <a:ext cx="704100" cy="474600"/>
          </a:xfrm>
          <a:prstGeom prst="rect">
            <a:avLst/>
          </a:prstGeom>
          <a:solidFill>
            <a:srgbClr val="CC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rPr>
              <a:t>小美</a:t>
            </a:r>
            <a:endParaRPr sz="2000">
              <a:solidFill>
                <a:schemeClr val="lt1"/>
              </a:solidFill>
            </a:endParaRPr>
          </a:p>
        </p:txBody>
      </p:sp>
      <p:sp>
        <p:nvSpPr>
          <p:cNvPr id="553" name="Google Shape;553;p62"/>
          <p:cNvSpPr txBox="1"/>
          <p:nvPr/>
        </p:nvSpPr>
        <p:spPr>
          <a:xfrm>
            <a:off x="6168075" y="4305200"/>
            <a:ext cx="704100" cy="4746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rPr>
              <a:t>一心</a:t>
            </a:r>
            <a:endParaRPr sz="2000">
              <a:solidFill>
                <a:schemeClr val="lt1"/>
              </a:solidFill>
            </a:endParaRPr>
          </a:p>
        </p:txBody>
      </p:sp>
      <p:sp>
        <p:nvSpPr>
          <p:cNvPr id="554" name="Google Shape;554;p62"/>
          <p:cNvSpPr txBox="1"/>
          <p:nvPr/>
        </p:nvSpPr>
        <p:spPr>
          <a:xfrm>
            <a:off x="4128100" y="294475"/>
            <a:ext cx="704100" cy="474600"/>
          </a:xfrm>
          <a:prstGeom prst="rect">
            <a:avLst/>
          </a:prstGeom>
          <a:solidFill>
            <a:srgbClr val="134F5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rPr>
              <a:t>念慈</a:t>
            </a:r>
            <a:endParaRPr sz="2000">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a:t>情景題</a:t>
            </a:r>
            <a:endParaRPr sz="3200" b="1"/>
          </a:p>
        </p:txBody>
      </p:sp>
      <p:sp>
        <p:nvSpPr>
          <p:cNvPr id="560" name="Google Shape;560;p63"/>
          <p:cNvSpPr txBox="1">
            <a:spLocks noGrp="1"/>
          </p:cNvSpPr>
          <p:nvPr>
            <p:ph type="body" idx="1"/>
          </p:nvPr>
        </p:nvSpPr>
        <p:spPr>
          <a:xfrm>
            <a:off x="311700" y="1492800"/>
            <a:ext cx="4260300" cy="258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700">
                <a:solidFill>
                  <a:srgbClr val="000000"/>
                </a:solidFill>
              </a:rPr>
              <a:t>因為</a:t>
            </a:r>
            <a:r>
              <a:rPr lang="en" sz="2700">
                <a:solidFill>
                  <a:srgbClr val="CC0000"/>
                </a:solidFill>
              </a:rPr>
              <a:t>小美</a:t>
            </a:r>
            <a:r>
              <a:rPr lang="en" sz="2700">
                <a:solidFill>
                  <a:srgbClr val="000000"/>
                </a:solidFill>
              </a:rPr>
              <a:t>經常在課室裡欺凌一心，其他同學平時也會在現場</a:t>
            </a:r>
            <a:r>
              <a:rPr lang="en" sz="2700" b="1">
                <a:solidFill>
                  <a:srgbClr val="000000"/>
                </a:solidFill>
              </a:rPr>
              <a:t>目睹</a:t>
            </a:r>
            <a:r>
              <a:rPr lang="en" sz="2700">
                <a:solidFill>
                  <a:srgbClr val="000000"/>
                </a:solidFill>
              </a:rPr>
              <a:t>整個過程。</a:t>
            </a:r>
            <a:endParaRPr sz="2700">
              <a:solidFill>
                <a:srgbClr val="000000"/>
              </a:solidFill>
            </a:endParaRPr>
          </a:p>
        </p:txBody>
      </p:sp>
      <p:pic>
        <p:nvPicPr>
          <p:cNvPr id="561" name="Google Shape;561;p63"/>
          <p:cNvPicPr preferRelativeResize="0"/>
          <p:nvPr/>
        </p:nvPicPr>
        <p:blipFill rotWithShape="1">
          <a:blip r:embed="rId3">
            <a:alphaModFix/>
          </a:blip>
          <a:srcRect l="7363" t="13389" r="6917" b="11179"/>
          <a:stretch/>
        </p:blipFill>
        <p:spPr>
          <a:xfrm>
            <a:off x="4423575" y="507350"/>
            <a:ext cx="4408725" cy="3880026"/>
          </a:xfrm>
          <a:prstGeom prst="rect">
            <a:avLst/>
          </a:prstGeom>
          <a:noFill/>
          <a:ln>
            <a:noFill/>
          </a:ln>
        </p:spPr>
      </p:pic>
      <p:sp>
        <p:nvSpPr>
          <p:cNvPr id="562" name="Google Shape;562;p63"/>
          <p:cNvSpPr txBox="1"/>
          <p:nvPr/>
        </p:nvSpPr>
        <p:spPr>
          <a:xfrm>
            <a:off x="8128200" y="677875"/>
            <a:ext cx="704100" cy="474600"/>
          </a:xfrm>
          <a:prstGeom prst="rect">
            <a:avLst/>
          </a:prstGeom>
          <a:solidFill>
            <a:srgbClr val="CC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rPr>
              <a:t>小美</a:t>
            </a:r>
            <a:endParaRPr sz="2000">
              <a:solidFill>
                <a:schemeClr val="lt1"/>
              </a:solidFill>
            </a:endParaRPr>
          </a:p>
        </p:txBody>
      </p:sp>
      <p:sp>
        <p:nvSpPr>
          <p:cNvPr id="563" name="Google Shape;563;p63"/>
          <p:cNvSpPr txBox="1"/>
          <p:nvPr/>
        </p:nvSpPr>
        <p:spPr>
          <a:xfrm>
            <a:off x="6168075" y="4305200"/>
            <a:ext cx="704100" cy="4746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rPr>
              <a:t>一心</a:t>
            </a:r>
            <a:endParaRPr sz="2000">
              <a:solidFill>
                <a:schemeClr val="lt1"/>
              </a:solidFill>
            </a:endParaRPr>
          </a:p>
        </p:txBody>
      </p:sp>
      <p:sp>
        <p:nvSpPr>
          <p:cNvPr id="564" name="Google Shape;564;p63"/>
          <p:cNvSpPr txBox="1"/>
          <p:nvPr/>
        </p:nvSpPr>
        <p:spPr>
          <a:xfrm>
            <a:off x="4128100" y="294475"/>
            <a:ext cx="704100" cy="474600"/>
          </a:xfrm>
          <a:prstGeom prst="rect">
            <a:avLst/>
          </a:prstGeom>
          <a:solidFill>
            <a:srgbClr val="134F5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rPr>
              <a:t>念慈</a:t>
            </a:r>
            <a:endParaRPr sz="2000">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a:t>情景題</a:t>
            </a:r>
            <a:endParaRPr sz="3200" b="1"/>
          </a:p>
        </p:txBody>
      </p:sp>
      <p:sp>
        <p:nvSpPr>
          <p:cNvPr id="570" name="Google Shape;570;p64"/>
          <p:cNvSpPr txBox="1">
            <a:spLocks noGrp="1"/>
          </p:cNvSpPr>
          <p:nvPr>
            <p:ph type="body" idx="1"/>
          </p:nvPr>
        </p:nvSpPr>
        <p:spPr>
          <a:xfrm>
            <a:off x="311700" y="1156025"/>
            <a:ext cx="4260300" cy="329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rgbClr val="000000"/>
                </a:solidFill>
              </a:rPr>
              <a:t>雖然不知道</a:t>
            </a:r>
            <a:r>
              <a:rPr lang="en" sz="2700">
                <a:solidFill>
                  <a:srgbClr val="FF9900"/>
                </a:solidFill>
              </a:rPr>
              <a:t>英秀</a:t>
            </a:r>
            <a:r>
              <a:rPr lang="en" sz="2700">
                <a:solidFill>
                  <a:srgbClr val="000000"/>
                </a:solidFill>
              </a:rPr>
              <a:t>的用意，但</a:t>
            </a:r>
            <a:r>
              <a:rPr lang="en" sz="2700">
                <a:solidFill>
                  <a:srgbClr val="FF9900"/>
                </a:solidFill>
              </a:rPr>
              <a:t>英秀</a:t>
            </a:r>
            <a:r>
              <a:rPr lang="en" sz="2700">
                <a:solidFill>
                  <a:srgbClr val="000000"/>
                </a:solidFill>
              </a:rPr>
              <a:t>會站在一旁，將欺凌過程拍片。</a:t>
            </a:r>
            <a:endParaRPr sz="2700">
              <a:solidFill>
                <a:srgbClr val="000000"/>
              </a:solidFill>
            </a:endParaRPr>
          </a:p>
          <a:p>
            <a:pPr marL="0" lvl="0" indent="0" algn="l" rtl="0">
              <a:spcBef>
                <a:spcPts val="1600"/>
              </a:spcBef>
              <a:spcAft>
                <a:spcPts val="1600"/>
              </a:spcAft>
              <a:buNone/>
            </a:pPr>
            <a:r>
              <a:rPr lang="en" sz="2700">
                <a:solidFill>
                  <a:srgbClr val="000000"/>
                </a:solidFill>
              </a:rPr>
              <a:t>然而，</a:t>
            </a:r>
            <a:r>
              <a:rPr lang="en" sz="2700">
                <a:solidFill>
                  <a:srgbClr val="3C78D8"/>
                </a:solidFill>
              </a:rPr>
              <a:t>幼羚</a:t>
            </a:r>
            <a:r>
              <a:rPr lang="en" sz="2700">
                <a:solidFill>
                  <a:srgbClr val="000000"/>
                </a:solidFill>
              </a:rPr>
              <a:t>害怕會惹上麻煩，所以只會站在一旁</a:t>
            </a:r>
            <a:r>
              <a:rPr lang="en" sz="2700" b="1">
                <a:solidFill>
                  <a:srgbClr val="000000"/>
                </a:solidFill>
              </a:rPr>
              <a:t>默不作聲</a:t>
            </a:r>
            <a:r>
              <a:rPr lang="en" sz="2700">
                <a:solidFill>
                  <a:srgbClr val="000000"/>
                </a:solidFill>
              </a:rPr>
              <a:t>。</a:t>
            </a:r>
            <a:endParaRPr sz="2700">
              <a:solidFill>
                <a:srgbClr val="000000"/>
              </a:solidFill>
            </a:endParaRPr>
          </a:p>
        </p:txBody>
      </p:sp>
      <p:pic>
        <p:nvPicPr>
          <p:cNvPr id="571" name="Google Shape;571;p64"/>
          <p:cNvPicPr preferRelativeResize="0"/>
          <p:nvPr/>
        </p:nvPicPr>
        <p:blipFill rotWithShape="1">
          <a:blip r:embed="rId3">
            <a:alphaModFix/>
          </a:blip>
          <a:srcRect l="7363" t="13389" r="6917" b="11179"/>
          <a:stretch/>
        </p:blipFill>
        <p:spPr>
          <a:xfrm>
            <a:off x="4423575" y="507350"/>
            <a:ext cx="4408725" cy="3880026"/>
          </a:xfrm>
          <a:prstGeom prst="rect">
            <a:avLst/>
          </a:prstGeom>
          <a:noFill/>
          <a:ln>
            <a:noFill/>
          </a:ln>
        </p:spPr>
      </p:pic>
      <p:sp>
        <p:nvSpPr>
          <p:cNvPr id="572" name="Google Shape;572;p64"/>
          <p:cNvSpPr txBox="1"/>
          <p:nvPr/>
        </p:nvSpPr>
        <p:spPr>
          <a:xfrm>
            <a:off x="8128200" y="677875"/>
            <a:ext cx="704100" cy="474600"/>
          </a:xfrm>
          <a:prstGeom prst="rect">
            <a:avLst/>
          </a:prstGeom>
          <a:solidFill>
            <a:srgbClr val="CC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rPr>
              <a:t>小美</a:t>
            </a:r>
            <a:endParaRPr sz="2000">
              <a:solidFill>
                <a:schemeClr val="lt1"/>
              </a:solidFill>
            </a:endParaRPr>
          </a:p>
        </p:txBody>
      </p:sp>
      <p:sp>
        <p:nvSpPr>
          <p:cNvPr id="573" name="Google Shape;573;p64"/>
          <p:cNvSpPr txBox="1"/>
          <p:nvPr/>
        </p:nvSpPr>
        <p:spPr>
          <a:xfrm>
            <a:off x="6168075" y="4305200"/>
            <a:ext cx="704100" cy="4746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rPr>
              <a:t>一心</a:t>
            </a:r>
            <a:endParaRPr sz="2000">
              <a:solidFill>
                <a:schemeClr val="lt1"/>
              </a:solidFill>
            </a:endParaRPr>
          </a:p>
        </p:txBody>
      </p:sp>
      <p:sp>
        <p:nvSpPr>
          <p:cNvPr id="574" name="Google Shape;574;p64"/>
          <p:cNvSpPr txBox="1"/>
          <p:nvPr/>
        </p:nvSpPr>
        <p:spPr>
          <a:xfrm>
            <a:off x="4128100" y="294475"/>
            <a:ext cx="704100" cy="474600"/>
          </a:xfrm>
          <a:prstGeom prst="rect">
            <a:avLst/>
          </a:prstGeom>
          <a:solidFill>
            <a:srgbClr val="134F5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rPr>
              <a:t>念慈</a:t>
            </a:r>
            <a:endParaRPr sz="2000">
              <a:solidFill>
                <a:schemeClr val="lt1"/>
              </a:solidFill>
            </a:endParaRPr>
          </a:p>
        </p:txBody>
      </p:sp>
      <p:sp>
        <p:nvSpPr>
          <p:cNvPr id="575" name="Google Shape;575;p64"/>
          <p:cNvSpPr txBox="1"/>
          <p:nvPr/>
        </p:nvSpPr>
        <p:spPr>
          <a:xfrm>
            <a:off x="7648925" y="3218300"/>
            <a:ext cx="1913400" cy="15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0">
                <a:solidFill>
                  <a:schemeClr val="dk1"/>
                </a:solidFill>
              </a:rPr>
              <a:t>😱</a:t>
            </a:r>
            <a:endParaRPr sz="8000"/>
          </a:p>
        </p:txBody>
      </p:sp>
      <p:sp>
        <p:nvSpPr>
          <p:cNvPr id="576" name="Google Shape;576;p64"/>
          <p:cNvSpPr txBox="1"/>
          <p:nvPr/>
        </p:nvSpPr>
        <p:spPr>
          <a:xfrm>
            <a:off x="8128200" y="4558675"/>
            <a:ext cx="704100" cy="474600"/>
          </a:xfrm>
          <a:prstGeom prst="rect">
            <a:avLst/>
          </a:prstGeom>
          <a:solidFill>
            <a:srgbClr val="1155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rPr>
              <a:t>幼羚</a:t>
            </a:r>
            <a:endParaRPr sz="2000">
              <a:solidFill>
                <a:schemeClr val="lt1"/>
              </a:solidFill>
            </a:endParaRPr>
          </a:p>
        </p:txBody>
      </p:sp>
      <p:sp>
        <p:nvSpPr>
          <p:cNvPr id="577" name="Google Shape;577;p64"/>
          <p:cNvSpPr txBox="1"/>
          <p:nvPr/>
        </p:nvSpPr>
        <p:spPr>
          <a:xfrm>
            <a:off x="6367100" y="203275"/>
            <a:ext cx="704100" cy="474600"/>
          </a:xfrm>
          <a:prstGeom prst="rect">
            <a:avLst/>
          </a:prstGeom>
          <a:solidFill>
            <a:srgbClr val="FF99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rPr>
              <a:t>英秀</a:t>
            </a:r>
            <a:endParaRPr sz="2000">
              <a:solidFill>
                <a:schemeClr val="l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65"/>
          <p:cNvSpPr txBox="1">
            <a:spLocks noGrp="1"/>
          </p:cNvSpPr>
          <p:nvPr>
            <p:ph type="body" idx="1"/>
          </p:nvPr>
        </p:nvSpPr>
        <p:spPr>
          <a:xfrm>
            <a:off x="311700" y="956100"/>
            <a:ext cx="4020600" cy="32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CC0000"/>
                </a:solidFill>
              </a:rPr>
              <a:t>小美</a:t>
            </a:r>
            <a:r>
              <a:rPr lang="en" sz="3000" b="1">
                <a:solidFill>
                  <a:srgbClr val="000000"/>
                </a:solidFill>
              </a:rPr>
              <a:t>、</a:t>
            </a:r>
            <a:r>
              <a:rPr lang="en" sz="3000" b="1">
                <a:solidFill>
                  <a:srgbClr val="6AA84F"/>
                </a:solidFill>
              </a:rPr>
              <a:t>念慈</a:t>
            </a:r>
            <a:r>
              <a:rPr lang="en" sz="3000" b="1">
                <a:solidFill>
                  <a:srgbClr val="000000"/>
                </a:solidFill>
              </a:rPr>
              <a:t>、</a:t>
            </a:r>
            <a:r>
              <a:rPr lang="en" sz="3000" b="1">
                <a:solidFill>
                  <a:srgbClr val="FF9900"/>
                </a:solidFill>
              </a:rPr>
              <a:t>英秀</a:t>
            </a:r>
            <a:r>
              <a:rPr lang="en" sz="3000" b="1">
                <a:solidFill>
                  <a:srgbClr val="000000"/>
                </a:solidFill>
              </a:rPr>
              <a:t>和</a:t>
            </a:r>
            <a:r>
              <a:rPr lang="en" sz="3000" b="1">
                <a:solidFill>
                  <a:srgbClr val="3C78D8"/>
                </a:solidFill>
              </a:rPr>
              <a:t>幼羚</a:t>
            </a:r>
            <a:r>
              <a:rPr lang="en" sz="3000" b="1">
                <a:solidFill>
                  <a:srgbClr val="000000"/>
                </a:solidFill>
              </a:rPr>
              <a:t>需要負上任何法律責任嗎？</a:t>
            </a:r>
            <a:endParaRPr sz="3000" b="1">
              <a:solidFill>
                <a:srgbClr val="000000"/>
              </a:solidFill>
            </a:endParaRPr>
          </a:p>
          <a:p>
            <a:pPr marL="0" lvl="0" indent="0" algn="l" rtl="0">
              <a:spcBef>
                <a:spcPts val="1600"/>
              </a:spcBef>
              <a:spcAft>
                <a:spcPts val="0"/>
              </a:spcAft>
              <a:buNone/>
            </a:pPr>
            <a:endParaRPr sz="3000" b="1">
              <a:solidFill>
                <a:srgbClr val="000000"/>
              </a:solidFill>
            </a:endParaRPr>
          </a:p>
          <a:p>
            <a:pPr marL="0" lvl="0" indent="0" algn="l" rtl="0">
              <a:spcBef>
                <a:spcPts val="1600"/>
              </a:spcBef>
              <a:spcAft>
                <a:spcPts val="1600"/>
              </a:spcAft>
              <a:buNone/>
            </a:pPr>
            <a:r>
              <a:rPr lang="en" sz="3000" b="1">
                <a:solidFill>
                  <a:srgbClr val="000000"/>
                </a:solidFill>
              </a:rPr>
              <a:t>如有，是甚麼法律負任呢？</a:t>
            </a:r>
            <a:endParaRPr sz="3000" b="1">
              <a:solidFill>
                <a:srgbClr val="000000"/>
              </a:solidFill>
            </a:endParaRPr>
          </a:p>
        </p:txBody>
      </p:sp>
      <p:pic>
        <p:nvPicPr>
          <p:cNvPr id="583" name="Google Shape;583;p65"/>
          <p:cNvPicPr preferRelativeResize="0"/>
          <p:nvPr/>
        </p:nvPicPr>
        <p:blipFill rotWithShape="1">
          <a:blip r:embed="rId3">
            <a:alphaModFix/>
          </a:blip>
          <a:srcRect l="7363" t="13389" r="6917" b="11179"/>
          <a:stretch/>
        </p:blipFill>
        <p:spPr>
          <a:xfrm>
            <a:off x="4423575" y="507350"/>
            <a:ext cx="4408725" cy="3880026"/>
          </a:xfrm>
          <a:prstGeom prst="rect">
            <a:avLst/>
          </a:prstGeom>
          <a:noFill/>
          <a:ln>
            <a:noFill/>
          </a:ln>
        </p:spPr>
      </p:pic>
      <p:sp>
        <p:nvSpPr>
          <p:cNvPr id="584" name="Google Shape;584;p65"/>
          <p:cNvSpPr txBox="1"/>
          <p:nvPr/>
        </p:nvSpPr>
        <p:spPr>
          <a:xfrm>
            <a:off x="8128200" y="677875"/>
            <a:ext cx="704100" cy="474600"/>
          </a:xfrm>
          <a:prstGeom prst="rect">
            <a:avLst/>
          </a:prstGeom>
          <a:solidFill>
            <a:srgbClr val="CC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rPr>
              <a:t>小美</a:t>
            </a:r>
            <a:endParaRPr sz="2000">
              <a:solidFill>
                <a:schemeClr val="lt1"/>
              </a:solidFill>
            </a:endParaRPr>
          </a:p>
        </p:txBody>
      </p:sp>
      <p:sp>
        <p:nvSpPr>
          <p:cNvPr id="585" name="Google Shape;585;p65"/>
          <p:cNvSpPr txBox="1"/>
          <p:nvPr/>
        </p:nvSpPr>
        <p:spPr>
          <a:xfrm>
            <a:off x="6168075" y="4305200"/>
            <a:ext cx="704100" cy="4746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rPr>
              <a:t>一心</a:t>
            </a:r>
            <a:endParaRPr sz="2000">
              <a:solidFill>
                <a:schemeClr val="lt1"/>
              </a:solidFill>
            </a:endParaRPr>
          </a:p>
        </p:txBody>
      </p:sp>
      <p:sp>
        <p:nvSpPr>
          <p:cNvPr id="586" name="Google Shape;586;p65"/>
          <p:cNvSpPr txBox="1"/>
          <p:nvPr/>
        </p:nvSpPr>
        <p:spPr>
          <a:xfrm>
            <a:off x="4128100" y="294475"/>
            <a:ext cx="704100" cy="474600"/>
          </a:xfrm>
          <a:prstGeom prst="rect">
            <a:avLst/>
          </a:prstGeom>
          <a:solidFill>
            <a:srgbClr val="134F5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rPr>
              <a:t>念慈</a:t>
            </a:r>
            <a:endParaRPr sz="2000">
              <a:solidFill>
                <a:schemeClr val="lt1"/>
              </a:solidFill>
            </a:endParaRPr>
          </a:p>
        </p:txBody>
      </p:sp>
      <p:sp>
        <p:nvSpPr>
          <p:cNvPr id="587" name="Google Shape;587;p65"/>
          <p:cNvSpPr txBox="1"/>
          <p:nvPr/>
        </p:nvSpPr>
        <p:spPr>
          <a:xfrm>
            <a:off x="7648925" y="3218300"/>
            <a:ext cx="1913400" cy="15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0">
                <a:solidFill>
                  <a:schemeClr val="dk1"/>
                </a:solidFill>
              </a:rPr>
              <a:t>😱</a:t>
            </a:r>
            <a:endParaRPr sz="8000"/>
          </a:p>
        </p:txBody>
      </p:sp>
      <p:sp>
        <p:nvSpPr>
          <p:cNvPr id="588" name="Google Shape;588;p65"/>
          <p:cNvSpPr txBox="1"/>
          <p:nvPr/>
        </p:nvSpPr>
        <p:spPr>
          <a:xfrm>
            <a:off x="8128200" y="4558675"/>
            <a:ext cx="704100" cy="474600"/>
          </a:xfrm>
          <a:prstGeom prst="rect">
            <a:avLst/>
          </a:prstGeom>
          <a:solidFill>
            <a:srgbClr val="1155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rPr>
              <a:t>幼羚</a:t>
            </a:r>
            <a:endParaRPr sz="2000">
              <a:solidFill>
                <a:schemeClr val="lt1"/>
              </a:solidFill>
            </a:endParaRPr>
          </a:p>
        </p:txBody>
      </p:sp>
      <p:sp>
        <p:nvSpPr>
          <p:cNvPr id="589" name="Google Shape;589;p65"/>
          <p:cNvSpPr txBox="1"/>
          <p:nvPr/>
        </p:nvSpPr>
        <p:spPr>
          <a:xfrm>
            <a:off x="6367100" y="203275"/>
            <a:ext cx="704100" cy="474600"/>
          </a:xfrm>
          <a:prstGeom prst="rect">
            <a:avLst/>
          </a:prstGeom>
          <a:solidFill>
            <a:srgbClr val="FF99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rPr>
              <a:t>英秀</a:t>
            </a:r>
            <a:endParaRPr sz="2000">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66"/>
          <p:cNvSpPr/>
          <p:nvPr/>
        </p:nvSpPr>
        <p:spPr>
          <a:xfrm>
            <a:off x="0" y="0"/>
            <a:ext cx="4571100" cy="5143500"/>
          </a:xfrm>
          <a:prstGeom prst="rect">
            <a:avLst/>
          </a:prstGeom>
          <a:solidFill>
            <a:srgbClr val="AE495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1300" b="1">
              <a:solidFill>
                <a:schemeClr val="lt1"/>
              </a:solidFill>
            </a:endParaRPr>
          </a:p>
        </p:txBody>
      </p:sp>
      <p:sp>
        <p:nvSpPr>
          <p:cNvPr id="595" name="Google Shape;595;p66"/>
          <p:cNvSpPr/>
          <p:nvPr/>
        </p:nvSpPr>
        <p:spPr>
          <a:xfrm>
            <a:off x="4571100" y="0"/>
            <a:ext cx="4571100" cy="5143500"/>
          </a:xfrm>
          <a:prstGeom prst="rect">
            <a:avLst/>
          </a:prstGeom>
          <a:solidFill>
            <a:srgbClr val="B98D7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1300" b="1">
              <a:solidFill>
                <a:schemeClr val="lt1"/>
              </a:solidFill>
            </a:endParaRPr>
          </a:p>
        </p:txBody>
      </p:sp>
      <p:sp>
        <p:nvSpPr>
          <p:cNvPr id="596" name="Google Shape;596;p66"/>
          <p:cNvSpPr txBox="1"/>
          <p:nvPr/>
        </p:nvSpPr>
        <p:spPr>
          <a:xfrm>
            <a:off x="623250" y="0"/>
            <a:ext cx="3000000" cy="155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0" b="1">
                <a:solidFill>
                  <a:schemeClr val="lt1"/>
                </a:solidFill>
              </a:rPr>
              <a:t>刑事</a:t>
            </a:r>
            <a:endParaRPr sz="10000"/>
          </a:p>
        </p:txBody>
      </p:sp>
      <p:sp>
        <p:nvSpPr>
          <p:cNvPr id="597" name="Google Shape;597;p66"/>
          <p:cNvSpPr txBox="1"/>
          <p:nvPr/>
        </p:nvSpPr>
        <p:spPr>
          <a:xfrm>
            <a:off x="5572500" y="0"/>
            <a:ext cx="3000000" cy="155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0" b="1">
                <a:solidFill>
                  <a:schemeClr val="lt1"/>
                </a:solidFill>
              </a:rPr>
              <a:t>民事</a:t>
            </a:r>
            <a:endParaRPr sz="10000"/>
          </a:p>
        </p:txBody>
      </p:sp>
      <p:sp>
        <p:nvSpPr>
          <p:cNvPr id="598" name="Google Shape;598;p66"/>
          <p:cNvSpPr txBox="1"/>
          <p:nvPr/>
        </p:nvSpPr>
        <p:spPr>
          <a:xfrm>
            <a:off x="560125" y="1832900"/>
            <a:ext cx="3000000" cy="1625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200" b="1">
                <a:solidFill>
                  <a:schemeClr val="lt1"/>
                </a:solidFill>
                <a:latin typeface="Calibri"/>
                <a:ea typeface="Calibri"/>
                <a:cs typeface="Calibri"/>
                <a:sym typeface="Calibri"/>
              </a:rPr>
              <a:t>由律政司負責檢控</a:t>
            </a:r>
            <a:endParaRPr sz="2200" b="1">
              <a:solidFill>
                <a:schemeClr val="lt1"/>
              </a:solidFill>
              <a:latin typeface="Calibri"/>
              <a:ea typeface="Calibri"/>
              <a:cs typeface="Calibri"/>
              <a:sym typeface="Calibri"/>
            </a:endParaRPr>
          </a:p>
          <a:p>
            <a:pPr marL="0" lvl="0" indent="0" algn="ctr" rtl="0">
              <a:lnSpc>
                <a:spcPct val="115000"/>
              </a:lnSpc>
              <a:spcBef>
                <a:spcPts val="0"/>
              </a:spcBef>
              <a:spcAft>
                <a:spcPts val="0"/>
              </a:spcAft>
              <a:buNone/>
            </a:pPr>
            <a:r>
              <a:rPr lang="en" sz="2200" b="1">
                <a:solidFill>
                  <a:schemeClr val="lt1"/>
                </a:solidFill>
                <a:latin typeface="Calibri"/>
                <a:ea typeface="Calibri"/>
                <a:cs typeface="Calibri"/>
                <a:sym typeface="Calibri"/>
              </a:rPr>
              <a:t>以懲處犯案者為主</a:t>
            </a:r>
            <a:endParaRPr sz="2200" b="1">
              <a:solidFill>
                <a:schemeClr val="lt1"/>
              </a:solidFill>
              <a:latin typeface="Calibri"/>
              <a:ea typeface="Calibri"/>
              <a:cs typeface="Calibri"/>
              <a:sym typeface="Calibri"/>
            </a:endParaRPr>
          </a:p>
          <a:p>
            <a:pPr marL="0" lvl="0" indent="0" algn="ctr" rtl="0">
              <a:lnSpc>
                <a:spcPct val="115000"/>
              </a:lnSpc>
              <a:spcBef>
                <a:spcPts val="0"/>
              </a:spcBef>
              <a:spcAft>
                <a:spcPts val="0"/>
              </a:spcAft>
              <a:buNone/>
            </a:pPr>
            <a:r>
              <a:rPr lang="en" sz="2200" b="1">
                <a:solidFill>
                  <a:schemeClr val="lt1"/>
                </a:solidFill>
                <a:latin typeface="Calibri"/>
                <a:ea typeface="Calibri"/>
                <a:cs typeface="Calibri"/>
                <a:sym typeface="Calibri"/>
              </a:rPr>
              <a:t>被定罪後會留有案底</a:t>
            </a:r>
            <a:endParaRPr sz="2200" b="1">
              <a:solidFill>
                <a:schemeClr val="lt1"/>
              </a:solidFill>
              <a:latin typeface="Calibri"/>
              <a:ea typeface="Calibri"/>
              <a:cs typeface="Calibri"/>
              <a:sym typeface="Calibri"/>
            </a:endParaRPr>
          </a:p>
          <a:p>
            <a:pPr marL="0" lvl="0" indent="0" algn="ctr" rtl="0">
              <a:lnSpc>
                <a:spcPct val="115000"/>
              </a:lnSpc>
              <a:spcBef>
                <a:spcPts val="0"/>
              </a:spcBef>
              <a:spcAft>
                <a:spcPts val="0"/>
              </a:spcAft>
              <a:buNone/>
            </a:pPr>
            <a:r>
              <a:rPr lang="en" sz="2200" b="1">
                <a:solidFill>
                  <a:schemeClr val="lt1"/>
                </a:solidFill>
                <a:latin typeface="Calibri"/>
                <a:ea typeface="Calibri"/>
                <a:cs typeface="Calibri"/>
                <a:sym typeface="Calibri"/>
              </a:rPr>
              <a:t>後果:罰款、監禁</a:t>
            </a:r>
            <a:endParaRPr sz="2200" b="1">
              <a:solidFill>
                <a:schemeClr val="lt1"/>
              </a:solidFill>
              <a:latin typeface="Calibri"/>
              <a:ea typeface="Calibri"/>
              <a:cs typeface="Calibri"/>
              <a:sym typeface="Calibri"/>
            </a:endParaRPr>
          </a:p>
        </p:txBody>
      </p:sp>
      <p:sp>
        <p:nvSpPr>
          <p:cNvPr id="599" name="Google Shape;599;p66"/>
          <p:cNvSpPr txBox="1"/>
          <p:nvPr/>
        </p:nvSpPr>
        <p:spPr>
          <a:xfrm>
            <a:off x="5572500" y="1801150"/>
            <a:ext cx="3000000" cy="1625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200" b="1">
                <a:solidFill>
                  <a:schemeClr val="lt1"/>
                </a:solidFill>
                <a:latin typeface="Calibri"/>
                <a:ea typeface="Calibri"/>
                <a:cs typeface="Calibri"/>
                <a:sym typeface="Calibri"/>
              </a:rPr>
              <a:t>可以個人名義起訴</a:t>
            </a:r>
            <a:endParaRPr sz="2200" b="1">
              <a:solidFill>
                <a:schemeClr val="lt1"/>
              </a:solidFill>
              <a:latin typeface="Calibri"/>
              <a:ea typeface="Calibri"/>
              <a:cs typeface="Calibri"/>
              <a:sym typeface="Calibri"/>
            </a:endParaRPr>
          </a:p>
          <a:p>
            <a:pPr marL="0" lvl="0" indent="0" algn="ctr" rtl="0">
              <a:lnSpc>
                <a:spcPct val="115000"/>
              </a:lnSpc>
              <a:spcBef>
                <a:spcPts val="0"/>
              </a:spcBef>
              <a:spcAft>
                <a:spcPts val="0"/>
              </a:spcAft>
              <a:buNone/>
            </a:pPr>
            <a:r>
              <a:rPr lang="en" sz="2200" b="1">
                <a:solidFill>
                  <a:schemeClr val="lt1"/>
                </a:solidFill>
                <a:latin typeface="Calibri"/>
                <a:ea typeface="Calibri"/>
                <a:cs typeface="Calibri"/>
                <a:sym typeface="Calibri"/>
              </a:rPr>
              <a:t>以保障受害者權益為主</a:t>
            </a:r>
            <a:endParaRPr sz="2200" b="1">
              <a:solidFill>
                <a:schemeClr val="lt1"/>
              </a:solidFill>
              <a:latin typeface="Calibri"/>
              <a:ea typeface="Calibri"/>
              <a:cs typeface="Calibri"/>
              <a:sym typeface="Calibri"/>
            </a:endParaRPr>
          </a:p>
          <a:p>
            <a:pPr marL="0" lvl="0" indent="0" algn="ctr" rtl="0">
              <a:lnSpc>
                <a:spcPct val="115000"/>
              </a:lnSpc>
              <a:spcBef>
                <a:spcPts val="0"/>
              </a:spcBef>
              <a:spcAft>
                <a:spcPts val="0"/>
              </a:spcAft>
              <a:buNone/>
            </a:pPr>
            <a:r>
              <a:rPr lang="en" sz="2200" b="1">
                <a:solidFill>
                  <a:schemeClr val="lt1"/>
                </a:solidFill>
                <a:latin typeface="Calibri"/>
                <a:ea typeface="Calibri"/>
                <a:cs typeface="Calibri"/>
                <a:sym typeface="Calibri"/>
              </a:rPr>
              <a:t>不會留有案底</a:t>
            </a:r>
            <a:endParaRPr sz="2200" b="1">
              <a:solidFill>
                <a:schemeClr val="lt1"/>
              </a:solidFill>
              <a:latin typeface="Calibri"/>
              <a:ea typeface="Calibri"/>
              <a:cs typeface="Calibri"/>
              <a:sym typeface="Calibri"/>
            </a:endParaRPr>
          </a:p>
          <a:p>
            <a:pPr marL="0" lvl="0" indent="0" algn="ctr" rtl="0">
              <a:lnSpc>
                <a:spcPct val="115000"/>
              </a:lnSpc>
              <a:spcBef>
                <a:spcPts val="0"/>
              </a:spcBef>
              <a:spcAft>
                <a:spcPts val="0"/>
              </a:spcAft>
              <a:buNone/>
            </a:pPr>
            <a:r>
              <a:rPr lang="en" sz="2200" b="1">
                <a:solidFill>
                  <a:schemeClr val="lt1"/>
                </a:solidFill>
                <a:latin typeface="Calibri"/>
                <a:ea typeface="Calibri"/>
                <a:cs typeface="Calibri"/>
                <a:sym typeface="Calibri"/>
              </a:rPr>
              <a:t>後果:賠償</a:t>
            </a:r>
            <a:endParaRPr sz="2200" b="1">
              <a:solidFill>
                <a:schemeClr val="lt1"/>
              </a:solidFill>
              <a:latin typeface="Calibri"/>
              <a:ea typeface="Calibri"/>
              <a:cs typeface="Calibri"/>
              <a:sym typeface="Calibri"/>
            </a:endParaRPr>
          </a:p>
        </p:txBody>
      </p:sp>
      <p:sp>
        <p:nvSpPr>
          <p:cNvPr id="600" name="Google Shape;600;p66"/>
          <p:cNvSpPr/>
          <p:nvPr/>
        </p:nvSpPr>
        <p:spPr>
          <a:xfrm>
            <a:off x="136825" y="4049875"/>
            <a:ext cx="4307700" cy="837300"/>
          </a:xfrm>
          <a:prstGeom prst="roundRect">
            <a:avLst>
              <a:gd name="adj" fmla="val 16667"/>
            </a:avLst>
          </a:prstGeom>
          <a:solidFill>
            <a:srgbClr val="B98D7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800" b="1">
                <a:solidFill>
                  <a:srgbClr val="FFFFFF"/>
                </a:solidFill>
                <a:latin typeface="Open Sans"/>
                <a:ea typeface="Open Sans"/>
                <a:cs typeface="Open Sans"/>
                <a:sym typeface="Open Sans"/>
              </a:rPr>
              <a:t>最高刑罰</a:t>
            </a:r>
            <a:endParaRPr sz="2800" b="1">
              <a:solidFill>
                <a:srgbClr val="FFFFFF"/>
              </a:solidFill>
              <a:latin typeface="Open Sans"/>
              <a:ea typeface="Open Sans"/>
              <a:cs typeface="Open Sans"/>
              <a:sym typeface="Open Sans"/>
            </a:endParaRPr>
          </a:p>
          <a:p>
            <a:pPr marL="0" marR="0" lvl="0" indent="0" algn="r" rtl="0">
              <a:spcBef>
                <a:spcPts val="0"/>
              </a:spcBef>
              <a:spcAft>
                <a:spcPts val="0"/>
              </a:spcAft>
              <a:buNone/>
            </a:pPr>
            <a:r>
              <a:rPr lang="en" sz="1600" b="1">
                <a:solidFill>
                  <a:schemeClr val="lt1"/>
                </a:solidFill>
                <a:highlight>
                  <a:srgbClr val="FF0000"/>
                </a:highlight>
                <a:latin typeface="Calibri"/>
                <a:ea typeface="Calibri"/>
                <a:cs typeface="Calibri"/>
                <a:sym typeface="Calibri"/>
              </a:rPr>
              <a:t>監禁以及被判繳付法院判處的罰款</a:t>
            </a:r>
            <a:endParaRPr b="1">
              <a:solidFill>
                <a:srgbClr val="C4E0B2"/>
              </a:solidFill>
              <a:highlight>
                <a:srgbClr val="FF0000"/>
              </a:highlight>
              <a:latin typeface="Open Sans"/>
              <a:ea typeface="Open Sans"/>
              <a:cs typeface="Open Sans"/>
              <a:sym typeface="Open Sans"/>
            </a:endParaRPr>
          </a:p>
        </p:txBody>
      </p:sp>
      <p:pic>
        <p:nvPicPr>
          <p:cNvPr id="601" name="Google Shape;601;p66" descr="Logo&#10;&#10;Description automatically generated"/>
          <p:cNvPicPr preferRelativeResize="0"/>
          <p:nvPr/>
        </p:nvPicPr>
        <p:blipFill rotWithShape="1">
          <a:blip r:embed="rId3">
            <a:alphaModFix/>
          </a:blip>
          <a:srcRect/>
          <a:stretch/>
        </p:blipFill>
        <p:spPr>
          <a:xfrm>
            <a:off x="136828" y="4049875"/>
            <a:ext cx="810491" cy="810491"/>
          </a:xfrm>
          <a:prstGeom prst="rect">
            <a:avLst/>
          </a:prstGeom>
          <a:noFill/>
          <a:ln>
            <a:noFill/>
          </a:ln>
        </p:spPr>
      </p:pic>
      <p:sp>
        <p:nvSpPr>
          <p:cNvPr id="602" name="Google Shape;602;p66"/>
          <p:cNvSpPr/>
          <p:nvPr/>
        </p:nvSpPr>
        <p:spPr>
          <a:xfrm>
            <a:off x="4770500" y="4036475"/>
            <a:ext cx="4307700" cy="837300"/>
          </a:xfrm>
          <a:prstGeom prst="roundRect">
            <a:avLst>
              <a:gd name="adj" fmla="val 16667"/>
            </a:avLst>
          </a:prstGeom>
          <a:solidFill>
            <a:srgbClr val="AE495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000" b="1">
                <a:solidFill>
                  <a:srgbClr val="FFFFFF"/>
                </a:solidFill>
                <a:latin typeface="Open Sans"/>
                <a:ea typeface="Open Sans"/>
                <a:cs typeface="Open Sans"/>
                <a:sym typeface="Open Sans"/>
              </a:rPr>
              <a:t>         賠償受者人所蒙受的傷害</a:t>
            </a:r>
            <a:endParaRPr sz="2000" b="1">
              <a:solidFill>
                <a:srgbClr val="C4E0B2"/>
              </a:solidFill>
              <a:highlight>
                <a:srgbClr val="FF0000"/>
              </a:highlight>
              <a:latin typeface="Open Sans"/>
              <a:ea typeface="Open Sans"/>
              <a:cs typeface="Open Sans"/>
              <a:sym typeface="Open Sans"/>
            </a:endParaRPr>
          </a:p>
        </p:txBody>
      </p:sp>
      <p:pic>
        <p:nvPicPr>
          <p:cNvPr id="603" name="Google Shape;603;p66"/>
          <p:cNvPicPr preferRelativeResize="0"/>
          <p:nvPr/>
        </p:nvPicPr>
        <p:blipFill>
          <a:blip r:embed="rId4">
            <a:alphaModFix/>
          </a:blip>
          <a:stretch>
            <a:fillRect/>
          </a:stretch>
        </p:blipFill>
        <p:spPr>
          <a:xfrm>
            <a:off x="4770500" y="4064125"/>
            <a:ext cx="810500" cy="810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56"/>
        <p:cNvGrpSpPr/>
        <p:nvPr/>
      </p:nvGrpSpPr>
      <p:grpSpPr>
        <a:xfrm>
          <a:off x="0" y="0"/>
          <a:ext cx="0" cy="0"/>
          <a:chOff x="0" y="0"/>
          <a:chExt cx="0" cy="0"/>
        </a:xfrm>
      </p:grpSpPr>
      <p:sp>
        <p:nvSpPr>
          <p:cNvPr id="157" name="Google Shape;157;p29"/>
          <p:cNvSpPr txBox="1">
            <a:spLocks noGrp="1"/>
          </p:cNvSpPr>
          <p:nvPr>
            <p:ph type="ctrTitle"/>
          </p:nvPr>
        </p:nvSpPr>
        <p:spPr>
          <a:xfrm>
            <a:off x="1515738" y="193500"/>
            <a:ext cx="6112500" cy="862800"/>
          </a:xfrm>
          <a:prstGeom prst="rect">
            <a:avLst/>
          </a:prstGeom>
          <a:solidFill>
            <a:srgbClr val="6D9EEB"/>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4000" b="1">
                <a:solidFill>
                  <a:schemeClr val="lt1"/>
                </a:solidFill>
              </a:rPr>
              <a:t>法律賦予我們甚麼權利？</a:t>
            </a:r>
            <a:endParaRPr sz="4000" b="1">
              <a:solidFill>
                <a:schemeClr val="lt1"/>
              </a:solidFill>
            </a:endParaRPr>
          </a:p>
        </p:txBody>
      </p:sp>
      <p:pic>
        <p:nvPicPr>
          <p:cNvPr id="158" name="Google Shape;158;p29"/>
          <p:cNvPicPr preferRelativeResize="0"/>
          <p:nvPr/>
        </p:nvPicPr>
        <p:blipFill rotWithShape="1">
          <a:blip r:embed="rId3">
            <a:alphaModFix/>
          </a:blip>
          <a:srcRect l="22500" t="4287" r="10712" b="4287"/>
          <a:stretch/>
        </p:blipFill>
        <p:spPr>
          <a:xfrm>
            <a:off x="2995900" y="1284900"/>
            <a:ext cx="2738724" cy="3749301"/>
          </a:xfrm>
          <a:prstGeom prst="rect">
            <a:avLst/>
          </a:prstGeom>
          <a:noFill/>
          <a:ln>
            <a:noFill/>
          </a:ln>
        </p:spPr>
      </p:pic>
      <p:sp>
        <p:nvSpPr>
          <p:cNvPr id="159" name="Google Shape;159;p29"/>
          <p:cNvSpPr/>
          <p:nvPr/>
        </p:nvSpPr>
        <p:spPr>
          <a:xfrm>
            <a:off x="122450" y="1714500"/>
            <a:ext cx="2449200" cy="1714500"/>
          </a:xfrm>
          <a:prstGeom prst="cloudCallout">
            <a:avLst>
              <a:gd name="adj1" fmla="val 68755"/>
              <a:gd name="adj2" fmla="val 33036"/>
            </a:avLst>
          </a:prstGeom>
          <a:solidFill>
            <a:schemeClr val="lt1"/>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200"/>
              <a:t>教育？</a:t>
            </a:r>
            <a:endParaRPr sz="3200"/>
          </a:p>
        </p:txBody>
      </p:sp>
      <p:sp>
        <p:nvSpPr>
          <p:cNvPr id="160" name="Google Shape;160;p29"/>
          <p:cNvSpPr/>
          <p:nvPr/>
        </p:nvSpPr>
        <p:spPr>
          <a:xfrm>
            <a:off x="5469975" y="3275900"/>
            <a:ext cx="3546300" cy="1714500"/>
          </a:xfrm>
          <a:prstGeom prst="cloudCallout">
            <a:avLst>
              <a:gd name="adj1" fmla="val -38918"/>
              <a:gd name="adj2" fmla="val -87499"/>
            </a:avLst>
          </a:prstGeom>
          <a:solidFill>
            <a:schemeClr val="lt1"/>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200">
                <a:solidFill>
                  <a:schemeClr val="dk1"/>
                </a:solidFill>
              </a:rPr>
              <a:t>受到保護</a:t>
            </a:r>
            <a:r>
              <a:rPr lang="en" sz="3200"/>
              <a:t>？</a:t>
            </a:r>
            <a:endParaRPr sz="32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E06666"/>
                </a:solidFill>
              </a:rPr>
              <a:t>小美</a:t>
            </a:r>
            <a:endParaRPr sz="3000" b="1">
              <a:solidFill>
                <a:srgbClr val="E06666"/>
              </a:solidFill>
            </a:endParaRPr>
          </a:p>
        </p:txBody>
      </p:sp>
      <p:sp>
        <p:nvSpPr>
          <p:cNvPr id="609" name="Google Shape;609;p67"/>
          <p:cNvSpPr txBox="1">
            <a:spLocks noGrp="1"/>
          </p:cNvSpPr>
          <p:nvPr>
            <p:ph type="body" idx="1"/>
          </p:nvPr>
        </p:nvSpPr>
        <p:spPr>
          <a:xfrm>
            <a:off x="311700" y="1152475"/>
            <a:ext cx="6301500" cy="317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rgbClr val="000000"/>
                </a:solidFill>
              </a:rPr>
              <a:t>欺凌</a:t>
            </a:r>
            <a:r>
              <a:rPr lang="en" sz="2600" b="1">
                <a:solidFill>
                  <a:srgbClr val="000000"/>
                </a:solidFill>
              </a:rPr>
              <a:t>主謀</a:t>
            </a:r>
            <a:endParaRPr sz="2600" b="1">
              <a:solidFill>
                <a:srgbClr val="000000"/>
              </a:solidFill>
            </a:endParaRPr>
          </a:p>
          <a:p>
            <a:pPr marL="457200" lvl="0" indent="-393700" algn="l" rtl="0">
              <a:spcBef>
                <a:spcPts val="1600"/>
              </a:spcBef>
              <a:spcAft>
                <a:spcPts val="0"/>
              </a:spcAft>
              <a:buClr>
                <a:srgbClr val="000000"/>
              </a:buClr>
              <a:buSzPts val="2600"/>
              <a:buAutoNum type="arabicPeriod"/>
            </a:pPr>
            <a:r>
              <a:rPr lang="en" sz="2600" b="1">
                <a:solidFill>
                  <a:srgbClr val="000000"/>
                </a:solidFill>
              </a:rPr>
              <a:t>襲擊及毆打</a:t>
            </a:r>
            <a:endParaRPr sz="2600" b="1">
              <a:solidFill>
                <a:srgbClr val="000000"/>
              </a:solidFill>
            </a:endParaRPr>
          </a:p>
          <a:p>
            <a:pPr marL="914400" lvl="1" indent="-374650" algn="l" rtl="0">
              <a:spcBef>
                <a:spcPts val="1000"/>
              </a:spcBef>
              <a:spcAft>
                <a:spcPts val="0"/>
              </a:spcAft>
              <a:buClr>
                <a:srgbClr val="000000"/>
              </a:buClr>
              <a:buSzPts val="2300"/>
              <a:buChar char="○"/>
            </a:pPr>
            <a:r>
              <a:rPr lang="en" sz="2300">
                <a:solidFill>
                  <a:srgbClr val="000000"/>
                </a:solidFill>
              </a:rPr>
              <a:t>出拳打向一心</a:t>
            </a:r>
            <a:endParaRPr sz="2300">
              <a:solidFill>
                <a:srgbClr val="000000"/>
              </a:solidFill>
            </a:endParaRPr>
          </a:p>
          <a:p>
            <a:pPr marL="457200" lvl="0" indent="-393700" algn="l" rtl="0">
              <a:spcBef>
                <a:spcPts val="1000"/>
              </a:spcBef>
              <a:spcAft>
                <a:spcPts val="0"/>
              </a:spcAft>
              <a:buClr>
                <a:srgbClr val="000000"/>
              </a:buClr>
              <a:buSzPts val="2600"/>
              <a:buAutoNum type="arabicPeriod"/>
            </a:pPr>
            <a:r>
              <a:rPr lang="en" sz="2600" b="1">
                <a:solidFill>
                  <a:srgbClr val="000000"/>
                </a:solidFill>
              </a:rPr>
              <a:t>刑事恐嚇</a:t>
            </a:r>
            <a:endParaRPr sz="2600" b="1">
              <a:solidFill>
                <a:srgbClr val="000000"/>
              </a:solidFill>
            </a:endParaRPr>
          </a:p>
          <a:p>
            <a:pPr marL="914400" lvl="1" indent="-374650" algn="l" rtl="0">
              <a:spcBef>
                <a:spcPts val="1000"/>
              </a:spcBef>
              <a:spcAft>
                <a:spcPts val="1000"/>
              </a:spcAft>
              <a:buClr>
                <a:srgbClr val="000000"/>
              </a:buClr>
              <a:buSzPts val="2300"/>
              <a:buChar char="○"/>
            </a:pPr>
            <a:r>
              <a:rPr lang="en" sz="2300">
                <a:solidFill>
                  <a:schemeClr val="dk1"/>
                </a:solidFill>
              </a:rPr>
              <a:t>威脅一心，要求一心替她做功課，否則就會和其他人一起毆打一心</a:t>
            </a:r>
            <a:endParaRPr sz="2300">
              <a:solidFill>
                <a:srgbClr val="000000"/>
              </a:solidFill>
            </a:endParaRPr>
          </a:p>
        </p:txBody>
      </p:sp>
      <p:pic>
        <p:nvPicPr>
          <p:cNvPr id="610" name="Google Shape;610;p67"/>
          <p:cNvPicPr preferRelativeResize="0"/>
          <p:nvPr/>
        </p:nvPicPr>
        <p:blipFill rotWithShape="1">
          <a:blip r:embed="rId3">
            <a:alphaModFix/>
          </a:blip>
          <a:srcRect l="55588" t="13389" r="6917" b="11179"/>
          <a:stretch/>
        </p:blipFill>
        <p:spPr>
          <a:xfrm>
            <a:off x="6642675" y="798213"/>
            <a:ext cx="1928375" cy="388002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6AA84F"/>
                </a:solidFill>
              </a:rPr>
              <a:t>念慈</a:t>
            </a:r>
            <a:endParaRPr sz="3000" b="1">
              <a:solidFill>
                <a:srgbClr val="6AA84F"/>
              </a:solidFill>
            </a:endParaRPr>
          </a:p>
        </p:txBody>
      </p:sp>
      <p:sp>
        <p:nvSpPr>
          <p:cNvPr id="616" name="Google Shape;616;p68"/>
          <p:cNvSpPr txBox="1">
            <a:spLocks noGrp="1"/>
          </p:cNvSpPr>
          <p:nvPr>
            <p:ph type="body" idx="1"/>
          </p:nvPr>
        </p:nvSpPr>
        <p:spPr>
          <a:xfrm>
            <a:off x="311700" y="1152475"/>
            <a:ext cx="6007500"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600" b="1">
                <a:solidFill>
                  <a:schemeClr val="dk1"/>
                </a:solidFill>
              </a:rPr>
              <a:t>從屬者</a:t>
            </a:r>
            <a:r>
              <a:rPr lang="en" sz="2600">
                <a:solidFill>
                  <a:schemeClr val="dk1"/>
                </a:solidFill>
              </a:rPr>
              <a:t>或</a:t>
            </a:r>
            <a:r>
              <a:rPr lang="en" sz="2600" b="1">
                <a:solidFill>
                  <a:schemeClr val="dk1"/>
                </a:solidFill>
              </a:rPr>
              <a:t>共犯</a:t>
            </a:r>
            <a:endParaRPr sz="2600" b="1">
              <a:solidFill>
                <a:schemeClr val="dk1"/>
              </a:solidFill>
            </a:endParaRPr>
          </a:p>
          <a:p>
            <a:pPr marL="457200" lvl="0" indent="-393700" algn="l" rtl="0">
              <a:lnSpc>
                <a:spcPct val="150000"/>
              </a:lnSpc>
              <a:spcBef>
                <a:spcPts val="1600"/>
              </a:spcBef>
              <a:spcAft>
                <a:spcPts val="0"/>
              </a:spcAft>
              <a:buClr>
                <a:schemeClr val="dk1"/>
              </a:buClr>
              <a:buSzPts val="2600"/>
              <a:buChar char="❖"/>
            </a:pPr>
            <a:r>
              <a:rPr lang="en" sz="2600">
                <a:solidFill>
                  <a:schemeClr val="dk1"/>
                </a:solidFill>
              </a:rPr>
              <a:t>協助、教唆、慫恿或促使主謀犯罪</a:t>
            </a:r>
            <a:endParaRPr sz="2600">
              <a:solidFill>
                <a:schemeClr val="dk1"/>
              </a:solidFill>
            </a:endParaRPr>
          </a:p>
          <a:p>
            <a:pPr marL="457200" lvl="0" indent="-393700" algn="l" rtl="0">
              <a:lnSpc>
                <a:spcPct val="150000"/>
              </a:lnSpc>
              <a:spcBef>
                <a:spcPts val="0"/>
              </a:spcBef>
              <a:spcAft>
                <a:spcPts val="0"/>
              </a:spcAft>
              <a:buClr>
                <a:schemeClr val="dk1"/>
              </a:buClr>
              <a:buSzPts val="2600"/>
              <a:buChar char="❖"/>
            </a:pPr>
            <a:r>
              <a:rPr lang="en" sz="2600">
                <a:solidFill>
                  <a:schemeClr val="dk1"/>
                </a:solidFill>
              </a:rPr>
              <a:t>共犯的罪責，</a:t>
            </a:r>
            <a:r>
              <a:rPr lang="en" sz="2600" b="1">
                <a:solidFill>
                  <a:schemeClr val="dk1"/>
                </a:solidFill>
              </a:rPr>
              <a:t>與主謀的罪責一樣</a:t>
            </a:r>
            <a:r>
              <a:rPr lang="en" sz="2600">
                <a:solidFill>
                  <a:schemeClr val="dk1"/>
                </a:solidFill>
              </a:rPr>
              <a:t>，都會被裁定干犯相同的罪行</a:t>
            </a:r>
            <a:endParaRPr sz="2600">
              <a:solidFill>
                <a:schemeClr val="dk1"/>
              </a:solidFill>
            </a:endParaRPr>
          </a:p>
        </p:txBody>
      </p:sp>
      <p:pic>
        <p:nvPicPr>
          <p:cNvPr id="617" name="Google Shape;617;p68"/>
          <p:cNvPicPr preferRelativeResize="0"/>
          <p:nvPr/>
        </p:nvPicPr>
        <p:blipFill rotWithShape="1">
          <a:blip r:embed="rId3">
            <a:alphaModFix/>
          </a:blip>
          <a:srcRect l="4094" t="12280" r="60485" b="12287"/>
          <a:stretch/>
        </p:blipFill>
        <p:spPr>
          <a:xfrm>
            <a:off x="6657975" y="631738"/>
            <a:ext cx="1821675" cy="388002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a:solidFill>
                  <a:srgbClr val="6AA84F"/>
                </a:solidFill>
              </a:rPr>
              <a:t>念慈</a:t>
            </a:r>
            <a:endParaRPr sz="3200" b="1">
              <a:solidFill>
                <a:srgbClr val="6AA84F"/>
              </a:solidFill>
            </a:endParaRPr>
          </a:p>
        </p:txBody>
      </p:sp>
      <p:sp>
        <p:nvSpPr>
          <p:cNvPr id="623" name="Google Shape;623;p69"/>
          <p:cNvSpPr txBox="1">
            <a:spLocks noGrp="1"/>
          </p:cNvSpPr>
          <p:nvPr>
            <p:ph type="body" idx="1"/>
          </p:nvPr>
        </p:nvSpPr>
        <p:spPr>
          <a:xfrm>
            <a:off x="311700" y="1152475"/>
            <a:ext cx="6301500"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600" b="1">
                <a:solidFill>
                  <a:schemeClr val="dk1"/>
                </a:solidFill>
              </a:rPr>
              <a:t>鼓勵</a:t>
            </a:r>
            <a:r>
              <a:rPr lang="en" sz="2600">
                <a:solidFill>
                  <a:schemeClr val="dk1"/>
                </a:solidFill>
              </a:rPr>
              <a:t>主事人</a:t>
            </a:r>
            <a:r>
              <a:rPr lang="en" sz="2600">
                <a:solidFill>
                  <a:srgbClr val="E06666"/>
                </a:solidFill>
              </a:rPr>
              <a:t>小美</a:t>
            </a:r>
            <a:endParaRPr sz="2600">
              <a:solidFill>
                <a:srgbClr val="E06666"/>
              </a:solidFill>
            </a:endParaRPr>
          </a:p>
          <a:p>
            <a:pPr marL="457200" lvl="0" indent="-393700" algn="l" rtl="0">
              <a:lnSpc>
                <a:spcPct val="150000"/>
              </a:lnSpc>
              <a:spcBef>
                <a:spcPts val="1600"/>
              </a:spcBef>
              <a:spcAft>
                <a:spcPts val="0"/>
              </a:spcAft>
              <a:buClr>
                <a:schemeClr val="dk1"/>
              </a:buClr>
              <a:buSzPts val="2600"/>
              <a:buChar char="❖"/>
            </a:pPr>
            <a:r>
              <a:rPr lang="en" sz="2600">
                <a:solidFill>
                  <a:schemeClr val="dk1"/>
                </a:solidFill>
              </a:rPr>
              <a:t>向</a:t>
            </a:r>
            <a:r>
              <a:rPr lang="en" sz="2600">
                <a:solidFill>
                  <a:srgbClr val="E06666"/>
                </a:solidFill>
              </a:rPr>
              <a:t>小美</a:t>
            </a:r>
            <a:r>
              <a:rPr lang="en" sz="2600">
                <a:solidFill>
                  <a:schemeClr val="dk1"/>
                </a:solidFill>
              </a:rPr>
              <a:t>大叫「再打她﹗」或「踢她﹗」</a:t>
            </a:r>
            <a:endParaRPr sz="2600">
              <a:solidFill>
                <a:schemeClr val="dk1"/>
              </a:solidFill>
            </a:endParaRPr>
          </a:p>
          <a:p>
            <a:pPr marL="457200" lvl="0" indent="-393700" algn="l" rtl="0">
              <a:lnSpc>
                <a:spcPct val="150000"/>
              </a:lnSpc>
              <a:spcBef>
                <a:spcPts val="0"/>
              </a:spcBef>
              <a:spcAft>
                <a:spcPts val="0"/>
              </a:spcAft>
              <a:buClr>
                <a:schemeClr val="dk1"/>
              </a:buClr>
              <a:buSzPts val="2600"/>
              <a:buChar char="❖"/>
            </a:pPr>
            <a:r>
              <a:rPr lang="en" sz="2600">
                <a:solidFill>
                  <a:schemeClr val="dk1"/>
                </a:solidFill>
              </a:rPr>
              <a:t>不再是純粹旁觀者，而是在鼓勵施襲者</a:t>
            </a:r>
            <a:endParaRPr sz="2600">
              <a:solidFill>
                <a:schemeClr val="dk1"/>
              </a:solidFill>
            </a:endParaRPr>
          </a:p>
          <a:p>
            <a:pPr marL="457200" lvl="0" indent="-393700" algn="l" rtl="0">
              <a:lnSpc>
                <a:spcPct val="150000"/>
              </a:lnSpc>
              <a:spcBef>
                <a:spcPts val="0"/>
              </a:spcBef>
              <a:spcAft>
                <a:spcPts val="0"/>
              </a:spcAft>
              <a:buClr>
                <a:schemeClr val="dk1"/>
              </a:buClr>
              <a:buSzPts val="2600"/>
              <a:buChar char="❖"/>
            </a:pPr>
            <a:r>
              <a:rPr lang="en" sz="2600">
                <a:solidFill>
                  <a:schemeClr val="dk1"/>
                </a:solidFill>
              </a:rPr>
              <a:t>罪責與</a:t>
            </a:r>
            <a:r>
              <a:rPr lang="en" sz="2600">
                <a:solidFill>
                  <a:srgbClr val="E06666"/>
                </a:solidFill>
              </a:rPr>
              <a:t>小美</a:t>
            </a:r>
            <a:r>
              <a:rPr lang="en" sz="2600">
                <a:solidFill>
                  <a:schemeClr val="dk1"/>
                </a:solidFill>
              </a:rPr>
              <a:t>一樣</a:t>
            </a:r>
            <a:endParaRPr sz="2600">
              <a:solidFill>
                <a:schemeClr val="dk1"/>
              </a:solidFill>
            </a:endParaRPr>
          </a:p>
        </p:txBody>
      </p:sp>
      <p:pic>
        <p:nvPicPr>
          <p:cNvPr id="624" name="Google Shape;624;p69"/>
          <p:cNvPicPr preferRelativeResize="0"/>
          <p:nvPr/>
        </p:nvPicPr>
        <p:blipFill rotWithShape="1">
          <a:blip r:embed="rId3">
            <a:alphaModFix/>
          </a:blip>
          <a:srcRect l="4094" t="12280" r="60485" b="12287"/>
          <a:stretch/>
        </p:blipFill>
        <p:spPr>
          <a:xfrm>
            <a:off x="6657975" y="631738"/>
            <a:ext cx="1821675" cy="388002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a:solidFill>
                  <a:srgbClr val="FF9900"/>
                </a:solidFill>
              </a:rPr>
              <a:t>英秀</a:t>
            </a:r>
            <a:endParaRPr sz="3200" b="1">
              <a:solidFill>
                <a:srgbClr val="FF9900"/>
              </a:solidFill>
            </a:endParaRPr>
          </a:p>
        </p:txBody>
      </p:sp>
      <p:sp>
        <p:nvSpPr>
          <p:cNvPr id="630" name="Google Shape;630;p70"/>
          <p:cNvSpPr txBox="1">
            <a:spLocks noGrp="1"/>
          </p:cNvSpPr>
          <p:nvPr>
            <p:ph type="body" idx="1"/>
          </p:nvPr>
        </p:nvSpPr>
        <p:spPr>
          <a:xfrm>
            <a:off x="311700" y="1152475"/>
            <a:ext cx="6301500"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600" b="1">
                <a:solidFill>
                  <a:schemeClr val="dk1"/>
                </a:solidFill>
              </a:rPr>
              <a:t>拍片用意為何？片段有何用途？</a:t>
            </a:r>
            <a:endParaRPr sz="2600">
              <a:solidFill>
                <a:srgbClr val="E06666"/>
              </a:solidFill>
            </a:endParaRPr>
          </a:p>
          <a:p>
            <a:pPr marL="457200" lvl="0" indent="-393700" algn="l" rtl="0">
              <a:lnSpc>
                <a:spcPct val="150000"/>
              </a:lnSpc>
              <a:spcBef>
                <a:spcPts val="1600"/>
              </a:spcBef>
              <a:spcAft>
                <a:spcPts val="0"/>
              </a:spcAft>
              <a:buClr>
                <a:schemeClr val="dk1"/>
              </a:buClr>
              <a:buSzPts val="2600"/>
              <a:buChar char="❖"/>
            </a:pPr>
            <a:r>
              <a:rPr lang="en" sz="2600">
                <a:solidFill>
                  <a:schemeClr val="dk1"/>
                </a:solidFill>
              </a:rPr>
              <a:t>舉報</a:t>
            </a:r>
            <a:r>
              <a:rPr lang="en" sz="2600">
                <a:solidFill>
                  <a:srgbClr val="CC4125"/>
                </a:solidFill>
              </a:rPr>
              <a:t>小美</a:t>
            </a:r>
            <a:r>
              <a:rPr lang="en" sz="2600">
                <a:solidFill>
                  <a:schemeClr val="dk1"/>
                </a:solidFill>
              </a:rPr>
              <a:t>？</a:t>
            </a:r>
            <a:endParaRPr sz="2600">
              <a:solidFill>
                <a:schemeClr val="dk1"/>
              </a:solidFill>
            </a:endParaRPr>
          </a:p>
          <a:p>
            <a:pPr marL="457200" lvl="0" indent="-393700" algn="l" rtl="0">
              <a:lnSpc>
                <a:spcPct val="150000"/>
              </a:lnSpc>
              <a:spcBef>
                <a:spcPts val="0"/>
              </a:spcBef>
              <a:spcAft>
                <a:spcPts val="0"/>
              </a:spcAft>
              <a:buClr>
                <a:schemeClr val="dk1"/>
              </a:buClr>
              <a:buSzPts val="2600"/>
              <a:buChar char="❖"/>
            </a:pPr>
            <a:r>
              <a:rPr lang="en" sz="2600">
                <a:solidFill>
                  <a:schemeClr val="dk1"/>
                </a:solidFill>
              </a:rPr>
              <a:t>替</a:t>
            </a:r>
            <a:r>
              <a:rPr lang="en" sz="2600">
                <a:solidFill>
                  <a:srgbClr val="CC4125"/>
                </a:solidFill>
              </a:rPr>
              <a:t>小美</a:t>
            </a:r>
            <a:r>
              <a:rPr lang="en" sz="2600">
                <a:solidFill>
                  <a:schemeClr val="dk1"/>
                </a:solidFill>
              </a:rPr>
              <a:t>拍片，上載至互聯網，讓更多人看到欺凌過程？</a:t>
            </a:r>
            <a:endParaRPr sz="2600">
              <a:solidFill>
                <a:schemeClr val="dk1"/>
              </a:solidFill>
            </a:endParaRPr>
          </a:p>
        </p:txBody>
      </p:sp>
      <p:pic>
        <p:nvPicPr>
          <p:cNvPr id="631" name="Google Shape;631;p70"/>
          <p:cNvPicPr preferRelativeResize="0"/>
          <p:nvPr/>
        </p:nvPicPr>
        <p:blipFill rotWithShape="1">
          <a:blip r:embed="rId3">
            <a:alphaModFix/>
          </a:blip>
          <a:srcRect l="27907" t="12287" r="36673" b="12280"/>
          <a:stretch/>
        </p:blipFill>
        <p:spPr>
          <a:xfrm>
            <a:off x="6657975" y="631738"/>
            <a:ext cx="1821675" cy="388002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a:solidFill>
                  <a:srgbClr val="3C78D8"/>
                </a:solidFill>
              </a:rPr>
              <a:t>幼羚</a:t>
            </a:r>
            <a:endParaRPr sz="3200" b="1">
              <a:solidFill>
                <a:srgbClr val="3C78D8"/>
              </a:solidFill>
            </a:endParaRPr>
          </a:p>
        </p:txBody>
      </p:sp>
      <p:sp>
        <p:nvSpPr>
          <p:cNvPr id="637" name="Google Shape;637;p71"/>
          <p:cNvSpPr txBox="1">
            <a:spLocks noGrp="1"/>
          </p:cNvSpPr>
          <p:nvPr>
            <p:ph type="body" idx="1"/>
          </p:nvPr>
        </p:nvSpPr>
        <p:spPr>
          <a:xfrm>
            <a:off x="311700" y="1152475"/>
            <a:ext cx="6117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chemeClr val="dk1"/>
                </a:solidFill>
              </a:rPr>
              <a:t>旁觀者雖然沒有法律責任，</a:t>
            </a:r>
            <a:endParaRPr sz="2600">
              <a:solidFill>
                <a:schemeClr val="dk1"/>
              </a:solidFill>
            </a:endParaRPr>
          </a:p>
          <a:p>
            <a:pPr marL="0" lvl="0" indent="0" algn="l" rtl="0">
              <a:spcBef>
                <a:spcPts val="1600"/>
              </a:spcBef>
              <a:spcAft>
                <a:spcPts val="1600"/>
              </a:spcAft>
              <a:buNone/>
            </a:pPr>
            <a:r>
              <a:rPr lang="en" sz="2600">
                <a:solidFill>
                  <a:schemeClr val="dk1"/>
                </a:solidFill>
              </a:rPr>
              <a:t>但應否</a:t>
            </a:r>
            <a:r>
              <a:rPr lang="en" sz="2600" b="1">
                <a:solidFill>
                  <a:schemeClr val="dk1"/>
                </a:solidFill>
              </a:rPr>
              <a:t>視而不見</a:t>
            </a:r>
            <a:r>
              <a:rPr lang="en" sz="2600">
                <a:solidFill>
                  <a:schemeClr val="dk1"/>
                </a:solidFill>
              </a:rPr>
              <a:t>、</a:t>
            </a:r>
            <a:r>
              <a:rPr lang="en" sz="2600" b="1">
                <a:solidFill>
                  <a:schemeClr val="dk1"/>
                </a:solidFill>
              </a:rPr>
              <a:t>默不作聲</a:t>
            </a:r>
            <a:r>
              <a:rPr lang="en" sz="2600">
                <a:solidFill>
                  <a:schemeClr val="dk1"/>
                </a:solidFill>
              </a:rPr>
              <a:t>呢？</a:t>
            </a:r>
            <a:endParaRPr sz="2600">
              <a:solidFill>
                <a:schemeClr val="dk1"/>
              </a:solidFill>
            </a:endParaRPr>
          </a:p>
        </p:txBody>
      </p:sp>
      <p:sp>
        <p:nvSpPr>
          <p:cNvPr id="638" name="Google Shape;638;p71"/>
          <p:cNvSpPr txBox="1"/>
          <p:nvPr/>
        </p:nvSpPr>
        <p:spPr>
          <a:xfrm>
            <a:off x="6761075" y="1699150"/>
            <a:ext cx="1551300" cy="15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dk1"/>
                </a:solidFill>
              </a:rPr>
              <a:t>😱</a:t>
            </a:r>
            <a:endParaRPr sz="10000"/>
          </a:p>
        </p:txBody>
      </p:sp>
      <p:pic>
        <p:nvPicPr>
          <p:cNvPr id="639" name="Google Shape;639;p71"/>
          <p:cNvPicPr preferRelativeResize="0"/>
          <p:nvPr/>
        </p:nvPicPr>
        <p:blipFill>
          <a:blip r:embed="rId3">
            <a:alphaModFix/>
          </a:blip>
          <a:stretch>
            <a:fillRect/>
          </a:stretch>
        </p:blipFill>
        <p:spPr>
          <a:xfrm>
            <a:off x="2724000" y="2571747"/>
            <a:ext cx="3696000" cy="26241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200" b="1"/>
              <a:t>校園欺凌對受害者的影響</a:t>
            </a:r>
            <a:endParaRPr sz="3200" b="1"/>
          </a:p>
          <a:p>
            <a:pPr marL="0" lvl="0" indent="0" algn="l" rtl="0">
              <a:spcBef>
                <a:spcPts val="0"/>
              </a:spcBef>
              <a:spcAft>
                <a:spcPts val="0"/>
              </a:spcAft>
              <a:buClr>
                <a:schemeClr val="dk1"/>
              </a:buClr>
              <a:buSzPts val="1100"/>
              <a:buFont typeface="Arial"/>
              <a:buNone/>
            </a:pPr>
            <a:endParaRPr sz="3200" b="1"/>
          </a:p>
          <a:p>
            <a:pPr marL="0" lvl="0" indent="0" algn="l" rtl="0">
              <a:spcBef>
                <a:spcPts val="0"/>
              </a:spcBef>
              <a:spcAft>
                <a:spcPts val="0"/>
              </a:spcAft>
              <a:buNone/>
            </a:pPr>
            <a:endParaRPr sz="3200" b="1"/>
          </a:p>
        </p:txBody>
      </p:sp>
      <p:sp>
        <p:nvSpPr>
          <p:cNvPr id="645" name="Google Shape;645;p72"/>
          <p:cNvSpPr txBox="1">
            <a:spLocks noGrp="1"/>
          </p:cNvSpPr>
          <p:nvPr>
            <p:ph type="body" idx="1"/>
          </p:nvPr>
        </p:nvSpPr>
        <p:spPr>
          <a:xfrm>
            <a:off x="311700" y="1152475"/>
            <a:ext cx="5444100" cy="3416400"/>
          </a:xfrm>
          <a:prstGeom prst="rect">
            <a:avLst/>
          </a:prstGeom>
        </p:spPr>
        <p:txBody>
          <a:bodyPr spcFirstLastPara="1" wrap="square" lIns="91425" tIns="91425" rIns="91425" bIns="91425" anchor="t" anchorCtr="0">
            <a:noAutofit/>
          </a:bodyPr>
          <a:lstStyle/>
          <a:p>
            <a:pPr marL="457200" lvl="0" indent="-393700" algn="l" rtl="0">
              <a:lnSpc>
                <a:spcPct val="115000"/>
              </a:lnSpc>
              <a:spcBef>
                <a:spcPts val="0"/>
              </a:spcBef>
              <a:spcAft>
                <a:spcPts val="0"/>
              </a:spcAft>
              <a:buClr>
                <a:srgbClr val="000000"/>
              </a:buClr>
              <a:buSzPts val="2600"/>
              <a:buChar char="❖"/>
            </a:pPr>
            <a:r>
              <a:rPr lang="en" sz="2600">
                <a:solidFill>
                  <a:schemeClr val="dk1"/>
                </a:solidFill>
              </a:rPr>
              <a:t>受害者可能會出現以下情況…</a:t>
            </a:r>
            <a:endParaRPr sz="2600">
              <a:solidFill>
                <a:schemeClr val="dk1"/>
              </a:solidFill>
            </a:endParaRPr>
          </a:p>
          <a:p>
            <a:pPr marL="914400" lvl="1" indent="-393700" algn="l" rtl="0">
              <a:lnSpc>
                <a:spcPct val="115000"/>
              </a:lnSpc>
              <a:spcBef>
                <a:spcPts val="0"/>
              </a:spcBef>
              <a:spcAft>
                <a:spcPts val="0"/>
              </a:spcAft>
              <a:buClr>
                <a:srgbClr val="000000"/>
              </a:buClr>
              <a:buSzPts val="2600"/>
              <a:buChar char="➢"/>
            </a:pPr>
            <a:r>
              <a:rPr lang="en" sz="2600">
                <a:solidFill>
                  <a:srgbClr val="000000"/>
                </a:solidFill>
              </a:rPr>
              <a:t>憂鬱</a:t>
            </a:r>
            <a:endParaRPr sz="2600">
              <a:solidFill>
                <a:srgbClr val="000000"/>
              </a:solidFill>
            </a:endParaRPr>
          </a:p>
          <a:p>
            <a:pPr marL="914400" lvl="1" indent="-393700" algn="l" rtl="0">
              <a:lnSpc>
                <a:spcPct val="115000"/>
              </a:lnSpc>
              <a:spcBef>
                <a:spcPts val="0"/>
              </a:spcBef>
              <a:spcAft>
                <a:spcPts val="0"/>
              </a:spcAft>
              <a:buClr>
                <a:srgbClr val="000000"/>
              </a:buClr>
              <a:buSzPts val="2600"/>
              <a:buChar char="➢"/>
            </a:pPr>
            <a:r>
              <a:rPr lang="en" sz="2600">
                <a:solidFill>
                  <a:srgbClr val="000000"/>
                </a:solidFill>
              </a:rPr>
              <a:t>失眠</a:t>
            </a:r>
            <a:endParaRPr sz="2600">
              <a:solidFill>
                <a:srgbClr val="000000"/>
              </a:solidFill>
            </a:endParaRPr>
          </a:p>
          <a:p>
            <a:pPr marL="914400" lvl="1" indent="-393700" algn="l" rtl="0">
              <a:lnSpc>
                <a:spcPct val="115000"/>
              </a:lnSpc>
              <a:spcBef>
                <a:spcPts val="0"/>
              </a:spcBef>
              <a:spcAft>
                <a:spcPts val="0"/>
              </a:spcAft>
              <a:buClr>
                <a:srgbClr val="000000"/>
              </a:buClr>
              <a:buSzPts val="2600"/>
              <a:buChar char="➢"/>
            </a:pPr>
            <a:r>
              <a:rPr lang="en" sz="2600">
                <a:solidFill>
                  <a:srgbClr val="000000"/>
                </a:solidFill>
              </a:rPr>
              <a:t>逃學或不能集中精神學習</a:t>
            </a:r>
            <a:endParaRPr sz="2600">
              <a:solidFill>
                <a:srgbClr val="000000"/>
              </a:solidFill>
            </a:endParaRPr>
          </a:p>
          <a:p>
            <a:pPr marL="914400" lvl="1" indent="-393700" algn="l" rtl="0">
              <a:lnSpc>
                <a:spcPct val="115000"/>
              </a:lnSpc>
              <a:spcBef>
                <a:spcPts val="0"/>
              </a:spcBef>
              <a:spcAft>
                <a:spcPts val="0"/>
              </a:spcAft>
              <a:buClr>
                <a:srgbClr val="000000"/>
              </a:buClr>
              <a:buSzPts val="2600"/>
              <a:buChar char="➢"/>
            </a:pPr>
            <a:r>
              <a:rPr lang="en" sz="2600">
                <a:solidFill>
                  <a:srgbClr val="000000"/>
                </a:solidFill>
              </a:rPr>
              <a:t>導致學習障礙</a:t>
            </a:r>
            <a:endParaRPr sz="2600">
              <a:solidFill>
                <a:srgbClr val="000000"/>
              </a:solidFill>
            </a:endParaRPr>
          </a:p>
          <a:p>
            <a:pPr marL="914400" lvl="1" indent="-393700" algn="l" rtl="0">
              <a:lnSpc>
                <a:spcPct val="115000"/>
              </a:lnSpc>
              <a:spcBef>
                <a:spcPts val="0"/>
              </a:spcBef>
              <a:spcAft>
                <a:spcPts val="0"/>
              </a:spcAft>
              <a:buClr>
                <a:srgbClr val="000000"/>
              </a:buClr>
              <a:buSzPts val="2600"/>
              <a:buChar char="➢"/>
            </a:pPr>
            <a:r>
              <a:rPr lang="en" sz="2600">
                <a:solidFill>
                  <a:srgbClr val="000000"/>
                </a:solidFill>
              </a:rPr>
              <a:t>嚴重者可能</a:t>
            </a:r>
            <a:r>
              <a:rPr lang="en" sz="2600" b="1">
                <a:solidFill>
                  <a:srgbClr val="000000"/>
                </a:solidFill>
              </a:rPr>
              <a:t>自殺</a:t>
            </a:r>
            <a:endParaRPr sz="2600" b="1">
              <a:solidFill>
                <a:srgbClr val="000000"/>
              </a:solidFill>
            </a:endParaRPr>
          </a:p>
          <a:p>
            <a:pPr marL="0" lvl="0" indent="0" algn="l" rtl="0">
              <a:spcBef>
                <a:spcPts val="0"/>
              </a:spcBef>
              <a:spcAft>
                <a:spcPts val="1600"/>
              </a:spcAft>
              <a:buNone/>
            </a:pPr>
            <a:endParaRPr sz="2000">
              <a:solidFill>
                <a:srgbClr val="000000"/>
              </a:solidFill>
            </a:endParaRPr>
          </a:p>
        </p:txBody>
      </p:sp>
      <p:pic>
        <p:nvPicPr>
          <p:cNvPr id="646" name="Google Shape;646;p72"/>
          <p:cNvPicPr preferRelativeResize="0"/>
          <p:nvPr/>
        </p:nvPicPr>
        <p:blipFill>
          <a:blip r:embed="rId3">
            <a:alphaModFix/>
          </a:blip>
          <a:stretch>
            <a:fillRect/>
          </a:stretch>
        </p:blipFill>
        <p:spPr>
          <a:xfrm>
            <a:off x="5557250" y="778375"/>
            <a:ext cx="3586749" cy="358674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a:solidFill>
                  <a:srgbClr val="000000"/>
                </a:solidFill>
              </a:rPr>
              <a:t>如果目睹校園欺凌，應該……</a:t>
            </a:r>
            <a:endParaRPr sz="3200" b="1">
              <a:solidFill>
                <a:srgbClr val="000000"/>
              </a:solidFill>
            </a:endParaRPr>
          </a:p>
        </p:txBody>
      </p:sp>
      <p:sp>
        <p:nvSpPr>
          <p:cNvPr id="652" name="Google Shape;652;p7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chemeClr val="lt1"/>
                </a:solidFill>
                <a:highlight>
                  <a:schemeClr val="dk1"/>
                </a:highlight>
              </a:rPr>
              <a:t>向父母 / 校園</a:t>
            </a:r>
            <a:r>
              <a:rPr lang="en" sz="2600" b="1">
                <a:solidFill>
                  <a:schemeClr val="lt1"/>
                </a:solidFill>
                <a:highlight>
                  <a:schemeClr val="dk1"/>
                </a:highlight>
              </a:rPr>
              <a:t>舉報事件</a:t>
            </a:r>
            <a:endParaRPr sz="2600" b="1">
              <a:solidFill>
                <a:schemeClr val="lt1"/>
              </a:solidFill>
              <a:highlight>
                <a:schemeClr val="dk1"/>
              </a:highlight>
            </a:endParaRPr>
          </a:p>
          <a:p>
            <a:pPr marL="457200" lvl="0" indent="-393700" algn="l" rtl="0">
              <a:spcBef>
                <a:spcPts val="1600"/>
              </a:spcBef>
              <a:spcAft>
                <a:spcPts val="0"/>
              </a:spcAft>
              <a:buClr>
                <a:srgbClr val="000000"/>
              </a:buClr>
              <a:buSzPts val="2600"/>
              <a:buChar char="❖"/>
            </a:pPr>
            <a:r>
              <a:rPr lang="en" sz="2600">
                <a:solidFill>
                  <a:srgbClr val="000000"/>
                </a:solidFill>
              </a:rPr>
              <a:t>協助學校建立安全及互相尊重的學習環境</a:t>
            </a:r>
            <a:endParaRPr sz="2600">
              <a:solidFill>
                <a:srgbClr val="000000"/>
              </a:solidFill>
            </a:endParaRPr>
          </a:p>
        </p:txBody>
      </p:sp>
      <p:pic>
        <p:nvPicPr>
          <p:cNvPr id="653" name="Google Shape;653;p73"/>
          <p:cNvPicPr preferRelativeResize="0"/>
          <p:nvPr/>
        </p:nvPicPr>
        <p:blipFill>
          <a:blip r:embed="rId3">
            <a:alphaModFix/>
          </a:blip>
          <a:stretch>
            <a:fillRect/>
          </a:stretch>
        </p:blipFill>
        <p:spPr>
          <a:xfrm>
            <a:off x="1136875" y="2729775"/>
            <a:ext cx="6870249" cy="24137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a:t>情景題</a:t>
            </a:r>
            <a:endParaRPr sz="3200" b="1"/>
          </a:p>
        </p:txBody>
      </p:sp>
      <p:sp>
        <p:nvSpPr>
          <p:cNvPr id="659" name="Google Shape;659;p74"/>
          <p:cNvSpPr txBox="1">
            <a:spLocks noGrp="1"/>
          </p:cNvSpPr>
          <p:nvPr>
            <p:ph type="body" idx="1"/>
          </p:nvPr>
        </p:nvSpPr>
        <p:spPr>
          <a:xfrm>
            <a:off x="311700" y="1489250"/>
            <a:ext cx="4260300" cy="2898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800">
                <a:solidFill>
                  <a:schemeClr val="dk1"/>
                </a:solidFill>
              </a:rPr>
              <a:t>有賴</a:t>
            </a:r>
            <a:r>
              <a:rPr lang="en" sz="2800">
                <a:solidFill>
                  <a:srgbClr val="3C78D8"/>
                </a:solidFill>
              </a:rPr>
              <a:t>幼羚</a:t>
            </a:r>
            <a:r>
              <a:rPr lang="en" sz="2800">
                <a:solidFill>
                  <a:schemeClr val="dk1"/>
                </a:solidFill>
              </a:rPr>
              <a:t>向學校舉報，學校徹查了這次欺凌事件。</a:t>
            </a:r>
            <a:endParaRPr sz="2800">
              <a:solidFill>
                <a:schemeClr val="dk1"/>
              </a:solidFill>
            </a:endParaRPr>
          </a:p>
          <a:p>
            <a:pPr marL="0" lvl="0" indent="0" algn="l" rtl="0">
              <a:lnSpc>
                <a:spcPct val="100000"/>
              </a:lnSpc>
              <a:spcBef>
                <a:spcPts val="0"/>
              </a:spcBef>
              <a:spcAft>
                <a:spcPts val="0"/>
              </a:spcAft>
              <a:buNone/>
            </a:pPr>
            <a:endParaRPr sz="2800">
              <a:solidFill>
                <a:schemeClr val="dk1"/>
              </a:solidFill>
            </a:endParaRPr>
          </a:p>
          <a:p>
            <a:pPr marL="0" lvl="0" indent="0" algn="l" rtl="0">
              <a:lnSpc>
                <a:spcPct val="100000"/>
              </a:lnSpc>
              <a:spcBef>
                <a:spcPts val="0"/>
              </a:spcBef>
              <a:spcAft>
                <a:spcPts val="0"/>
              </a:spcAft>
              <a:buNone/>
            </a:pPr>
            <a:r>
              <a:rPr lang="en" sz="2800">
                <a:solidFill>
                  <a:schemeClr val="dk1"/>
                </a:solidFill>
              </a:rPr>
              <a:t>原來，一心被</a:t>
            </a:r>
            <a:r>
              <a:rPr lang="en" sz="2800">
                <a:solidFill>
                  <a:srgbClr val="E06666"/>
                </a:solidFill>
              </a:rPr>
              <a:t>小美</a:t>
            </a:r>
            <a:r>
              <a:rPr lang="en" sz="2800">
                <a:solidFill>
                  <a:schemeClr val="dk1"/>
                </a:solidFill>
              </a:rPr>
              <a:t>欺凌的原因是她有一日看見小美在學校吸毒……</a:t>
            </a:r>
            <a:endParaRPr sz="2800">
              <a:solidFill>
                <a:schemeClr val="dk1"/>
              </a:solidFill>
            </a:endParaRPr>
          </a:p>
        </p:txBody>
      </p:sp>
      <p:pic>
        <p:nvPicPr>
          <p:cNvPr id="660" name="Google Shape;660;p74"/>
          <p:cNvPicPr preferRelativeResize="0"/>
          <p:nvPr/>
        </p:nvPicPr>
        <p:blipFill rotWithShape="1">
          <a:blip r:embed="rId3">
            <a:alphaModFix/>
          </a:blip>
          <a:srcRect l="7363" t="13389" r="6917" b="11179"/>
          <a:stretch/>
        </p:blipFill>
        <p:spPr>
          <a:xfrm>
            <a:off x="4423500" y="507350"/>
            <a:ext cx="4408725" cy="388002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664"/>
        <p:cNvGrpSpPr/>
        <p:nvPr/>
      </p:nvGrpSpPr>
      <p:grpSpPr>
        <a:xfrm>
          <a:off x="0" y="0"/>
          <a:ext cx="0" cy="0"/>
          <a:chOff x="0" y="0"/>
          <a:chExt cx="0" cy="0"/>
        </a:xfrm>
      </p:grpSpPr>
      <p:sp>
        <p:nvSpPr>
          <p:cNvPr id="665" name="Google Shape;665;p75"/>
          <p:cNvSpPr txBox="1">
            <a:spLocks noGrp="1"/>
          </p:cNvSpPr>
          <p:nvPr>
            <p:ph type="body" idx="1"/>
          </p:nvPr>
        </p:nvSpPr>
        <p:spPr>
          <a:xfrm>
            <a:off x="617525" y="1083125"/>
            <a:ext cx="2842200" cy="891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5000" b="1">
                <a:solidFill>
                  <a:srgbClr val="FFFFFF"/>
                </a:solidFill>
              </a:rPr>
              <a:t>危險藥物</a:t>
            </a:r>
            <a:endParaRPr sz="5000" b="1">
              <a:solidFill>
                <a:srgbClr val="FFFFFF"/>
              </a:solidFill>
            </a:endParaRPr>
          </a:p>
        </p:txBody>
      </p:sp>
      <p:pic>
        <p:nvPicPr>
          <p:cNvPr id="666" name="Google Shape;666;p75"/>
          <p:cNvPicPr preferRelativeResize="0"/>
          <p:nvPr/>
        </p:nvPicPr>
        <p:blipFill>
          <a:blip r:embed="rId3">
            <a:alphaModFix/>
          </a:blip>
          <a:stretch>
            <a:fillRect/>
          </a:stretch>
        </p:blipFill>
        <p:spPr>
          <a:xfrm>
            <a:off x="5409300" y="2571750"/>
            <a:ext cx="3272925" cy="21779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670"/>
        <p:cNvGrpSpPr/>
        <p:nvPr/>
      </p:nvGrpSpPr>
      <p:grpSpPr>
        <a:xfrm>
          <a:off x="0" y="0"/>
          <a:ext cx="0" cy="0"/>
          <a:chOff x="0" y="0"/>
          <a:chExt cx="0" cy="0"/>
        </a:xfrm>
      </p:grpSpPr>
      <p:sp>
        <p:nvSpPr>
          <p:cNvPr id="671" name="Google Shape;671;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2" name="Google Shape;672;p7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b="1">
                <a:solidFill>
                  <a:schemeClr val="lt1"/>
                </a:solidFill>
              </a:rPr>
              <a:t>危險藥物</a:t>
            </a:r>
            <a:endParaRPr sz="5000" b="1">
              <a:solidFill>
                <a:schemeClr val="lt1"/>
              </a:solidFill>
            </a:endParaRPr>
          </a:p>
          <a:p>
            <a:pPr marL="0" lvl="0" indent="0" algn="l" rtl="0">
              <a:lnSpc>
                <a:spcPct val="100000"/>
              </a:lnSpc>
              <a:spcBef>
                <a:spcPts val="1600"/>
              </a:spcBef>
              <a:spcAft>
                <a:spcPts val="0"/>
              </a:spcAft>
              <a:buNone/>
            </a:pPr>
            <a:endParaRPr sz="1400">
              <a:solidFill>
                <a:srgbClr val="000000"/>
              </a:solidFill>
            </a:endParaRPr>
          </a:p>
          <a:p>
            <a:pPr marL="0" lvl="0" indent="0" algn="l" rtl="0">
              <a:spcBef>
                <a:spcPts val="0"/>
              </a:spcBef>
              <a:spcAft>
                <a:spcPts val="1600"/>
              </a:spcAft>
              <a:buNone/>
            </a:pPr>
            <a:endParaRPr/>
          </a:p>
        </p:txBody>
      </p:sp>
      <p:sp>
        <p:nvSpPr>
          <p:cNvPr id="673" name="Google Shape;673;p76"/>
          <p:cNvSpPr/>
          <p:nvPr/>
        </p:nvSpPr>
        <p:spPr>
          <a:xfrm>
            <a:off x="444025" y="1085750"/>
            <a:ext cx="3375000" cy="3675900"/>
          </a:xfrm>
          <a:prstGeom prst="roundRect">
            <a:avLst>
              <a:gd name="adj" fmla="val 16667"/>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1600"/>
              </a:spcAft>
              <a:buNone/>
            </a:pPr>
            <a:r>
              <a:rPr lang="en" sz="5000" b="1">
                <a:solidFill>
                  <a:schemeClr val="lt1"/>
                </a:solidFill>
              </a:rPr>
              <a:t>危險藥物相關罪行</a:t>
            </a:r>
            <a:endParaRPr/>
          </a:p>
        </p:txBody>
      </p:sp>
      <p:sp>
        <p:nvSpPr>
          <p:cNvPr id="674" name="Google Shape;674;p76"/>
          <p:cNvSpPr/>
          <p:nvPr/>
        </p:nvSpPr>
        <p:spPr>
          <a:xfrm>
            <a:off x="4939500" y="1366500"/>
            <a:ext cx="3152700" cy="1281900"/>
          </a:xfrm>
          <a:prstGeom prst="roundRect">
            <a:avLst>
              <a:gd name="adj" fmla="val 16667"/>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200" b="1">
                <a:solidFill>
                  <a:schemeClr val="dk1"/>
                </a:solidFill>
              </a:rPr>
              <a:t>1.管有或吸食危險藥物</a:t>
            </a:r>
            <a:endParaRPr sz="5000" b="1">
              <a:solidFill>
                <a:schemeClr val="lt1"/>
              </a:solidFill>
            </a:endParaRPr>
          </a:p>
          <a:p>
            <a:pPr marL="0" lvl="0" indent="0" algn="l" rtl="0">
              <a:spcBef>
                <a:spcPts val="0"/>
              </a:spcBef>
              <a:spcAft>
                <a:spcPts val="0"/>
              </a:spcAft>
              <a:buNone/>
            </a:pPr>
            <a:endParaRPr/>
          </a:p>
        </p:txBody>
      </p:sp>
      <p:sp>
        <p:nvSpPr>
          <p:cNvPr id="675" name="Google Shape;675;p76"/>
          <p:cNvSpPr/>
          <p:nvPr/>
        </p:nvSpPr>
        <p:spPr>
          <a:xfrm>
            <a:off x="4939500" y="3286975"/>
            <a:ext cx="3152700" cy="1281900"/>
          </a:xfrm>
          <a:prstGeom prst="roundRect">
            <a:avLst>
              <a:gd name="adj" fmla="val 16667"/>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200" b="1">
                <a:solidFill>
                  <a:schemeClr val="dk1"/>
                </a:solidFill>
              </a:rPr>
              <a:t>2.販運危險藥物</a:t>
            </a:r>
            <a:endParaRPr sz="3200" b="1">
              <a:solidFill>
                <a:schemeClr val="dk1"/>
              </a:solidFill>
            </a:endParaRPr>
          </a:p>
          <a:p>
            <a:pPr marL="0" lvl="0" indent="0" algn="l" rtl="0">
              <a:spcBef>
                <a:spcPts val="0"/>
              </a:spcBef>
              <a:spcAft>
                <a:spcPts val="0"/>
              </a:spcAft>
              <a:buNone/>
            </a:pPr>
            <a:endParaRPr/>
          </a:p>
        </p:txBody>
      </p:sp>
      <p:cxnSp>
        <p:nvCxnSpPr>
          <p:cNvPr id="676" name="Google Shape;676;p76"/>
          <p:cNvCxnSpPr>
            <a:stCxn id="673" idx="3"/>
            <a:endCxn id="674" idx="1"/>
          </p:cNvCxnSpPr>
          <p:nvPr/>
        </p:nvCxnSpPr>
        <p:spPr>
          <a:xfrm rot="10800000" flipH="1">
            <a:off x="3819025" y="2007500"/>
            <a:ext cx="1120500" cy="916200"/>
          </a:xfrm>
          <a:prstGeom prst="bentConnector3">
            <a:avLst>
              <a:gd name="adj1" fmla="val 49999"/>
            </a:avLst>
          </a:prstGeom>
          <a:noFill/>
          <a:ln w="28575" cap="flat" cmpd="sng">
            <a:solidFill>
              <a:schemeClr val="dk2"/>
            </a:solidFill>
            <a:prstDash val="solid"/>
            <a:round/>
            <a:headEnd type="none" w="med" len="med"/>
            <a:tailEnd type="none" w="med" len="med"/>
          </a:ln>
        </p:spPr>
      </p:cxnSp>
      <p:cxnSp>
        <p:nvCxnSpPr>
          <p:cNvPr id="677" name="Google Shape;677;p76"/>
          <p:cNvCxnSpPr>
            <a:stCxn id="673" idx="3"/>
            <a:endCxn id="675" idx="1"/>
          </p:cNvCxnSpPr>
          <p:nvPr/>
        </p:nvCxnSpPr>
        <p:spPr>
          <a:xfrm>
            <a:off x="3819025" y="2923700"/>
            <a:ext cx="1120500" cy="1004100"/>
          </a:xfrm>
          <a:prstGeom prst="bentConnector3">
            <a:avLst>
              <a:gd name="adj1" fmla="val 49999"/>
            </a:avLst>
          </a:prstGeom>
          <a:noFill/>
          <a:ln w="28575" cap="flat" cmpd="sng">
            <a:solidFill>
              <a:schemeClr val="dk2"/>
            </a:solidFill>
            <a:prstDash val="solid"/>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0"/>
          <p:cNvSpPr txBox="1">
            <a:spLocks noGrp="1"/>
          </p:cNvSpPr>
          <p:nvPr>
            <p:ph type="ctrTitle"/>
          </p:nvPr>
        </p:nvSpPr>
        <p:spPr>
          <a:xfrm>
            <a:off x="311700" y="469050"/>
            <a:ext cx="7265700"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500" b="1"/>
              <a:t>聯合國《兒童權利公約》</a:t>
            </a:r>
            <a:endParaRPr sz="4500" b="1"/>
          </a:p>
        </p:txBody>
      </p:sp>
      <p:sp>
        <p:nvSpPr>
          <p:cNvPr id="166" name="Google Shape;166;p30"/>
          <p:cNvSpPr txBox="1">
            <a:spLocks noGrp="1"/>
          </p:cNvSpPr>
          <p:nvPr>
            <p:ph type="subTitle" idx="1"/>
          </p:nvPr>
        </p:nvSpPr>
        <p:spPr>
          <a:xfrm>
            <a:off x="2814500" y="1537125"/>
            <a:ext cx="5903400" cy="3183600"/>
          </a:xfrm>
          <a:prstGeom prst="rect">
            <a:avLst/>
          </a:prstGeom>
        </p:spPr>
        <p:txBody>
          <a:bodyPr spcFirstLastPara="1" wrap="square" lIns="91425" tIns="91425" rIns="91425" bIns="91425" anchor="t" anchorCtr="0">
            <a:noAutofit/>
          </a:bodyPr>
          <a:lstStyle/>
          <a:p>
            <a:pPr marL="457200" lvl="0" indent="-431800" algn="l" rtl="0">
              <a:spcBef>
                <a:spcPts val="0"/>
              </a:spcBef>
              <a:spcAft>
                <a:spcPts val="0"/>
              </a:spcAft>
              <a:buClr>
                <a:schemeClr val="dk1"/>
              </a:buClr>
              <a:buSzPts val="3200"/>
              <a:buChar char="●"/>
            </a:pPr>
            <a:r>
              <a:rPr lang="en" sz="3200">
                <a:solidFill>
                  <a:schemeClr val="dk1"/>
                </a:solidFill>
              </a:rPr>
              <a:t>確認兒童享有基本自由及與生俱來的人權</a:t>
            </a:r>
            <a:endParaRPr sz="3200">
              <a:solidFill>
                <a:schemeClr val="dk1"/>
              </a:solidFill>
            </a:endParaRPr>
          </a:p>
          <a:p>
            <a:pPr marL="457200" lvl="0" indent="0" algn="l" rtl="0">
              <a:spcBef>
                <a:spcPts val="0"/>
              </a:spcBef>
              <a:spcAft>
                <a:spcPts val="0"/>
              </a:spcAft>
              <a:buNone/>
            </a:pPr>
            <a:endParaRPr sz="3200">
              <a:solidFill>
                <a:schemeClr val="dk1"/>
              </a:solidFill>
            </a:endParaRPr>
          </a:p>
          <a:p>
            <a:pPr marL="457200" lvl="0" indent="-431800" algn="l" rtl="0">
              <a:spcBef>
                <a:spcPts val="0"/>
              </a:spcBef>
              <a:spcAft>
                <a:spcPts val="0"/>
              </a:spcAft>
              <a:buClr>
                <a:srgbClr val="444444"/>
              </a:buClr>
              <a:buSzPts val="3200"/>
              <a:buChar char="●"/>
            </a:pPr>
            <a:r>
              <a:rPr lang="en" sz="3200">
                <a:solidFill>
                  <a:srgbClr val="444444"/>
                </a:solidFill>
                <a:highlight>
                  <a:srgbClr val="FFFFFF"/>
                </a:highlight>
              </a:rPr>
              <a:t>18歲以下的任何人即為「兒童」</a:t>
            </a:r>
            <a:endParaRPr sz="3200">
              <a:solidFill>
                <a:schemeClr val="dk1"/>
              </a:solidFill>
            </a:endParaRPr>
          </a:p>
        </p:txBody>
      </p:sp>
      <p:pic>
        <p:nvPicPr>
          <p:cNvPr id="167" name="Google Shape;167;p30"/>
          <p:cNvPicPr preferRelativeResize="0"/>
          <p:nvPr/>
        </p:nvPicPr>
        <p:blipFill>
          <a:blip r:embed="rId3">
            <a:alphaModFix/>
          </a:blip>
          <a:stretch>
            <a:fillRect/>
          </a:stretch>
        </p:blipFill>
        <p:spPr>
          <a:xfrm>
            <a:off x="311701" y="1537175"/>
            <a:ext cx="2239075" cy="3183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a:t>你有遇過以下情況嗎？</a:t>
            </a:r>
            <a:endParaRPr sz="3200" b="1"/>
          </a:p>
        </p:txBody>
      </p:sp>
      <p:sp>
        <p:nvSpPr>
          <p:cNvPr id="683" name="Google Shape;683;p7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684" name="Google Shape;684;p77"/>
          <p:cNvSpPr/>
          <p:nvPr/>
        </p:nvSpPr>
        <p:spPr>
          <a:xfrm>
            <a:off x="705525" y="1331400"/>
            <a:ext cx="3866400" cy="1547100"/>
          </a:xfrm>
          <a:prstGeom prst="wedgeEllipseCallout">
            <a:avLst>
              <a:gd name="adj1" fmla="val -78436"/>
              <a:gd name="adj2" fmla="val 6508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a:t>試下啦，食咗好興奮㗎！</a:t>
            </a:r>
            <a:endParaRPr sz="2400"/>
          </a:p>
        </p:txBody>
      </p:sp>
      <p:sp>
        <p:nvSpPr>
          <p:cNvPr id="685" name="Google Shape;685;p77"/>
          <p:cNvSpPr/>
          <p:nvPr/>
        </p:nvSpPr>
        <p:spPr>
          <a:xfrm>
            <a:off x="823775" y="3215325"/>
            <a:ext cx="3561600" cy="1433700"/>
          </a:xfrm>
          <a:prstGeom prst="wedgeEllipseCallout">
            <a:avLst>
              <a:gd name="adj1" fmla="val -78436"/>
              <a:gd name="adj2" fmla="val 65087"/>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a:t>你幫我Keep住先啦，唔食又唔會犯法嘅。</a:t>
            </a:r>
            <a:endParaRPr sz="2400"/>
          </a:p>
        </p:txBody>
      </p:sp>
      <p:sp>
        <p:nvSpPr>
          <p:cNvPr id="686" name="Google Shape;686;p77"/>
          <p:cNvSpPr/>
          <p:nvPr/>
        </p:nvSpPr>
        <p:spPr>
          <a:xfrm>
            <a:off x="4756450" y="2906125"/>
            <a:ext cx="3561600" cy="1433700"/>
          </a:xfrm>
          <a:prstGeom prst="wedgeEllipseCallout">
            <a:avLst>
              <a:gd name="adj1" fmla="val 71735"/>
              <a:gd name="adj2" fmla="val 1132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t>有冇興趣幫我散貨呀？好好賺架喎！</a:t>
            </a:r>
            <a:endParaRPr sz="2200"/>
          </a:p>
        </p:txBody>
      </p:sp>
      <p:sp>
        <p:nvSpPr>
          <p:cNvPr id="687" name="Google Shape;687;p77"/>
          <p:cNvSpPr/>
          <p:nvPr/>
        </p:nvSpPr>
        <p:spPr>
          <a:xfrm>
            <a:off x="4861050" y="1152475"/>
            <a:ext cx="3561600" cy="1433700"/>
          </a:xfrm>
          <a:prstGeom prst="wedgeEllipseCallout">
            <a:avLst>
              <a:gd name="adj1" fmla="val 75507"/>
              <a:gd name="adj2" fmla="val 6248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a:t>喂細路，可唔可以幫我帶啲嘢過關呀？</a:t>
            </a:r>
            <a:endParaRPr sz="24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a:t>你有遇過以下情況嗎？</a:t>
            </a:r>
            <a:endParaRPr sz="3200" b="1"/>
          </a:p>
        </p:txBody>
      </p:sp>
      <p:sp>
        <p:nvSpPr>
          <p:cNvPr id="693" name="Google Shape;693;p7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694" name="Google Shape;694;p78"/>
          <p:cNvSpPr/>
          <p:nvPr/>
        </p:nvSpPr>
        <p:spPr>
          <a:xfrm>
            <a:off x="705525" y="1331400"/>
            <a:ext cx="3866400" cy="1547100"/>
          </a:xfrm>
          <a:prstGeom prst="wedgeEllipseCallout">
            <a:avLst>
              <a:gd name="adj1" fmla="val -78436"/>
              <a:gd name="adj2" fmla="val 6508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a:t>試下啦，食咗好興奮㗎！</a:t>
            </a:r>
            <a:endParaRPr sz="2400"/>
          </a:p>
        </p:txBody>
      </p:sp>
      <p:sp>
        <p:nvSpPr>
          <p:cNvPr id="695" name="Google Shape;695;p78"/>
          <p:cNvSpPr/>
          <p:nvPr/>
        </p:nvSpPr>
        <p:spPr>
          <a:xfrm>
            <a:off x="823775" y="3215325"/>
            <a:ext cx="3561600" cy="1433700"/>
          </a:xfrm>
          <a:prstGeom prst="wedgeEllipseCallout">
            <a:avLst>
              <a:gd name="adj1" fmla="val -78436"/>
              <a:gd name="adj2" fmla="val 65087"/>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a:t>你幫我Keep住先啦，唔食又唔會犯法嘅。</a:t>
            </a:r>
            <a:endParaRPr sz="2400"/>
          </a:p>
        </p:txBody>
      </p:sp>
      <p:sp>
        <p:nvSpPr>
          <p:cNvPr id="696" name="Google Shape;696;p78"/>
          <p:cNvSpPr/>
          <p:nvPr/>
        </p:nvSpPr>
        <p:spPr>
          <a:xfrm>
            <a:off x="4756450" y="2906125"/>
            <a:ext cx="3561600" cy="1433700"/>
          </a:xfrm>
          <a:prstGeom prst="wedgeEllipseCallout">
            <a:avLst>
              <a:gd name="adj1" fmla="val 71735"/>
              <a:gd name="adj2" fmla="val 1132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t>有冇興趣幫我散貨呀？好好賺架喎！</a:t>
            </a:r>
            <a:endParaRPr sz="2200"/>
          </a:p>
        </p:txBody>
      </p:sp>
      <p:sp>
        <p:nvSpPr>
          <p:cNvPr id="697" name="Google Shape;697;p78"/>
          <p:cNvSpPr/>
          <p:nvPr/>
        </p:nvSpPr>
        <p:spPr>
          <a:xfrm>
            <a:off x="4861050" y="1152475"/>
            <a:ext cx="3561600" cy="1433700"/>
          </a:xfrm>
          <a:prstGeom prst="wedgeEllipseCallout">
            <a:avLst>
              <a:gd name="adj1" fmla="val 75507"/>
              <a:gd name="adj2" fmla="val 6248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a:t>喂細路，可唔可以幫我帶啲嘢過關呀？</a:t>
            </a:r>
            <a:endParaRPr sz="2400"/>
          </a:p>
        </p:txBody>
      </p:sp>
      <p:sp>
        <p:nvSpPr>
          <p:cNvPr id="698" name="Google Shape;698;p78"/>
          <p:cNvSpPr/>
          <p:nvPr/>
        </p:nvSpPr>
        <p:spPr>
          <a:xfrm>
            <a:off x="1634500" y="1508750"/>
            <a:ext cx="5989200" cy="2880300"/>
          </a:xfrm>
          <a:prstGeom prst="mathMultiply">
            <a:avLst>
              <a:gd name="adj1" fmla="val 2352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a:t>管有或吸食危險藥物</a:t>
            </a:r>
            <a:endParaRPr sz="3200" b="1"/>
          </a:p>
        </p:txBody>
      </p:sp>
      <p:sp>
        <p:nvSpPr>
          <p:cNvPr id="704" name="Google Shape;704;p79"/>
          <p:cNvSpPr txBox="1">
            <a:spLocks noGrp="1"/>
          </p:cNvSpPr>
          <p:nvPr>
            <p:ph type="body" idx="1"/>
          </p:nvPr>
        </p:nvSpPr>
        <p:spPr>
          <a:xfrm>
            <a:off x="311700" y="1152475"/>
            <a:ext cx="8520600" cy="3416400"/>
          </a:xfrm>
          <a:prstGeom prst="rect">
            <a:avLst/>
          </a:prstGeom>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000000"/>
                </a:solidFill>
              </a:rPr>
              <a:t>《危險藥物條例》第8條</a:t>
            </a:r>
            <a:endParaRPr>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a:solidFill>
                <a:srgbClr val="000000"/>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
                <a:solidFill>
                  <a:srgbClr val="000000"/>
                </a:solidFill>
                <a:highlight>
                  <a:srgbClr val="FFFFFF"/>
                </a:highlight>
              </a:rPr>
              <a:t>除有許可證之人士外，任何人不得 ——</a:t>
            </a:r>
            <a:endParaRPr>
              <a:solidFill>
                <a:srgbClr val="000000"/>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endParaRPr>
              <a:solidFill>
                <a:srgbClr val="000000"/>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
                <a:solidFill>
                  <a:srgbClr val="000000"/>
                </a:solidFill>
                <a:highlight>
                  <a:srgbClr val="FFFFFF"/>
                </a:highlight>
              </a:rPr>
              <a:t>(a)管有 危險藥物；或</a:t>
            </a:r>
            <a:endParaRPr>
              <a:solidFill>
                <a:srgbClr val="000000"/>
              </a:solidFill>
              <a:highlight>
                <a:srgbClr val="FFFFFF"/>
              </a:highlight>
            </a:endParaRPr>
          </a:p>
          <a:p>
            <a:pPr marL="304800" lvl="0" indent="-304800" algn="l" rtl="0">
              <a:lnSpc>
                <a:spcPct val="100000"/>
              </a:lnSpc>
              <a:spcBef>
                <a:spcPts val="0"/>
              </a:spcBef>
              <a:spcAft>
                <a:spcPts val="0"/>
              </a:spcAft>
              <a:buClr>
                <a:schemeClr val="dk1"/>
              </a:buClr>
              <a:buSzPts val="1100"/>
              <a:buFont typeface="Arial"/>
              <a:buNone/>
            </a:pPr>
            <a:endParaRPr>
              <a:solidFill>
                <a:srgbClr val="000000"/>
              </a:solidFill>
              <a:highlight>
                <a:srgbClr val="FFFFFF"/>
              </a:highlight>
            </a:endParaRPr>
          </a:p>
          <a:p>
            <a:pPr marL="304800" lvl="0" indent="-304800" algn="l" rtl="0">
              <a:lnSpc>
                <a:spcPct val="100000"/>
              </a:lnSpc>
              <a:spcBef>
                <a:spcPts val="0"/>
              </a:spcBef>
              <a:spcAft>
                <a:spcPts val="0"/>
              </a:spcAft>
              <a:buClr>
                <a:schemeClr val="dk1"/>
              </a:buClr>
              <a:buSzPts val="1100"/>
              <a:buFont typeface="Arial"/>
              <a:buNone/>
            </a:pPr>
            <a:r>
              <a:rPr lang="en">
                <a:solidFill>
                  <a:srgbClr val="000000"/>
                </a:solidFill>
                <a:highlight>
                  <a:srgbClr val="FFFFFF"/>
                </a:highlight>
              </a:rPr>
              <a:t>(b)吸食、吸服、服食或注射 危險藥物。</a:t>
            </a:r>
            <a:endParaRPr>
              <a:solidFill>
                <a:srgbClr val="000000"/>
              </a:solidFill>
              <a:highlight>
                <a:srgbClr val="FFFFFF"/>
              </a:highlight>
            </a:endParaRPr>
          </a:p>
          <a:p>
            <a:pPr marL="0" lvl="0" indent="0" algn="l" rtl="0">
              <a:spcBef>
                <a:spcPts val="0"/>
              </a:spcBef>
              <a:spcAft>
                <a:spcPts val="0"/>
              </a:spcAft>
              <a:buNone/>
            </a:pPr>
            <a:endParaRPr>
              <a:solidFill>
                <a:srgbClr val="000000"/>
              </a:solidFill>
            </a:endParaRPr>
          </a:p>
          <a:p>
            <a:pPr marL="0" lvl="0" indent="0" algn="l" rtl="0">
              <a:lnSpc>
                <a:spcPct val="118181"/>
              </a:lnSpc>
              <a:spcBef>
                <a:spcPts val="1600"/>
              </a:spcBef>
              <a:spcAft>
                <a:spcPts val="0"/>
              </a:spcAft>
              <a:buClr>
                <a:schemeClr val="dk1"/>
              </a:buClr>
              <a:buSzPts val="1100"/>
              <a:buFont typeface="Arial"/>
              <a:buNone/>
            </a:pPr>
            <a:endParaRPr>
              <a:solidFill>
                <a:srgbClr val="000000"/>
              </a:solidFill>
              <a:highlight>
                <a:srgbClr val="FFFFFF"/>
              </a:highlight>
            </a:endParaRPr>
          </a:p>
          <a:p>
            <a:pPr marL="0" lvl="0" indent="0" algn="l" rtl="0">
              <a:spcBef>
                <a:spcPts val="400"/>
              </a:spcBef>
              <a:spcAft>
                <a:spcPts val="1600"/>
              </a:spcAft>
              <a:buNone/>
            </a:pPr>
            <a:endParaRPr>
              <a:solidFill>
                <a:srgbClr val="000000"/>
              </a:solidFill>
            </a:endParaRPr>
          </a:p>
        </p:txBody>
      </p:sp>
      <p:pic>
        <p:nvPicPr>
          <p:cNvPr id="705" name="Google Shape;705;p79"/>
          <p:cNvPicPr preferRelativeResize="0"/>
          <p:nvPr/>
        </p:nvPicPr>
        <p:blipFill>
          <a:blip r:embed="rId3">
            <a:alphaModFix/>
          </a:blip>
          <a:stretch>
            <a:fillRect/>
          </a:stretch>
        </p:blipFill>
        <p:spPr>
          <a:xfrm>
            <a:off x="5070100" y="719025"/>
            <a:ext cx="3376476" cy="2447950"/>
          </a:xfrm>
          <a:prstGeom prst="rect">
            <a:avLst/>
          </a:prstGeom>
          <a:noFill/>
          <a:ln>
            <a:noFill/>
          </a:ln>
        </p:spPr>
      </p:pic>
      <p:sp>
        <p:nvSpPr>
          <p:cNvPr id="706" name="Google Shape;706;p79"/>
          <p:cNvSpPr/>
          <p:nvPr/>
        </p:nvSpPr>
        <p:spPr>
          <a:xfrm>
            <a:off x="440275" y="3539075"/>
            <a:ext cx="8006400" cy="1032900"/>
          </a:xfrm>
          <a:prstGeom prst="roundRect">
            <a:avLst>
              <a:gd name="adj" fmla="val 16667"/>
            </a:avLst>
          </a:prstGeom>
          <a:solidFill>
            <a:srgbClr val="99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spcBef>
                <a:spcPts val="0"/>
              </a:spcBef>
              <a:spcAft>
                <a:spcPts val="0"/>
              </a:spcAft>
              <a:buNone/>
            </a:pPr>
            <a:r>
              <a:rPr lang="en" sz="2800" b="1">
                <a:solidFill>
                  <a:srgbClr val="FFFFFF"/>
                </a:solidFill>
              </a:rPr>
              <a:t>(1) 管有	         (2) 危險藥物</a:t>
            </a:r>
            <a:endParaRPr sz="2800" b="1">
              <a:solidFill>
                <a:srgbClr val="FFFFFF"/>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80"/>
          <p:cNvSpPr txBox="1">
            <a:spLocks noGrp="1"/>
          </p:cNvSpPr>
          <p:nvPr>
            <p:ph type="title"/>
          </p:nvPr>
        </p:nvSpPr>
        <p:spPr>
          <a:xfrm>
            <a:off x="408175" y="440700"/>
            <a:ext cx="5704800" cy="96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b="1"/>
              <a:t>情景題：甚麼是「管有」？</a:t>
            </a:r>
            <a:endParaRPr sz="4400" b="1"/>
          </a:p>
        </p:txBody>
      </p:sp>
      <p:sp>
        <p:nvSpPr>
          <p:cNvPr id="712" name="Google Shape;712;p80"/>
          <p:cNvSpPr txBox="1"/>
          <p:nvPr/>
        </p:nvSpPr>
        <p:spPr>
          <a:xfrm>
            <a:off x="408175" y="1245238"/>
            <a:ext cx="3857100" cy="29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800">
                <a:solidFill>
                  <a:schemeClr val="dk1"/>
                </a:solidFill>
              </a:rPr>
              <a:t>若果我不把危險藥物帶在身上，而是放在學校或家中某個地方，這是否能構成「管有」？</a:t>
            </a:r>
            <a:endParaRPr sz="2800">
              <a:solidFill>
                <a:schemeClr val="dk1"/>
              </a:solidFill>
            </a:endParaRPr>
          </a:p>
          <a:p>
            <a:pPr marL="0" lvl="0" indent="0" algn="l" rtl="0">
              <a:spcBef>
                <a:spcPts val="0"/>
              </a:spcBef>
              <a:spcAft>
                <a:spcPts val="0"/>
              </a:spcAft>
              <a:buNone/>
            </a:pPr>
            <a:endParaRPr sz="2800"/>
          </a:p>
        </p:txBody>
      </p:sp>
      <p:pic>
        <p:nvPicPr>
          <p:cNvPr id="713" name="Google Shape;713;p80"/>
          <p:cNvPicPr preferRelativeResize="0"/>
          <p:nvPr/>
        </p:nvPicPr>
        <p:blipFill>
          <a:blip r:embed="rId3">
            <a:alphaModFix/>
          </a:blip>
          <a:stretch>
            <a:fillRect/>
          </a:stretch>
        </p:blipFill>
        <p:spPr>
          <a:xfrm>
            <a:off x="4810875" y="1245250"/>
            <a:ext cx="3435650" cy="35130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300" b="1"/>
              <a:t>情景題：甚麼是「管有」？</a:t>
            </a:r>
            <a:endParaRPr/>
          </a:p>
        </p:txBody>
      </p:sp>
      <p:pic>
        <p:nvPicPr>
          <p:cNvPr id="719" name="Google Shape;719;p81"/>
          <p:cNvPicPr preferRelativeResize="0"/>
          <p:nvPr/>
        </p:nvPicPr>
        <p:blipFill>
          <a:blip r:embed="rId3">
            <a:alphaModFix/>
          </a:blip>
          <a:stretch>
            <a:fillRect/>
          </a:stretch>
        </p:blipFill>
        <p:spPr>
          <a:xfrm>
            <a:off x="5367875" y="1844675"/>
            <a:ext cx="2641600" cy="2641600"/>
          </a:xfrm>
          <a:prstGeom prst="rect">
            <a:avLst/>
          </a:prstGeom>
          <a:noFill/>
          <a:ln>
            <a:noFill/>
          </a:ln>
        </p:spPr>
      </p:pic>
      <p:sp>
        <p:nvSpPr>
          <p:cNvPr id="720" name="Google Shape;720;p81"/>
          <p:cNvSpPr txBox="1"/>
          <p:nvPr/>
        </p:nvSpPr>
        <p:spPr>
          <a:xfrm>
            <a:off x="311700" y="1360675"/>
            <a:ext cx="45618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a:solidFill>
                  <a:srgbClr val="CC4125"/>
                </a:solidFill>
              </a:rPr>
              <a:t>小美</a:t>
            </a:r>
            <a:r>
              <a:rPr lang="en" sz="2800">
                <a:solidFill>
                  <a:schemeClr val="dk1"/>
                </a:solidFill>
              </a:rPr>
              <a:t>和</a:t>
            </a:r>
            <a:r>
              <a:rPr lang="en" sz="2800">
                <a:solidFill>
                  <a:srgbClr val="93C47D"/>
                </a:solidFill>
              </a:rPr>
              <a:t>念慈</a:t>
            </a:r>
            <a:r>
              <a:rPr lang="en" sz="2800">
                <a:solidFill>
                  <a:schemeClr val="dk1"/>
                </a:solidFill>
              </a:rPr>
              <a:t>是好友。</a:t>
            </a:r>
            <a:r>
              <a:rPr lang="en" sz="2600">
                <a:solidFill>
                  <a:srgbClr val="CC4125"/>
                </a:solidFill>
              </a:rPr>
              <a:t>小美</a:t>
            </a:r>
            <a:r>
              <a:rPr lang="en" sz="2800">
                <a:solidFill>
                  <a:schemeClr val="dk1"/>
                </a:solidFill>
              </a:rPr>
              <a:t>先把危險藥物放在</a:t>
            </a:r>
            <a:r>
              <a:rPr lang="en" sz="2800">
                <a:solidFill>
                  <a:srgbClr val="93C47D"/>
                </a:solidFill>
              </a:rPr>
              <a:t>念慈</a:t>
            </a:r>
            <a:r>
              <a:rPr lang="en" sz="2800">
                <a:solidFill>
                  <a:schemeClr val="dk1"/>
                </a:solidFill>
              </a:rPr>
              <a:t>家中，以便探訪</a:t>
            </a:r>
            <a:r>
              <a:rPr lang="en" sz="2800">
                <a:solidFill>
                  <a:srgbClr val="93C47D"/>
                </a:solidFill>
              </a:rPr>
              <a:t>念慈</a:t>
            </a:r>
            <a:r>
              <a:rPr lang="en" sz="2800">
                <a:solidFill>
                  <a:schemeClr val="dk1"/>
                </a:solidFill>
              </a:rPr>
              <a:t>時服用或取回這些藥物，她們又是否算是「管有」這些危險藥物呢？</a:t>
            </a:r>
            <a:endParaRPr sz="2800">
              <a:solidFill>
                <a:schemeClr val="dk1"/>
              </a:solidFill>
            </a:endParaRPr>
          </a:p>
          <a:p>
            <a:pPr marL="0" lvl="0" indent="0" algn="l" rtl="0">
              <a:lnSpc>
                <a:spcPct val="115000"/>
              </a:lnSpc>
              <a:spcBef>
                <a:spcPts val="0"/>
              </a:spcBef>
              <a:spcAft>
                <a:spcPts val="0"/>
              </a:spcAft>
              <a:buNone/>
            </a:pPr>
            <a:endParaRPr sz="2800">
              <a:solidFill>
                <a:schemeClr val="dk1"/>
              </a:solidFill>
            </a:endParaRPr>
          </a:p>
          <a:p>
            <a:pPr marL="0" lvl="0" indent="0" algn="l" rtl="0">
              <a:spcBef>
                <a:spcPts val="0"/>
              </a:spcBef>
              <a:spcAft>
                <a:spcPts val="0"/>
              </a:spcAft>
              <a:buNone/>
            </a:pPr>
            <a:endParaRPr sz="2800">
              <a:solidFill>
                <a:schemeClr val="dk1"/>
              </a:solidFill>
            </a:endParaRPr>
          </a:p>
        </p:txBody>
      </p:sp>
      <p:sp>
        <p:nvSpPr>
          <p:cNvPr id="721" name="Google Shape;721;p81"/>
          <p:cNvSpPr txBox="1"/>
          <p:nvPr/>
        </p:nvSpPr>
        <p:spPr>
          <a:xfrm>
            <a:off x="7667150" y="1665475"/>
            <a:ext cx="704100" cy="474600"/>
          </a:xfrm>
          <a:prstGeom prst="rect">
            <a:avLst/>
          </a:prstGeom>
          <a:solidFill>
            <a:srgbClr val="134F5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rPr>
              <a:t>念慈</a:t>
            </a:r>
            <a:endParaRPr sz="2000">
              <a:solidFill>
                <a:schemeClr val="lt1"/>
              </a:solidFill>
            </a:endParaRPr>
          </a:p>
        </p:txBody>
      </p:sp>
      <p:sp>
        <p:nvSpPr>
          <p:cNvPr id="722" name="Google Shape;722;p81"/>
          <p:cNvSpPr txBox="1"/>
          <p:nvPr/>
        </p:nvSpPr>
        <p:spPr>
          <a:xfrm>
            <a:off x="5265600" y="1457225"/>
            <a:ext cx="704100" cy="474600"/>
          </a:xfrm>
          <a:prstGeom prst="rect">
            <a:avLst/>
          </a:prstGeom>
          <a:solidFill>
            <a:srgbClr val="CC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rPr>
              <a:t>小美</a:t>
            </a:r>
            <a:endParaRPr sz="2000">
              <a:solidFill>
                <a:schemeClr val="lt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a:t>「管有」=「控制」</a:t>
            </a:r>
            <a:endParaRPr sz="3200" b="1"/>
          </a:p>
        </p:txBody>
      </p:sp>
      <p:sp>
        <p:nvSpPr>
          <p:cNvPr id="728" name="Google Shape;728;p82"/>
          <p:cNvSpPr txBox="1">
            <a:spLocks noGrp="1"/>
          </p:cNvSpPr>
          <p:nvPr>
            <p:ph type="body" idx="1"/>
          </p:nvPr>
        </p:nvSpPr>
        <p:spPr>
          <a:xfrm>
            <a:off x="562200" y="1254075"/>
            <a:ext cx="81414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800">
                <a:solidFill>
                  <a:srgbClr val="000000"/>
                </a:solidFill>
              </a:rPr>
              <a:t>「管有」的定義，不一定是帶在身上才算是管有。</a:t>
            </a:r>
            <a:endParaRPr sz="2800">
              <a:solidFill>
                <a:srgbClr val="000000"/>
              </a:solidFill>
            </a:endParaRPr>
          </a:p>
          <a:p>
            <a:pPr marL="0" lvl="0" indent="0" algn="l" rtl="0">
              <a:spcBef>
                <a:spcPts val="0"/>
              </a:spcBef>
              <a:spcAft>
                <a:spcPts val="0"/>
              </a:spcAft>
              <a:buClr>
                <a:schemeClr val="dk1"/>
              </a:buClr>
              <a:buSzPts val="1100"/>
              <a:buFont typeface="Arial"/>
              <a:buNone/>
            </a:pPr>
            <a:r>
              <a:rPr lang="en" sz="2800">
                <a:solidFill>
                  <a:srgbClr val="000000"/>
                </a:solidFill>
              </a:rPr>
              <a:t>只要控方能夠證明，有危險藥物在這個人的</a:t>
            </a:r>
            <a:r>
              <a:rPr lang="en" sz="2800" u="sng">
                <a:solidFill>
                  <a:srgbClr val="000000"/>
                </a:solidFill>
              </a:rPr>
              <a:t>控制</a:t>
            </a:r>
            <a:r>
              <a:rPr lang="en" sz="2800">
                <a:solidFill>
                  <a:srgbClr val="000000"/>
                </a:solidFill>
              </a:rPr>
              <a:t>之下，就符合「管有」的定義。</a:t>
            </a:r>
            <a:endParaRPr sz="2800">
              <a:solidFill>
                <a:srgbClr val="000000"/>
              </a:solidFill>
            </a:endParaRPr>
          </a:p>
          <a:p>
            <a:pPr marL="0" lvl="0" indent="0" algn="l" rtl="0">
              <a:spcBef>
                <a:spcPts val="0"/>
              </a:spcBef>
              <a:spcAft>
                <a:spcPts val="0"/>
              </a:spcAft>
              <a:buClr>
                <a:schemeClr val="dk1"/>
              </a:buClr>
              <a:buSzPts val="1100"/>
              <a:buFont typeface="Arial"/>
              <a:buNone/>
            </a:pPr>
            <a:endParaRPr sz="2800">
              <a:solidFill>
                <a:srgbClr val="000000"/>
              </a:solidFill>
            </a:endParaRPr>
          </a:p>
          <a:p>
            <a:pPr marL="0" lvl="0" indent="0" algn="l" rtl="0">
              <a:spcBef>
                <a:spcPts val="0"/>
              </a:spcBef>
              <a:spcAft>
                <a:spcPts val="0"/>
              </a:spcAft>
              <a:buClr>
                <a:schemeClr val="dk1"/>
              </a:buClr>
              <a:buSzPts val="1100"/>
              <a:buFont typeface="Arial"/>
              <a:buNone/>
            </a:pPr>
            <a:endParaRPr sz="2800">
              <a:solidFill>
                <a:srgbClr val="000000"/>
              </a:solidFill>
            </a:endParaRPr>
          </a:p>
          <a:p>
            <a:pPr marL="0" lvl="0" indent="0" algn="l" rtl="0">
              <a:spcBef>
                <a:spcPts val="0"/>
              </a:spcBef>
              <a:spcAft>
                <a:spcPts val="1600"/>
              </a:spcAft>
              <a:buNone/>
            </a:pPr>
            <a:endParaRPr sz="2800">
              <a:solidFill>
                <a:srgbClr val="000000"/>
              </a:solidFill>
            </a:endParaRPr>
          </a:p>
        </p:txBody>
      </p:sp>
      <p:pic>
        <p:nvPicPr>
          <p:cNvPr id="729" name="Google Shape;729;p82"/>
          <p:cNvPicPr preferRelativeResize="0"/>
          <p:nvPr/>
        </p:nvPicPr>
        <p:blipFill>
          <a:blip r:embed="rId3">
            <a:alphaModFix/>
          </a:blip>
          <a:stretch>
            <a:fillRect/>
          </a:stretch>
        </p:blipFill>
        <p:spPr>
          <a:xfrm>
            <a:off x="5825050" y="2658525"/>
            <a:ext cx="2199226" cy="219922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8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a:t>危險藥物</a:t>
            </a:r>
            <a:endParaRPr sz="3200" b="1"/>
          </a:p>
        </p:txBody>
      </p:sp>
      <p:sp>
        <p:nvSpPr>
          <p:cNvPr id="735" name="Google Shape;735;p83"/>
          <p:cNvSpPr txBox="1">
            <a:spLocks noGrp="1"/>
          </p:cNvSpPr>
          <p:nvPr>
            <p:ph type="body" idx="1"/>
          </p:nvPr>
        </p:nvSpPr>
        <p:spPr>
          <a:xfrm>
            <a:off x="3325100" y="1999050"/>
            <a:ext cx="1695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a:solidFill>
                  <a:srgbClr val="000000"/>
                </a:solidFill>
              </a:rPr>
              <a:t>可卡因</a:t>
            </a:r>
            <a:endParaRPr b="1">
              <a:solidFill>
                <a:srgbClr val="000000"/>
              </a:solidFill>
            </a:endParaRPr>
          </a:p>
        </p:txBody>
      </p:sp>
      <p:pic>
        <p:nvPicPr>
          <p:cNvPr id="736" name="Google Shape;736;p83"/>
          <p:cNvPicPr preferRelativeResize="0"/>
          <p:nvPr/>
        </p:nvPicPr>
        <p:blipFill>
          <a:blip r:embed="rId3">
            <a:alphaModFix/>
          </a:blip>
          <a:stretch>
            <a:fillRect/>
          </a:stretch>
        </p:blipFill>
        <p:spPr>
          <a:xfrm>
            <a:off x="945548" y="3230523"/>
            <a:ext cx="2248075" cy="1495992"/>
          </a:xfrm>
          <a:prstGeom prst="rect">
            <a:avLst/>
          </a:prstGeom>
          <a:noFill/>
          <a:ln>
            <a:noFill/>
          </a:ln>
        </p:spPr>
      </p:pic>
      <p:pic>
        <p:nvPicPr>
          <p:cNvPr id="737" name="Google Shape;737;p83"/>
          <p:cNvPicPr preferRelativeResize="0"/>
          <p:nvPr/>
        </p:nvPicPr>
        <p:blipFill>
          <a:blip r:embed="rId4">
            <a:alphaModFix/>
          </a:blip>
          <a:stretch>
            <a:fillRect/>
          </a:stretch>
        </p:blipFill>
        <p:spPr>
          <a:xfrm>
            <a:off x="945550" y="1401525"/>
            <a:ext cx="2248075" cy="1445197"/>
          </a:xfrm>
          <a:prstGeom prst="rect">
            <a:avLst/>
          </a:prstGeom>
          <a:noFill/>
          <a:ln>
            <a:noFill/>
          </a:ln>
        </p:spPr>
      </p:pic>
      <p:pic>
        <p:nvPicPr>
          <p:cNvPr id="738" name="Google Shape;738;p83"/>
          <p:cNvPicPr preferRelativeResize="0"/>
          <p:nvPr/>
        </p:nvPicPr>
        <p:blipFill>
          <a:blip r:embed="rId5">
            <a:alphaModFix/>
          </a:blip>
          <a:stretch>
            <a:fillRect/>
          </a:stretch>
        </p:blipFill>
        <p:spPr>
          <a:xfrm>
            <a:off x="4811899" y="3262525"/>
            <a:ext cx="2248075" cy="1683875"/>
          </a:xfrm>
          <a:prstGeom prst="rect">
            <a:avLst/>
          </a:prstGeom>
          <a:noFill/>
          <a:ln>
            <a:noFill/>
          </a:ln>
        </p:spPr>
      </p:pic>
      <p:pic>
        <p:nvPicPr>
          <p:cNvPr id="739" name="Google Shape;739;p83"/>
          <p:cNvPicPr preferRelativeResize="0"/>
          <p:nvPr/>
        </p:nvPicPr>
        <p:blipFill>
          <a:blip r:embed="rId6">
            <a:alphaModFix/>
          </a:blip>
          <a:stretch>
            <a:fillRect/>
          </a:stretch>
        </p:blipFill>
        <p:spPr>
          <a:xfrm>
            <a:off x="4811898" y="1392123"/>
            <a:ext cx="2248087" cy="1496000"/>
          </a:xfrm>
          <a:prstGeom prst="rect">
            <a:avLst/>
          </a:prstGeom>
          <a:noFill/>
          <a:ln>
            <a:noFill/>
          </a:ln>
        </p:spPr>
      </p:pic>
      <p:sp>
        <p:nvSpPr>
          <p:cNvPr id="740" name="Google Shape;740;p83"/>
          <p:cNvSpPr txBox="1"/>
          <p:nvPr/>
        </p:nvSpPr>
        <p:spPr>
          <a:xfrm>
            <a:off x="7198975" y="1826425"/>
            <a:ext cx="1826400" cy="74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搖頭丸</a:t>
            </a:r>
            <a:endParaRPr sz="1800" b="1"/>
          </a:p>
        </p:txBody>
      </p:sp>
      <p:sp>
        <p:nvSpPr>
          <p:cNvPr id="741" name="Google Shape;741;p83"/>
          <p:cNvSpPr txBox="1"/>
          <p:nvPr/>
        </p:nvSpPr>
        <p:spPr>
          <a:xfrm>
            <a:off x="3325100" y="3692175"/>
            <a:ext cx="1085100" cy="4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大麻</a:t>
            </a:r>
            <a:endParaRPr sz="1800" b="1"/>
          </a:p>
        </p:txBody>
      </p:sp>
      <p:sp>
        <p:nvSpPr>
          <p:cNvPr id="742" name="Google Shape;742;p83"/>
          <p:cNvSpPr txBox="1"/>
          <p:nvPr/>
        </p:nvSpPr>
        <p:spPr>
          <a:xfrm>
            <a:off x="7299950" y="3692175"/>
            <a:ext cx="14112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LSD</a:t>
            </a:r>
            <a:endParaRPr sz="1800" b="1"/>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a:t>販運危險藥物</a:t>
            </a:r>
            <a:endParaRPr sz="3200" b="1"/>
          </a:p>
        </p:txBody>
      </p:sp>
      <p:sp>
        <p:nvSpPr>
          <p:cNvPr id="748" name="Google Shape;748;p84"/>
          <p:cNvSpPr txBox="1">
            <a:spLocks noGrp="1"/>
          </p:cNvSpPr>
          <p:nvPr>
            <p:ph type="body" idx="1"/>
          </p:nvPr>
        </p:nvSpPr>
        <p:spPr>
          <a:xfrm>
            <a:off x="311700" y="1321125"/>
            <a:ext cx="8772000" cy="3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rgbClr val="000000"/>
                </a:solidFill>
              </a:rPr>
              <a:t>《危險藥物條例》第4條</a:t>
            </a:r>
            <a:endParaRPr sz="1900">
              <a:solidFill>
                <a:srgbClr val="000000"/>
              </a:solidFill>
            </a:endParaRPr>
          </a:p>
          <a:p>
            <a:pPr marL="0" lvl="0" indent="0" algn="l" rtl="0">
              <a:spcBef>
                <a:spcPts val="1600"/>
              </a:spcBef>
              <a:spcAft>
                <a:spcPts val="0"/>
              </a:spcAft>
              <a:buNone/>
            </a:pPr>
            <a:r>
              <a:rPr lang="en" sz="1900">
                <a:solidFill>
                  <a:srgbClr val="000000"/>
                </a:solidFill>
              </a:rPr>
              <a:t>除持有許可證的人士外，任何人不得為其本人或代表不論是否在香港的其他人士 </a:t>
            </a:r>
            <a:endParaRPr sz="1900">
              <a:solidFill>
                <a:srgbClr val="000000"/>
              </a:solidFill>
            </a:endParaRPr>
          </a:p>
          <a:p>
            <a:pPr marL="0" lvl="0" indent="0" algn="l" rtl="0">
              <a:spcBef>
                <a:spcPts val="1600"/>
              </a:spcBef>
              <a:spcAft>
                <a:spcPts val="0"/>
              </a:spcAft>
              <a:buNone/>
            </a:pPr>
            <a:r>
              <a:rPr lang="en" sz="1900">
                <a:solidFill>
                  <a:srgbClr val="000000"/>
                </a:solidFill>
              </a:rPr>
              <a:t>(a) 販運危險藥物；... </a:t>
            </a:r>
            <a:endParaRPr sz="1900">
              <a:solidFill>
                <a:srgbClr val="000000"/>
              </a:solidFill>
            </a:endParaRPr>
          </a:p>
          <a:p>
            <a:pPr marL="0" lvl="0" indent="0" algn="l" rtl="0">
              <a:spcBef>
                <a:spcPts val="1600"/>
              </a:spcBef>
              <a:spcAft>
                <a:spcPts val="1600"/>
              </a:spcAft>
              <a:buClr>
                <a:schemeClr val="dk1"/>
              </a:buClr>
              <a:buSzPts val="1100"/>
              <a:buFont typeface="Arial"/>
              <a:buNone/>
            </a:pPr>
            <a:r>
              <a:rPr lang="en" sz="1900">
                <a:solidFill>
                  <a:srgbClr val="000000"/>
                </a:solidFill>
              </a:rPr>
              <a:t>否則，最高刑罰可處罰款$5,000,000及終身監禁。</a:t>
            </a:r>
            <a:endParaRPr sz="1900">
              <a:solidFill>
                <a:srgbClr val="000000"/>
              </a:solidFill>
            </a:endParaRPr>
          </a:p>
        </p:txBody>
      </p:sp>
      <p:sp>
        <p:nvSpPr>
          <p:cNvPr id="749" name="Google Shape;749;p84"/>
          <p:cNvSpPr/>
          <p:nvPr/>
        </p:nvSpPr>
        <p:spPr>
          <a:xfrm>
            <a:off x="4276850" y="108425"/>
            <a:ext cx="4300800" cy="1554300"/>
          </a:xfrm>
          <a:prstGeom prst="wedgeEllipseCallout">
            <a:avLst>
              <a:gd name="adj1" fmla="val 54485"/>
              <a:gd name="adj2" fmla="val -37599"/>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t>可唔可以幫我帶啲嘢過關？</a:t>
            </a:r>
            <a:endParaRPr sz="1800"/>
          </a:p>
        </p:txBody>
      </p:sp>
      <p:sp>
        <p:nvSpPr>
          <p:cNvPr id="750" name="Google Shape;750;p84"/>
          <p:cNvSpPr/>
          <p:nvPr/>
        </p:nvSpPr>
        <p:spPr>
          <a:xfrm>
            <a:off x="389475" y="3826925"/>
            <a:ext cx="8520600" cy="863700"/>
          </a:xfrm>
          <a:prstGeom prst="roundRect">
            <a:avLst>
              <a:gd name="adj" fmla="val 16667"/>
            </a:avLst>
          </a:prstGeom>
          <a:solidFill>
            <a:srgbClr val="99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rPr>
              <a:t>(1) 為本人或代表任何人士 (2) 販運 (3) 危險藥物</a:t>
            </a:r>
            <a:endParaRPr sz="2800" b="1">
              <a:solidFill>
                <a:srgbClr val="FFFFFF"/>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pic>
        <p:nvPicPr>
          <p:cNvPr id="755" name="Google Shape;755;p85"/>
          <p:cNvPicPr preferRelativeResize="0"/>
          <p:nvPr/>
        </p:nvPicPr>
        <p:blipFill>
          <a:blip r:embed="rId3">
            <a:alphaModFix/>
          </a:blip>
          <a:stretch>
            <a:fillRect/>
          </a:stretch>
        </p:blipFill>
        <p:spPr>
          <a:xfrm>
            <a:off x="1354175" y="1177575"/>
            <a:ext cx="6435648" cy="3378700"/>
          </a:xfrm>
          <a:prstGeom prst="rect">
            <a:avLst/>
          </a:prstGeom>
          <a:noFill/>
          <a:ln>
            <a:noFill/>
          </a:ln>
        </p:spPr>
      </p:pic>
      <p:sp>
        <p:nvSpPr>
          <p:cNvPr id="756" name="Google Shape;756;p85"/>
          <p:cNvSpPr txBox="1"/>
          <p:nvPr/>
        </p:nvSpPr>
        <p:spPr>
          <a:xfrm>
            <a:off x="444350" y="4210325"/>
            <a:ext cx="7087500" cy="3643500"/>
          </a:xfrm>
          <a:prstGeom prst="rect">
            <a:avLst/>
          </a:prstGeom>
          <a:noFill/>
          <a:ln>
            <a:noFill/>
          </a:ln>
        </p:spPr>
        <p:txBody>
          <a:bodyPr spcFirstLastPara="1" wrap="square" lIns="91425" tIns="91425" rIns="91425" bIns="91425" anchor="t" anchorCtr="0">
            <a:noAutofit/>
          </a:bodyPr>
          <a:lstStyle/>
          <a:p>
            <a:pPr marL="0" lvl="0" indent="0" algn="just" rtl="0">
              <a:lnSpc>
                <a:spcPct val="163636"/>
              </a:lnSpc>
              <a:spcBef>
                <a:spcPts val="0"/>
              </a:spcBef>
              <a:spcAft>
                <a:spcPts val="1800"/>
              </a:spcAft>
              <a:buNone/>
            </a:pPr>
            <a:endParaRPr sz="1350">
              <a:solidFill>
                <a:schemeClr val="dk1"/>
              </a:solidFill>
            </a:endParaRPr>
          </a:p>
        </p:txBody>
      </p:sp>
      <p:sp>
        <p:nvSpPr>
          <p:cNvPr id="757" name="Google Shape;757;p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a:t>「知情」？</a:t>
            </a:r>
            <a:endParaRPr sz="3200" b="1"/>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86"/>
          <p:cNvSpPr txBox="1"/>
          <p:nvPr/>
        </p:nvSpPr>
        <p:spPr>
          <a:xfrm>
            <a:off x="444350" y="4210325"/>
            <a:ext cx="7087500" cy="3643500"/>
          </a:xfrm>
          <a:prstGeom prst="rect">
            <a:avLst/>
          </a:prstGeom>
          <a:noFill/>
          <a:ln>
            <a:noFill/>
          </a:ln>
        </p:spPr>
        <p:txBody>
          <a:bodyPr spcFirstLastPara="1" wrap="square" lIns="91425" tIns="91425" rIns="91425" bIns="91425" anchor="t" anchorCtr="0">
            <a:noAutofit/>
          </a:bodyPr>
          <a:lstStyle/>
          <a:p>
            <a:pPr marL="0" lvl="0" indent="0" algn="just" rtl="0">
              <a:lnSpc>
                <a:spcPct val="163636"/>
              </a:lnSpc>
              <a:spcBef>
                <a:spcPts val="0"/>
              </a:spcBef>
              <a:spcAft>
                <a:spcPts val="1800"/>
              </a:spcAft>
              <a:buNone/>
            </a:pPr>
            <a:endParaRPr sz="1350">
              <a:solidFill>
                <a:schemeClr val="dk1"/>
              </a:solidFill>
            </a:endParaRPr>
          </a:p>
        </p:txBody>
      </p:sp>
      <p:sp>
        <p:nvSpPr>
          <p:cNvPr id="763" name="Google Shape;763;p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a:t>「有意無視」＝「知情」</a:t>
            </a:r>
            <a:endParaRPr sz="3200" b="1"/>
          </a:p>
        </p:txBody>
      </p:sp>
      <p:sp>
        <p:nvSpPr>
          <p:cNvPr id="764" name="Google Shape;764;p86"/>
          <p:cNvSpPr txBox="1"/>
          <p:nvPr/>
        </p:nvSpPr>
        <p:spPr>
          <a:xfrm>
            <a:off x="519900" y="1351750"/>
            <a:ext cx="4692300" cy="3597000"/>
          </a:xfrm>
          <a:prstGeom prst="rect">
            <a:avLst/>
          </a:prstGeom>
          <a:noFill/>
          <a:ln>
            <a:noFill/>
          </a:ln>
        </p:spPr>
        <p:txBody>
          <a:bodyPr spcFirstLastPara="1" wrap="square" lIns="91425" tIns="91425" rIns="91425" bIns="91425" anchor="t" anchorCtr="0">
            <a:noAutofit/>
          </a:bodyPr>
          <a:lstStyle/>
          <a:p>
            <a:pPr marL="0" lvl="0" indent="0" algn="just" rtl="0">
              <a:lnSpc>
                <a:spcPct val="163636"/>
              </a:lnSpc>
              <a:spcBef>
                <a:spcPts val="0"/>
              </a:spcBef>
              <a:spcAft>
                <a:spcPts val="0"/>
              </a:spcAft>
              <a:buNone/>
            </a:pPr>
            <a:r>
              <a:rPr lang="en" sz="1900">
                <a:solidFill>
                  <a:schemeClr val="dk1"/>
                </a:solidFill>
              </a:rPr>
              <a:t>被告難以用「不知情」作為辯護理由。</a:t>
            </a:r>
            <a:endParaRPr sz="1350">
              <a:solidFill>
                <a:schemeClr val="dk1"/>
              </a:solidFill>
            </a:endParaRPr>
          </a:p>
          <a:p>
            <a:pPr marL="0" lvl="0" indent="0" algn="just" rtl="0">
              <a:lnSpc>
                <a:spcPct val="163636"/>
              </a:lnSpc>
              <a:spcBef>
                <a:spcPts val="1800"/>
              </a:spcBef>
              <a:spcAft>
                <a:spcPts val="1800"/>
              </a:spcAft>
              <a:buNone/>
            </a:pPr>
            <a:r>
              <a:rPr lang="en" sz="1900">
                <a:solidFill>
                  <a:schemeClr val="dk1"/>
                </a:solidFill>
              </a:rPr>
              <a:t>即使被告不知道所帶的毒品種類，但只要知道是「毒品」，或在過程中無對生疑部分求證，最終以「睇唔到」、「唔理」、「唔想知」理由辯護，法庭一般會視作「知情」。</a:t>
            </a:r>
            <a:endParaRPr sz="1900">
              <a:solidFill>
                <a:schemeClr val="dk1"/>
              </a:solidFill>
            </a:endParaRPr>
          </a:p>
        </p:txBody>
      </p:sp>
      <p:pic>
        <p:nvPicPr>
          <p:cNvPr id="765" name="Google Shape;765;p86"/>
          <p:cNvPicPr preferRelativeResize="0"/>
          <p:nvPr/>
        </p:nvPicPr>
        <p:blipFill>
          <a:blip r:embed="rId3">
            <a:alphaModFix/>
          </a:blip>
          <a:stretch>
            <a:fillRect/>
          </a:stretch>
        </p:blipFill>
        <p:spPr>
          <a:xfrm>
            <a:off x="5719725" y="1534500"/>
            <a:ext cx="2887800" cy="2887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1"/>
          <p:cNvSpPr/>
          <p:nvPr/>
        </p:nvSpPr>
        <p:spPr>
          <a:xfrm>
            <a:off x="0" y="3055900"/>
            <a:ext cx="9144000" cy="11619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1"/>
          <p:cNvSpPr/>
          <p:nvPr/>
        </p:nvSpPr>
        <p:spPr>
          <a:xfrm>
            <a:off x="0" y="1894051"/>
            <a:ext cx="9144000" cy="1161900"/>
          </a:xfrm>
          <a:prstGeom prst="rect">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1"/>
          <p:cNvSpPr/>
          <p:nvPr/>
        </p:nvSpPr>
        <p:spPr>
          <a:xfrm>
            <a:off x="0" y="941525"/>
            <a:ext cx="9144000" cy="1017600"/>
          </a:xfrm>
          <a:prstGeom prst="rect">
            <a:avLst/>
          </a:pr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1"/>
          <p:cNvSpPr/>
          <p:nvPr/>
        </p:nvSpPr>
        <p:spPr>
          <a:xfrm>
            <a:off x="0" y="-55025"/>
            <a:ext cx="9144000" cy="1017600"/>
          </a:xfrm>
          <a:prstGeom prst="rect">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1"/>
          <p:cNvSpPr txBox="1">
            <a:spLocks noGrp="1"/>
          </p:cNvSpPr>
          <p:nvPr>
            <p:ph type="title"/>
          </p:nvPr>
        </p:nvSpPr>
        <p:spPr>
          <a:xfrm>
            <a:off x="219850" y="1674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b="1"/>
              <a:t>受到保護</a:t>
            </a:r>
            <a:endParaRPr sz="4000" b="1"/>
          </a:p>
        </p:txBody>
      </p:sp>
      <p:sp>
        <p:nvSpPr>
          <p:cNvPr id="177" name="Google Shape;177;p31"/>
          <p:cNvSpPr txBox="1">
            <a:spLocks noGrp="1"/>
          </p:cNvSpPr>
          <p:nvPr>
            <p:ph type="title"/>
          </p:nvPr>
        </p:nvSpPr>
        <p:spPr>
          <a:xfrm>
            <a:off x="219850" y="1141950"/>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b="1"/>
              <a:t>接受教育</a:t>
            </a:r>
            <a:endParaRPr sz="4000" b="1"/>
          </a:p>
        </p:txBody>
      </p:sp>
      <p:sp>
        <p:nvSpPr>
          <p:cNvPr id="178" name="Google Shape;178;p31"/>
          <p:cNvSpPr txBox="1">
            <a:spLocks noGrp="1"/>
          </p:cNvSpPr>
          <p:nvPr>
            <p:ph type="title"/>
          </p:nvPr>
        </p:nvSpPr>
        <p:spPr>
          <a:xfrm>
            <a:off x="219850" y="2221163"/>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b="1"/>
              <a:t>健康成長</a:t>
            </a:r>
            <a:endParaRPr sz="4000" b="1"/>
          </a:p>
        </p:txBody>
      </p:sp>
      <p:sp>
        <p:nvSpPr>
          <p:cNvPr id="179" name="Google Shape;179;p31"/>
          <p:cNvSpPr txBox="1">
            <a:spLocks noGrp="1"/>
          </p:cNvSpPr>
          <p:nvPr>
            <p:ph type="title"/>
          </p:nvPr>
        </p:nvSpPr>
        <p:spPr>
          <a:xfrm>
            <a:off x="219850" y="330177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b="1"/>
              <a:t>獲得公平對待</a:t>
            </a:r>
            <a:endParaRPr sz="4000" b="1"/>
          </a:p>
        </p:txBody>
      </p:sp>
      <p:sp>
        <p:nvSpPr>
          <p:cNvPr id="180" name="Google Shape;180;p31"/>
          <p:cNvSpPr/>
          <p:nvPr/>
        </p:nvSpPr>
        <p:spPr>
          <a:xfrm>
            <a:off x="0" y="4120325"/>
            <a:ext cx="9144000" cy="11619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1"/>
          <p:cNvSpPr txBox="1">
            <a:spLocks noGrp="1"/>
          </p:cNvSpPr>
          <p:nvPr>
            <p:ph type="title"/>
          </p:nvPr>
        </p:nvSpPr>
        <p:spPr>
          <a:xfrm>
            <a:off x="219850" y="438237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b="1"/>
              <a:t>意見獲得聆聽</a:t>
            </a:r>
            <a:endParaRPr sz="4000" b="1"/>
          </a:p>
        </p:txBody>
      </p:sp>
      <p:pic>
        <p:nvPicPr>
          <p:cNvPr id="182" name="Google Shape;182;p31"/>
          <p:cNvPicPr preferRelativeResize="0"/>
          <p:nvPr/>
        </p:nvPicPr>
        <p:blipFill>
          <a:blip r:embed="rId3">
            <a:alphaModFix/>
          </a:blip>
          <a:stretch>
            <a:fillRect/>
          </a:stretch>
        </p:blipFill>
        <p:spPr>
          <a:xfrm>
            <a:off x="4463825" y="941525"/>
            <a:ext cx="4050377" cy="405037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Shape 769"/>
        <p:cNvGrpSpPr/>
        <p:nvPr/>
      </p:nvGrpSpPr>
      <p:grpSpPr>
        <a:xfrm>
          <a:off x="0" y="0"/>
          <a:ext cx="0" cy="0"/>
          <a:chOff x="0" y="0"/>
          <a:chExt cx="0" cy="0"/>
        </a:xfrm>
      </p:grpSpPr>
      <p:sp>
        <p:nvSpPr>
          <p:cNvPr id="770" name="Google Shape;770;p87"/>
          <p:cNvSpPr txBox="1">
            <a:spLocks noGrp="1"/>
          </p:cNvSpPr>
          <p:nvPr>
            <p:ph type="body" idx="1"/>
          </p:nvPr>
        </p:nvSpPr>
        <p:spPr>
          <a:xfrm>
            <a:off x="145200" y="1800300"/>
            <a:ext cx="3855300" cy="1542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4100" b="1">
                <a:solidFill>
                  <a:schemeClr val="lt1"/>
                </a:solidFill>
              </a:rPr>
              <a:t>青少年犯法不用負上刑事責任？</a:t>
            </a:r>
            <a:endParaRPr sz="4100" b="1">
              <a:solidFill>
                <a:schemeClr val="lt1"/>
              </a:solidFill>
            </a:endParaRPr>
          </a:p>
        </p:txBody>
      </p:sp>
      <p:pic>
        <p:nvPicPr>
          <p:cNvPr id="771" name="Google Shape;771;p87"/>
          <p:cNvPicPr preferRelativeResize="0"/>
          <p:nvPr/>
        </p:nvPicPr>
        <p:blipFill>
          <a:blip r:embed="rId3">
            <a:alphaModFix/>
          </a:blip>
          <a:stretch>
            <a:fillRect/>
          </a:stretch>
        </p:blipFill>
        <p:spPr>
          <a:xfrm>
            <a:off x="4000500" y="0"/>
            <a:ext cx="5143504" cy="514350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a:t>法例對青少年的保護</a:t>
            </a:r>
            <a:endParaRPr sz="3200" b="1"/>
          </a:p>
        </p:txBody>
      </p:sp>
      <p:sp>
        <p:nvSpPr>
          <p:cNvPr id="777" name="Google Shape;777;p88"/>
          <p:cNvSpPr txBox="1">
            <a:spLocks noGrp="1"/>
          </p:cNvSpPr>
          <p:nvPr>
            <p:ph type="body" idx="1"/>
          </p:nvPr>
        </p:nvSpPr>
        <p:spPr>
          <a:xfrm>
            <a:off x="311700" y="12136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rgbClr val="000000"/>
                </a:solidFill>
              </a:rPr>
              <a:t>的確，法例假定青少年沒有判別是非能力：</a:t>
            </a:r>
            <a:endParaRPr sz="2600">
              <a:solidFill>
                <a:srgbClr val="000000"/>
              </a:solidFill>
            </a:endParaRPr>
          </a:p>
          <a:p>
            <a:pPr marL="457200" lvl="0" indent="-393700" algn="l" rtl="0">
              <a:spcBef>
                <a:spcPts val="1600"/>
              </a:spcBef>
              <a:spcAft>
                <a:spcPts val="0"/>
              </a:spcAft>
              <a:buClr>
                <a:srgbClr val="000000"/>
              </a:buClr>
              <a:buSzPts val="2600"/>
              <a:buChar char="●"/>
            </a:pPr>
            <a:r>
              <a:rPr lang="en" sz="2600">
                <a:solidFill>
                  <a:srgbClr val="000000"/>
                </a:solidFill>
              </a:rPr>
              <a:t>10 歲以下的兒童毋須負上任何刑事責任。</a:t>
            </a:r>
            <a:endParaRPr sz="2600">
              <a:solidFill>
                <a:srgbClr val="000000"/>
              </a:solidFill>
            </a:endParaRPr>
          </a:p>
          <a:p>
            <a:pPr marL="457200" lvl="0" indent="-393700" algn="l" rtl="0">
              <a:spcBef>
                <a:spcPts val="0"/>
              </a:spcBef>
              <a:spcAft>
                <a:spcPts val="0"/>
              </a:spcAft>
              <a:buClr>
                <a:srgbClr val="000000"/>
              </a:buClr>
              <a:buSzPts val="2600"/>
              <a:buChar char="●"/>
            </a:pPr>
            <a:r>
              <a:rPr lang="en" sz="2600">
                <a:solidFill>
                  <a:srgbClr val="000000"/>
                </a:solidFill>
              </a:rPr>
              <a:t>任何10至13歲的兒童都不得被判處監禁。</a:t>
            </a:r>
            <a:endParaRPr sz="2600">
              <a:solidFill>
                <a:srgbClr val="000000"/>
              </a:solidFill>
            </a:endParaRPr>
          </a:p>
          <a:p>
            <a:pPr marL="457200" lvl="0" indent="-393700" algn="l" rtl="0">
              <a:spcBef>
                <a:spcPts val="0"/>
              </a:spcBef>
              <a:spcAft>
                <a:spcPts val="0"/>
              </a:spcAft>
              <a:buClr>
                <a:srgbClr val="000000"/>
              </a:buClr>
              <a:buSzPts val="2600"/>
              <a:buChar char="●"/>
            </a:pPr>
            <a:r>
              <a:rPr lang="en" sz="2600">
                <a:solidFill>
                  <a:srgbClr val="000000"/>
                </a:solidFill>
              </a:rPr>
              <a:t>至於14至15歲的少年人，如有任何其他適當的處理方法，亦不得被判處監禁。</a:t>
            </a:r>
            <a:endParaRPr sz="2600">
              <a:solidFill>
                <a:srgbClr val="000000"/>
              </a:solidFill>
            </a:endParaRPr>
          </a:p>
          <a:p>
            <a:pPr marL="457200" lvl="0" indent="-393700" algn="l" rtl="0">
              <a:spcBef>
                <a:spcPts val="0"/>
              </a:spcBef>
              <a:spcAft>
                <a:spcPts val="0"/>
              </a:spcAft>
              <a:buClr>
                <a:srgbClr val="000000"/>
              </a:buClr>
              <a:buSzPts val="2600"/>
              <a:buChar char="●"/>
            </a:pPr>
            <a:r>
              <a:rPr lang="en" sz="2600">
                <a:solidFill>
                  <a:srgbClr val="000000"/>
                </a:solidFill>
              </a:rPr>
              <a:t>司法系統亦有獨立審判程序處理青少年案件。</a:t>
            </a:r>
            <a:endParaRPr sz="2600">
              <a:solidFill>
                <a:srgbClr val="00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8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a:t>青少年刑事責任</a:t>
            </a:r>
            <a:endParaRPr sz="3200" b="1"/>
          </a:p>
        </p:txBody>
      </p:sp>
      <p:sp>
        <p:nvSpPr>
          <p:cNvPr id="783" name="Google Shape;783;p89"/>
          <p:cNvSpPr txBox="1">
            <a:spLocks noGrp="1"/>
          </p:cNvSpPr>
          <p:nvPr>
            <p:ph type="body" idx="1"/>
          </p:nvPr>
        </p:nvSpPr>
        <p:spPr>
          <a:xfrm>
            <a:off x="311700" y="12533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800">
                <a:solidFill>
                  <a:srgbClr val="000000"/>
                </a:solidFill>
              </a:rPr>
              <a:t>但是，法庭亦會對少年罪犯判處限制人身自由的刑罰</a:t>
            </a:r>
            <a:endParaRPr sz="2800">
              <a:solidFill>
                <a:srgbClr val="000000"/>
              </a:solidFill>
            </a:endParaRPr>
          </a:p>
        </p:txBody>
      </p:sp>
      <p:sp>
        <p:nvSpPr>
          <p:cNvPr id="784" name="Google Shape;784;p89"/>
          <p:cNvSpPr txBox="1"/>
          <p:nvPr/>
        </p:nvSpPr>
        <p:spPr>
          <a:xfrm>
            <a:off x="582875" y="2185825"/>
            <a:ext cx="3442800" cy="248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000" b="1"/>
          </a:p>
        </p:txBody>
      </p:sp>
      <p:pic>
        <p:nvPicPr>
          <p:cNvPr id="785" name="Google Shape;785;p89"/>
          <p:cNvPicPr preferRelativeResize="0"/>
          <p:nvPr/>
        </p:nvPicPr>
        <p:blipFill>
          <a:blip r:embed="rId3">
            <a:alphaModFix/>
          </a:blip>
          <a:stretch>
            <a:fillRect/>
          </a:stretch>
        </p:blipFill>
        <p:spPr>
          <a:xfrm>
            <a:off x="582875" y="2013974"/>
            <a:ext cx="2600209" cy="1681450"/>
          </a:xfrm>
          <a:prstGeom prst="rect">
            <a:avLst/>
          </a:prstGeom>
          <a:noFill/>
          <a:ln>
            <a:noFill/>
          </a:ln>
        </p:spPr>
      </p:pic>
      <p:pic>
        <p:nvPicPr>
          <p:cNvPr id="786" name="Google Shape;786;p89"/>
          <p:cNvPicPr preferRelativeResize="0"/>
          <p:nvPr/>
        </p:nvPicPr>
        <p:blipFill>
          <a:blip r:embed="rId4">
            <a:alphaModFix/>
          </a:blip>
          <a:stretch>
            <a:fillRect/>
          </a:stretch>
        </p:blipFill>
        <p:spPr>
          <a:xfrm>
            <a:off x="3437125" y="1993813"/>
            <a:ext cx="2428938" cy="1721774"/>
          </a:xfrm>
          <a:prstGeom prst="rect">
            <a:avLst/>
          </a:prstGeom>
          <a:noFill/>
          <a:ln>
            <a:noFill/>
          </a:ln>
        </p:spPr>
      </p:pic>
      <p:pic>
        <p:nvPicPr>
          <p:cNvPr id="787" name="Google Shape;787;p89"/>
          <p:cNvPicPr preferRelativeResize="0"/>
          <p:nvPr/>
        </p:nvPicPr>
        <p:blipFill>
          <a:blip r:embed="rId5">
            <a:alphaModFix/>
          </a:blip>
          <a:stretch>
            <a:fillRect/>
          </a:stretch>
        </p:blipFill>
        <p:spPr>
          <a:xfrm>
            <a:off x="6120100" y="2034131"/>
            <a:ext cx="2524640" cy="1681450"/>
          </a:xfrm>
          <a:prstGeom prst="rect">
            <a:avLst/>
          </a:prstGeom>
          <a:noFill/>
          <a:ln>
            <a:noFill/>
          </a:ln>
        </p:spPr>
      </p:pic>
      <p:sp>
        <p:nvSpPr>
          <p:cNvPr id="788" name="Google Shape;788;p89"/>
          <p:cNvSpPr txBox="1"/>
          <p:nvPr/>
        </p:nvSpPr>
        <p:spPr>
          <a:xfrm>
            <a:off x="778975" y="4043775"/>
            <a:ext cx="2199300" cy="91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4000" b="1">
                <a:solidFill>
                  <a:schemeClr val="dk1"/>
                </a:solidFill>
              </a:rPr>
              <a:t>戒毒所</a:t>
            </a:r>
            <a:endParaRPr sz="4000" b="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
        <p:nvSpPr>
          <p:cNvPr id="789" name="Google Shape;789;p89"/>
          <p:cNvSpPr txBox="1"/>
          <p:nvPr/>
        </p:nvSpPr>
        <p:spPr>
          <a:xfrm>
            <a:off x="3523300" y="4043775"/>
            <a:ext cx="2256600" cy="91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4000" b="1">
                <a:solidFill>
                  <a:schemeClr val="dk1"/>
                </a:solidFill>
              </a:rPr>
              <a:t>更生中心</a:t>
            </a:r>
            <a:endParaRPr/>
          </a:p>
        </p:txBody>
      </p:sp>
      <p:sp>
        <p:nvSpPr>
          <p:cNvPr id="790" name="Google Shape;790;p89"/>
          <p:cNvSpPr txBox="1"/>
          <p:nvPr/>
        </p:nvSpPr>
        <p:spPr>
          <a:xfrm>
            <a:off x="6528925" y="4043775"/>
            <a:ext cx="1707000" cy="813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4000" b="1">
                <a:solidFill>
                  <a:schemeClr val="dk1"/>
                </a:solidFill>
              </a:rPr>
              <a:t>教導所</a:t>
            </a:r>
            <a:endParaRPr sz="4000" b="1">
              <a:solidFill>
                <a:schemeClr val="dk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9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刑事責任之外... </a:t>
            </a:r>
            <a:endParaRPr b="1"/>
          </a:p>
        </p:txBody>
      </p:sp>
      <p:sp>
        <p:nvSpPr>
          <p:cNvPr id="796" name="Google Shape;796;p9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sz="4000"/>
          </a:p>
        </p:txBody>
      </p:sp>
      <p:pic>
        <p:nvPicPr>
          <p:cNvPr id="797" name="Google Shape;797;p90"/>
          <p:cNvPicPr preferRelativeResize="0"/>
          <p:nvPr/>
        </p:nvPicPr>
        <p:blipFill>
          <a:blip r:embed="rId3">
            <a:alphaModFix/>
          </a:blip>
          <a:stretch>
            <a:fillRect/>
          </a:stretch>
        </p:blipFill>
        <p:spPr>
          <a:xfrm>
            <a:off x="4744975" y="1836175"/>
            <a:ext cx="4178400" cy="2350325"/>
          </a:xfrm>
          <a:prstGeom prst="rect">
            <a:avLst/>
          </a:prstGeom>
          <a:noFill/>
          <a:ln>
            <a:noFill/>
          </a:ln>
        </p:spPr>
      </p:pic>
      <p:pic>
        <p:nvPicPr>
          <p:cNvPr id="798" name="Google Shape;798;p90"/>
          <p:cNvPicPr preferRelativeResize="0"/>
          <p:nvPr/>
        </p:nvPicPr>
        <p:blipFill>
          <a:blip r:embed="rId4">
            <a:alphaModFix/>
          </a:blip>
          <a:stretch>
            <a:fillRect/>
          </a:stretch>
        </p:blipFill>
        <p:spPr>
          <a:xfrm>
            <a:off x="393650" y="1836175"/>
            <a:ext cx="4178355" cy="23503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9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400050" algn="l" rtl="0">
              <a:spcBef>
                <a:spcPts val="0"/>
              </a:spcBef>
              <a:spcAft>
                <a:spcPts val="0"/>
              </a:spcAft>
              <a:buSzPts val="2700"/>
              <a:buChar char="❖"/>
            </a:pPr>
            <a:r>
              <a:rPr lang="en" sz="2700">
                <a:solidFill>
                  <a:schemeClr val="dk1"/>
                </a:solidFill>
              </a:rPr>
              <a:t>保障公民</a:t>
            </a:r>
            <a:r>
              <a:rPr lang="en" sz="2700" b="1">
                <a:solidFill>
                  <a:schemeClr val="dk1"/>
                </a:solidFill>
              </a:rPr>
              <a:t>基本人權</a:t>
            </a:r>
            <a:endParaRPr sz="2700" b="1">
              <a:solidFill>
                <a:schemeClr val="dk1"/>
              </a:solidFill>
            </a:endParaRPr>
          </a:p>
          <a:p>
            <a:pPr marL="914400" lvl="1" indent="-400050" algn="l" rtl="0">
              <a:spcBef>
                <a:spcPts val="0"/>
              </a:spcBef>
              <a:spcAft>
                <a:spcPts val="0"/>
              </a:spcAft>
              <a:buSzPts val="2700"/>
              <a:buChar char="➢"/>
            </a:pPr>
            <a:r>
              <a:rPr lang="en" sz="2700">
                <a:solidFill>
                  <a:srgbClr val="000000"/>
                </a:solidFill>
              </a:rPr>
              <a:t>社會上每個人的權利都值得尊重</a:t>
            </a:r>
            <a:endParaRPr sz="2700">
              <a:solidFill>
                <a:srgbClr val="000000"/>
              </a:solidFill>
            </a:endParaRPr>
          </a:p>
          <a:p>
            <a:pPr marL="457200" lvl="0" indent="-400050" algn="l" rtl="0">
              <a:spcBef>
                <a:spcPts val="1600"/>
              </a:spcBef>
              <a:spcAft>
                <a:spcPts val="0"/>
              </a:spcAft>
              <a:buSzPts val="2700"/>
              <a:buChar char="❖"/>
            </a:pPr>
            <a:r>
              <a:rPr lang="en" sz="2700">
                <a:solidFill>
                  <a:srgbClr val="000000"/>
                </a:solidFill>
              </a:rPr>
              <a:t>守法可以保障自己，免受刑事責任</a:t>
            </a:r>
            <a:endParaRPr sz="2700">
              <a:solidFill>
                <a:srgbClr val="000000"/>
              </a:solidFill>
            </a:endParaRPr>
          </a:p>
          <a:p>
            <a:pPr marL="457200" lvl="0" indent="0" algn="l" rtl="0">
              <a:spcBef>
                <a:spcPts val="0"/>
              </a:spcBef>
              <a:spcAft>
                <a:spcPts val="0"/>
              </a:spcAft>
              <a:buNone/>
            </a:pPr>
            <a:endParaRPr sz="2700">
              <a:solidFill>
                <a:srgbClr val="000000"/>
              </a:solidFill>
            </a:endParaRPr>
          </a:p>
          <a:p>
            <a:pPr marL="457200" lvl="0" indent="-400050" algn="l" rtl="0">
              <a:spcBef>
                <a:spcPts val="0"/>
              </a:spcBef>
              <a:spcAft>
                <a:spcPts val="0"/>
              </a:spcAft>
              <a:buSzPts val="2700"/>
              <a:buChar char="❖"/>
            </a:pPr>
            <a:r>
              <a:rPr lang="en" sz="2700">
                <a:solidFill>
                  <a:srgbClr val="000000"/>
                </a:solidFill>
              </a:rPr>
              <a:t>更重要的是，守法可以保障他人</a:t>
            </a:r>
            <a:endParaRPr sz="2700">
              <a:solidFill>
                <a:srgbClr val="000000"/>
              </a:solidFill>
            </a:endParaRPr>
          </a:p>
          <a:p>
            <a:pPr marL="457200" lvl="0" indent="0" algn="l" rtl="0">
              <a:spcBef>
                <a:spcPts val="0"/>
              </a:spcBef>
              <a:spcAft>
                <a:spcPts val="0"/>
              </a:spcAft>
              <a:buNone/>
            </a:pPr>
            <a:r>
              <a:rPr lang="en" sz="2700">
                <a:solidFill>
                  <a:srgbClr val="000000"/>
                </a:solidFill>
              </a:rPr>
              <a:t>權利免受侵犯</a:t>
            </a:r>
            <a:endParaRPr sz="2700">
              <a:solidFill>
                <a:srgbClr val="000000"/>
              </a:solidFill>
            </a:endParaRPr>
          </a:p>
        </p:txBody>
      </p:sp>
      <p:sp>
        <p:nvSpPr>
          <p:cNvPr id="804" name="Google Shape;804;p91"/>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500" b="1"/>
              <a:t>結語：法律的目的</a:t>
            </a:r>
            <a:endParaRPr sz="3500" b="1"/>
          </a:p>
        </p:txBody>
      </p:sp>
      <p:pic>
        <p:nvPicPr>
          <p:cNvPr id="805" name="Google Shape;805;p91"/>
          <p:cNvPicPr preferRelativeResize="0"/>
          <p:nvPr/>
        </p:nvPicPr>
        <p:blipFill rotWithShape="1">
          <a:blip r:embed="rId3">
            <a:alphaModFix/>
          </a:blip>
          <a:srcRect t="19659"/>
          <a:stretch/>
        </p:blipFill>
        <p:spPr>
          <a:xfrm>
            <a:off x="5931975" y="2430838"/>
            <a:ext cx="3354900" cy="26954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92"/>
          <p:cNvSpPr txBox="1">
            <a:spLocks noGrp="1"/>
          </p:cNvSpPr>
          <p:nvPr>
            <p:ph type="title"/>
          </p:nvPr>
        </p:nvSpPr>
        <p:spPr>
          <a:xfrm>
            <a:off x="3050700" y="3746875"/>
            <a:ext cx="3042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900" b="1"/>
              <a:t>答問時間</a:t>
            </a:r>
            <a:endParaRPr sz="3900" b="1"/>
          </a:p>
        </p:txBody>
      </p:sp>
      <p:pic>
        <p:nvPicPr>
          <p:cNvPr id="811" name="Google Shape;811;p92"/>
          <p:cNvPicPr preferRelativeResize="0"/>
          <p:nvPr/>
        </p:nvPicPr>
        <p:blipFill rotWithShape="1">
          <a:blip r:embed="rId3">
            <a:alphaModFix/>
          </a:blip>
          <a:srcRect l="15468" t="7347" r="12380" b="1602"/>
          <a:stretch/>
        </p:blipFill>
        <p:spPr>
          <a:xfrm>
            <a:off x="2015562" y="199000"/>
            <a:ext cx="5112874" cy="36295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2"/>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a:t>這些權利在香港有受到保障嗎？</a:t>
            </a:r>
            <a:endParaRPr sz="3200" b="1"/>
          </a:p>
        </p:txBody>
      </p:sp>
      <p:sp>
        <p:nvSpPr>
          <p:cNvPr id="188" name="Google Shape;188;p32"/>
          <p:cNvSpPr txBox="1">
            <a:spLocks noGrp="1"/>
          </p:cNvSpPr>
          <p:nvPr>
            <p:ph type="body" idx="1"/>
          </p:nvPr>
        </p:nvSpPr>
        <p:spPr>
          <a:xfrm>
            <a:off x="311700" y="1152475"/>
            <a:ext cx="8520600" cy="1419300"/>
          </a:xfrm>
          <a:prstGeom prst="rect">
            <a:avLst/>
          </a:prstGeom>
        </p:spPr>
        <p:txBody>
          <a:bodyPr spcFirstLastPara="1" wrap="square" lIns="91425" tIns="91425" rIns="91425" bIns="91425" anchor="t" anchorCtr="0">
            <a:noAutofit/>
          </a:bodyPr>
          <a:lstStyle/>
          <a:p>
            <a:pPr marL="457200" lvl="0" indent="-406400" algn="l" rtl="0">
              <a:lnSpc>
                <a:spcPct val="150000"/>
              </a:lnSpc>
              <a:spcBef>
                <a:spcPts val="0"/>
              </a:spcBef>
              <a:spcAft>
                <a:spcPts val="0"/>
              </a:spcAft>
              <a:buClr>
                <a:srgbClr val="000000"/>
              </a:buClr>
              <a:buSzPts val="2800"/>
              <a:buChar char="❖"/>
            </a:pPr>
            <a:r>
              <a:rPr lang="en" sz="2800">
                <a:solidFill>
                  <a:srgbClr val="000000"/>
                </a:solidFill>
              </a:rPr>
              <a:t>15年免費教育</a:t>
            </a:r>
            <a:endParaRPr sz="2800">
              <a:solidFill>
                <a:srgbClr val="000000"/>
              </a:solidFill>
            </a:endParaRPr>
          </a:p>
          <a:p>
            <a:pPr marL="457200" lvl="0" indent="-406400" algn="l" rtl="0">
              <a:lnSpc>
                <a:spcPct val="150000"/>
              </a:lnSpc>
              <a:spcBef>
                <a:spcPts val="0"/>
              </a:spcBef>
              <a:spcAft>
                <a:spcPts val="0"/>
              </a:spcAft>
              <a:buClr>
                <a:srgbClr val="000000"/>
              </a:buClr>
              <a:buSzPts val="2800"/>
              <a:buChar char="❖"/>
            </a:pPr>
            <a:r>
              <a:rPr lang="en" sz="2800">
                <a:solidFill>
                  <a:srgbClr val="000000"/>
                </a:solidFill>
              </a:rPr>
              <a:t>兒童事務委員會</a:t>
            </a:r>
            <a:endParaRPr sz="2800">
              <a:solidFill>
                <a:srgbClr val="000000"/>
              </a:solidFill>
            </a:endParaRPr>
          </a:p>
          <a:p>
            <a:pPr marL="0" lvl="0" indent="0" algn="l" rtl="0">
              <a:lnSpc>
                <a:spcPct val="150000"/>
              </a:lnSpc>
              <a:spcBef>
                <a:spcPts val="1600"/>
              </a:spcBef>
              <a:spcAft>
                <a:spcPts val="1600"/>
              </a:spcAft>
              <a:buNone/>
            </a:pPr>
            <a:endParaRPr sz="2800">
              <a:solidFill>
                <a:srgbClr val="000000"/>
              </a:solidFill>
            </a:endParaRPr>
          </a:p>
        </p:txBody>
      </p:sp>
      <p:pic>
        <p:nvPicPr>
          <p:cNvPr id="189" name="Google Shape;189;p32"/>
          <p:cNvPicPr preferRelativeResize="0"/>
          <p:nvPr/>
        </p:nvPicPr>
        <p:blipFill rotWithShape="1">
          <a:blip r:embed="rId3">
            <a:alphaModFix/>
          </a:blip>
          <a:srcRect l="36796" t="14454" r="41328" b="13092"/>
          <a:stretch/>
        </p:blipFill>
        <p:spPr>
          <a:xfrm>
            <a:off x="7000875" y="997425"/>
            <a:ext cx="2000251" cy="3726499"/>
          </a:xfrm>
          <a:prstGeom prst="rect">
            <a:avLst/>
          </a:prstGeom>
          <a:noFill/>
          <a:ln>
            <a:noFill/>
          </a:ln>
        </p:spPr>
      </p:pic>
      <p:pic>
        <p:nvPicPr>
          <p:cNvPr id="190" name="Google Shape;190;p32"/>
          <p:cNvPicPr preferRelativeResize="0"/>
          <p:nvPr/>
        </p:nvPicPr>
        <p:blipFill rotWithShape="1">
          <a:blip r:embed="rId4">
            <a:alphaModFix/>
          </a:blip>
          <a:srcRect l="7711" t="24517" r="8648" b="20546"/>
          <a:stretch/>
        </p:blipFill>
        <p:spPr>
          <a:xfrm flipH="1">
            <a:off x="3905249" y="1377513"/>
            <a:ext cx="2000250" cy="1313819"/>
          </a:xfrm>
          <a:prstGeom prst="rect">
            <a:avLst/>
          </a:prstGeom>
          <a:noFill/>
          <a:ln>
            <a:noFill/>
          </a:ln>
        </p:spPr>
      </p:pic>
      <p:sp>
        <p:nvSpPr>
          <p:cNvPr id="191" name="Google Shape;191;p32"/>
          <p:cNvSpPr txBox="1">
            <a:spLocks noGrp="1"/>
          </p:cNvSpPr>
          <p:nvPr>
            <p:ph type="title"/>
          </p:nvPr>
        </p:nvSpPr>
        <p:spPr>
          <a:xfrm>
            <a:off x="619800" y="3185900"/>
            <a:ext cx="5285700" cy="1012800"/>
          </a:xfrm>
          <a:prstGeom prst="rect">
            <a:avLst/>
          </a:prstGeom>
          <a:solidFill>
            <a:srgbClr val="FF2E2F"/>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3500" b="1">
                <a:solidFill>
                  <a:schemeClr val="lt1"/>
                </a:solidFill>
              </a:rPr>
              <a:t>但同時也要尊重他人權利</a:t>
            </a:r>
            <a:endParaRPr sz="3900" b="1">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1000"/>
                                        <p:tgtEl>
                                          <p:spTgt spid="1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1"/>
                                        </p:tgtEl>
                                        <p:attrNameLst>
                                          <p:attrName>style.visibility</p:attrName>
                                        </p:attrNameLst>
                                      </p:cBhvr>
                                      <p:to>
                                        <p:strVal val="visible"/>
                                      </p:to>
                                    </p:set>
                                    <p:animEffect transition="in" filter="fade">
                                      <p:cBhvr>
                                        <p:cTn id="12"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3"/>
          <p:cNvSpPr txBox="1">
            <a:spLocks noGrp="1"/>
          </p:cNvSpPr>
          <p:nvPr>
            <p:ph type="ctrTitle"/>
          </p:nvPr>
        </p:nvSpPr>
        <p:spPr>
          <a:xfrm>
            <a:off x="143300" y="2076300"/>
            <a:ext cx="5658300" cy="99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t>守法的重要性</a:t>
            </a:r>
            <a:endParaRPr b="1"/>
          </a:p>
        </p:txBody>
      </p:sp>
      <p:pic>
        <p:nvPicPr>
          <p:cNvPr id="197" name="Google Shape;197;p33"/>
          <p:cNvPicPr preferRelativeResize="0"/>
          <p:nvPr/>
        </p:nvPicPr>
        <p:blipFill rotWithShape="1">
          <a:blip r:embed="rId3">
            <a:alphaModFix/>
          </a:blip>
          <a:srcRect t="7986" r="2267" b="9504"/>
          <a:stretch/>
        </p:blipFill>
        <p:spPr>
          <a:xfrm>
            <a:off x="4015800" y="512825"/>
            <a:ext cx="4878150" cy="41178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201"/>
        <p:cNvGrpSpPr/>
        <p:nvPr/>
      </p:nvGrpSpPr>
      <p:grpSpPr>
        <a:xfrm>
          <a:off x="0" y="0"/>
          <a:ext cx="0" cy="0"/>
          <a:chOff x="0" y="0"/>
          <a:chExt cx="0" cy="0"/>
        </a:xfrm>
      </p:grpSpPr>
      <p:sp>
        <p:nvSpPr>
          <p:cNvPr id="202" name="Google Shape;202;p34"/>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500" b="1">
                <a:solidFill>
                  <a:schemeClr val="lt1"/>
                </a:solidFill>
              </a:rPr>
              <a:t>守法的重要性</a:t>
            </a:r>
            <a:endParaRPr sz="3500" b="1">
              <a:solidFill>
                <a:schemeClr val="lt1"/>
              </a:solidFill>
            </a:endParaRPr>
          </a:p>
        </p:txBody>
      </p:sp>
      <p:sp>
        <p:nvSpPr>
          <p:cNvPr id="203" name="Google Shape;203;p34"/>
          <p:cNvSpPr txBox="1">
            <a:spLocks noGrp="1"/>
          </p:cNvSpPr>
          <p:nvPr>
            <p:ph type="body" idx="1"/>
          </p:nvPr>
        </p:nvSpPr>
        <p:spPr>
          <a:xfrm>
            <a:off x="311700" y="1152475"/>
            <a:ext cx="3999900" cy="3792000"/>
          </a:xfrm>
          <a:prstGeom prst="rect">
            <a:avLst/>
          </a:prstGeom>
          <a:solidFill>
            <a:schemeClr val="lt1"/>
          </a:solidFill>
        </p:spPr>
        <p:txBody>
          <a:bodyPr spcFirstLastPara="1" wrap="square" lIns="91425" tIns="91425" rIns="91425" bIns="91425" anchor="t" anchorCtr="0">
            <a:noAutofit/>
          </a:bodyPr>
          <a:lstStyle/>
          <a:p>
            <a:pPr marL="0" lvl="0" indent="0" algn="l" rtl="0">
              <a:spcBef>
                <a:spcPts val="0"/>
              </a:spcBef>
              <a:spcAft>
                <a:spcPts val="0"/>
              </a:spcAft>
              <a:buNone/>
            </a:pPr>
            <a:r>
              <a:rPr lang="en" sz="2500" b="1">
                <a:solidFill>
                  <a:srgbClr val="FF2E2F"/>
                </a:solidFill>
              </a:rPr>
              <a:t>保護自己</a:t>
            </a:r>
            <a:endParaRPr sz="2500" b="1">
              <a:solidFill>
                <a:srgbClr val="FF2E2F"/>
              </a:solidFill>
            </a:endParaRPr>
          </a:p>
          <a:p>
            <a:pPr marL="457200" lvl="0" indent="-387350" algn="l" rtl="0">
              <a:spcBef>
                <a:spcPts val="1600"/>
              </a:spcBef>
              <a:spcAft>
                <a:spcPts val="0"/>
              </a:spcAft>
              <a:buClr>
                <a:srgbClr val="FF2E2F"/>
              </a:buClr>
              <a:buSzPts val="2500"/>
              <a:buChar char="●"/>
            </a:pPr>
            <a:r>
              <a:rPr lang="en" sz="2500">
                <a:solidFill>
                  <a:srgbClr val="FF2E2F"/>
                </a:solidFill>
              </a:rPr>
              <a:t>人身安全</a:t>
            </a:r>
            <a:endParaRPr sz="2500">
              <a:solidFill>
                <a:srgbClr val="FF2E2F"/>
              </a:solidFill>
            </a:endParaRPr>
          </a:p>
          <a:p>
            <a:pPr marL="914400" lvl="1" indent="-368300" algn="l" rtl="0">
              <a:spcBef>
                <a:spcPts val="0"/>
              </a:spcBef>
              <a:spcAft>
                <a:spcPts val="0"/>
              </a:spcAft>
              <a:buClr>
                <a:srgbClr val="FF2E2F"/>
              </a:buClr>
              <a:buSzPts val="2200"/>
              <a:buChar char="○"/>
            </a:pPr>
            <a:r>
              <a:rPr lang="en" sz="2200">
                <a:solidFill>
                  <a:srgbClr val="FF2E2F"/>
                </a:solidFill>
              </a:rPr>
              <a:t>例如︰交通安全</a:t>
            </a:r>
            <a:endParaRPr sz="2200">
              <a:solidFill>
                <a:srgbClr val="FF2E2F"/>
              </a:solidFill>
            </a:endParaRPr>
          </a:p>
          <a:p>
            <a:pPr marL="457200" lvl="0" indent="-387350" algn="l" rtl="0">
              <a:spcBef>
                <a:spcPts val="0"/>
              </a:spcBef>
              <a:spcAft>
                <a:spcPts val="0"/>
              </a:spcAft>
              <a:buClr>
                <a:srgbClr val="FF2E2F"/>
              </a:buClr>
              <a:buSzPts val="2500"/>
              <a:buChar char="●"/>
            </a:pPr>
            <a:r>
              <a:rPr lang="en" sz="2500">
                <a:solidFill>
                  <a:srgbClr val="FF2E2F"/>
                </a:solidFill>
              </a:rPr>
              <a:t>財物</a:t>
            </a:r>
            <a:endParaRPr sz="2500">
              <a:solidFill>
                <a:srgbClr val="FF2E2F"/>
              </a:solidFill>
            </a:endParaRPr>
          </a:p>
          <a:p>
            <a:pPr marL="914400" lvl="1" indent="-368300" algn="l" rtl="0">
              <a:spcBef>
                <a:spcPts val="0"/>
              </a:spcBef>
              <a:spcAft>
                <a:spcPts val="0"/>
              </a:spcAft>
              <a:buClr>
                <a:srgbClr val="FF2E2F"/>
              </a:buClr>
              <a:buSzPts val="2200"/>
              <a:buChar char="○"/>
            </a:pPr>
            <a:r>
              <a:rPr lang="en" sz="2200">
                <a:solidFill>
                  <a:srgbClr val="FF2E2F"/>
                </a:solidFill>
              </a:rPr>
              <a:t>例如︰避免家人支付昂貴罰款</a:t>
            </a:r>
            <a:endParaRPr sz="2200">
              <a:solidFill>
                <a:srgbClr val="FF2E2F"/>
              </a:solidFill>
            </a:endParaRPr>
          </a:p>
          <a:p>
            <a:pPr marL="457200" lvl="0" indent="-387350" algn="l" rtl="0">
              <a:spcBef>
                <a:spcPts val="0"/>
              </a:spcBef>
              <a:spcAft>
                <a:spcPts val="0"/>
              </a:spcAft>
              <a:buClr>
                <a:srgbClr val="FF2E2F"/>
              </a:buClr>
              <a:buSzPts val="2500"/>
              <a:buChar char="●"/>
            </a:pPr>
            <a:r>
              <a:rPr lang="en" sz="2500">
                <a:solidFill>
                  <a:srgbClr val="FF2E2F"/>
                </a:solidFill>
              </a:rPr>
              <a:t>保障成長 </a:t>
            </a:r>
            <a:endParaRPr sz="2500">
              <a:solidFill>
                <a:srgbClr val="FF2E2F"/>
              </a:solidFill>
            </a:endParaRPr>
          </a:p>
          <a:p>
            <a:pPr marL="914400" lvl="1" indent="-368300" algn="l" rtl="0">
              <a:spcBef>
                <a:spcPts val="0"/>
              </a:spcBef>
              <a:spcAft>
                <a:spcPts val="0"/>
              </a:spcAft>
              <a:buClr>
                <a:srgbClr val="FF2E2F"/>
              </a:buClr>
              <a:buSzPts val="2200"/>
              <a:buChar char="○"/>
            </a:pPr>
            <a:r>
              <a:rPr lang="en" sz="2200">
                <a:solidFill>
                  <a:srgbClr val="FF2E2F"/>
                </a:solidFill>
              </a:rPr>
              <a:t>避免經歷不必要的挫折</a:t>
            </a:r>
            <a:endParaRPr sz="2200">
              <a:solidFill>
                <a:srgbClr val="FF2E2F"/>
              </a:solidFill>
            </a:endParaRPr>
          </a:p>
          <a:p>
            <a:pPr marL="0" lvl="0" indent="0" algn="l" rtl="0">
              <a:spcBef>
                <a:spcPts val="1600"/>
              </a:spcBef>
              <a:spcAft>
                <a:spcPts val="1600"/>
              </a:spcAft>
              <a:buNone/>
            </a:pPr>
            <a:endParaRPr sz="2500">
              <a:solidFill>
                <a:srgbClr val="FF2E2F"/>
              </a:solidFill>
            </a:endParaRPr>
          </a:p>
        </p:txBody>
      </p:sp>
      <p:sp>
        <p:nvSpPr>
          <p:cNvPr id="204" name="Google Shape;204;p34"/>
          <p:cNvSpPr txBox="1">
            <a:spLocks noGrp="1"/>
          </p:cNvSpPr>
          <p:nvPr>
            <p:ph type="body" idx="2"/>
          </p:nvPr>
        </p:nvSpPr>
        <p:spPr>
          <a:xfrm>
            <a:off x="4832400" y="1152475"/>
            <a:ext cx="3999900" cy="3792000"/>
          </a:xfrm>
          <a:prstGeom prst="rect">
            <a:avLst/>
          </a:prstGeom>
          <a:solidFill>
            <a:schemeClr val="lt1"/>
          </a:solidFill>
        </p:spPr>
        <p:txBody>
          <a:bodyPr spcFirstLastPara="1" wrap="square" lIns="91425" tIns="91425" rIns="91425" bIns="91425" anchor="t" anchorCtr="0">
            <a:noAutofit/>
          </a:bodyPr>
          <a:lstStyle/>
          <a:p>
            <a:pPr marL="0" lvl="0" indent="0" algn="l" rtl="0">
              <a:spcBef>
                <a:spcPts val="0"/>
              </a:spcBef>
              <a:spcAft>
                <a:spcPts val="0"/>
              </a:spcAft>
              <a:buNone/>
            </a:pPr>
            <a:r>
              <a:rPr lang="en" sz="2500" b="1">
                <a:solidFill>
                  <a:srgbClr val="FF2E2F"/>
                </a:solidFill>
              </a:rPr>
              <a:t>尊重他人</a:t>
            </a:r>
            <a:endParaRPr sz="2500" b="1">
              <a:solidFill>
                <a:srgbClr val="FF2E2F"/>
              </a:solidFill>
            </a:endParaRPr>
          </a:p>
          <a:p>
            <a:pPr marL="457200" lvl="0" indent="-387350" algn="l" rtl="0">
              <a:spcBef>
                <a:spcPts val="1600"/>
              </a:spcBef>
              <a:spcAft>
                <a:spcPts val="0"/>
              </a:spcAft>
              <a:buClr>
                <a:srgbClr val="FF2E2F"/>
              </a:buClr>
              <a:buSzPts val="2500"/>
              <a:buChar char="●"/>
            </a:pPr>
            <a:r>
              <a:rPr lang="en" sz="2500">
                <a:solidFill>
                  <a:srgbClr val="FF2E2F"/>
                </a:solidFill>
              </a:rPr>
              <a:t>無論你喜歡或不喜歡，每個人都必須被尊重</a:t>
            </a:r>
            <a:endParaRPr sz="2500">
              <a:solidFill>
                <a:srgbClr val="FF2E2F"/>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853</Words>
  <Application>Microsoft Office PowerPoint</Application>
  <PresentationFormat>On-screen Show (16:9)</PresentationFormat>
  <Paragraphs>370</Paragraphs>
  <Slides>65</Slides>
  <Notes>65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65</vt:i4>
      </vt:variant>
    </vt:vector>
  </HeadingPairs>
  <TitlesOfParts>
    <vt:vector size="73" baseType="lpstr">
      <vt:lpstr>Open Sans</vt:lpstr>
      <vt:lpstr>Arial</vt:lpstr>
      <vt:lpstr>Crimson Text</vt:lpstr>
      <vt:lpstr>Bree Serif</vt:lpstr>
      <vt:lpstr>Calibri</vt:lpstr>
      <vt:lpstr>PT Sans Narrow</vt:lpstr>
      <vt:lpstr>Simple Light</vt:lpstr>
      <vt:lpstr>Office Theme</vt:lpstr>
      <vt:lpstr>青少年 守法意識講座</vt:lpstr>
      <vt:lpstr>PowerPoint Presentation</vt:lpstr>
      <vt:lpstr>青少年的法律權利</vt:lpstr>
      <vt:lpstr>法律賦予我們甚麼權利？</vt:lpstr>
      <vt:lpstr>聯合國《兒童權利公約》</vt:lpstr>
      <vt:lpstr>受到保護</vt:lpstr>
      <vt:lpstr>這些權利在香港有受到保障嗎？</vt:lpstr>
      <vt:lpstr>守法的重要性</vt:lpstr>
      <vt:lpstr>守法的重要性</vt:lpstr>
      <vt:lpstr>青少年常見罪行</vt:lpstr>
      <vt:lpstr>網絡欺凌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情景題</vt:lpstr>
      <vt:lpstr>情景題</vt:lpstr>
      <vt:lpstr>情景題</vt:lpstr>
      <vt:lpstr>情景題</vt:lpstr>
      <vt:lpstr>情景題</vt:lpstr>
      <vt:lpstr>PowerPoint Presentation</vt:lpstr>
      <vt:lpstr>PowerPoint Presentation</vt:lpstr>
      <vt:lpstr>小美</vt:lpstr>
      <vt:lpstr>念慈</vt:lpstr>
      <vt:lpstr>念慈</vt:lpstr>
      <vt:lpstr>英秀</vt:lpstr>
      <vt:lpstr>幼羚</vt:lpstr>
      <vt:lpstr>校園欺凌對受害者的影響  </vt:lpstr>
      <vt:lpstr>如果目睹校園欺凌，應該……</vt:lpstr>
      <vt:lpstr>情景題</vt:lpstr>
      <vt:lpstr>PowerPoint Presentation</vt:lpstr>
      <vt:lpstr>PowerPoint Presentation</vt:lpstr>
      <vt:lpstr>你有遇過以下情況嗎？</vt:lpstr>
      <vt:lpstr>你有遇過以下情況嗎？</vt:lpstr>
      <vt:lpstr>管有或吸食危險藥物</vt:lpstr>
      <vt:lpstr>情景題：甚麼是「管有」？</vt:lpstr>
      <vt:lpstr>情景題：甚麼是「管有」？</vt:lpstr>
      <vt:lpstr>「管有」=「控制」</vt:lpstr>
      <vt:lpstr>危險藥物</vt:lpstr>
      <vt:lpstr>販運危險藥物</vt:lpstr>
      <vt:lpstr>「知情」？</vt:lpstr>
      <vt:lpstr>「有意無視」＝「知情」</vt:lpstr>
      <vt:lpstr>PowerPoint Presentation</vt:lpstr>
      <vt:lpstr>法例對青少年的保護</vt:lpstr>
      <vt:lpstr>青少年刑事責任</vt:lpstr>
      <vt:lpstr>刑事責任之外... </vt:lpstr>
      <vt:lpstr>結語：法律的目的</vt:lpstr>
      <vt:lpstr>答問時間</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青少年 守法意識講座</dc:title>
  <dc:creator>lawstaff</dc:creator>
  <cp:lastModifiedBy>lsycindy</cp:lastModifiedBy>
  <cp:revision>2</cp:revision>
  <dcterms:modified xsi:type="dcterms:W3CDTF">2020-12-08T04:48:41Z</dcterms:modified>
</cp:coreProperties>
</file>