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7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Lst>
  <p:sldSz cx="9144000" cy="5143500" type="screen16x9"/>
  <p:notesSz cx="6807200" cy="9939338"/>
  <p:embeddedFontLst>
    <p:embeddedFont>
      <p:font typeface="Fjalla One" panose="020B0604020202020204" charset="0"/>
      <p:regular r:id="rId79"/>
    </p:embeddedFont>
    <p:embeddedFont>
      <p:font typeface="PT Sans Narrow" panose="020B0604020202020204" charset="0"/>
      <p:regular r:id="rId80"/>
      <p:bold r:id="rId81"/>
    </p:embeddedFont>
    <p:embeddedFont>
      <p:font typeface="Trebuchet MS" panose="020B0603020202020204" pitchFamily="34" charset="0"/>
      <p:regular r:id="rId82"/>
      <p:bold r:id="rId83"/>
      <p:italic r:id="rId84"/>
      <p:boldItalic r:id="rId85"/>
    </p:embeddedFont>
    <p:embeddedFont>
      <p:font typeface="Alegreya" panose="020B0604020202020204" charset="0"/>
      <p:regular r:id="rId86"/>
      <p:bold r:id="rId87"/>
      <p:italic r:id="rId88"/>
      <p:boldItalic r:id="rId89"/>
    </p:embeddedFont>
    <p:embeddedFont>
      <p:font typeface="Microsoft JhengHei" panose="020B0604030504040204" pitchFamily="34" charset="-120"/>
      <p:regular r:id="rId90"/>
      <p:bold r:id="rId91"/>
    </p:embeddedFont>
    <p:embeddedFont>
      <p:font typeface="Crimson Text" panose="020B0604020202020204" charset="0"/>
      <p:regular r:id="rId92"/>
      <p:bold r:id="rId93"/>
      <p:italic r:id="rId94"/>
      <p:boldItalic r:id="rId95"/>
    </p:embeddedFont>
    <p:embeddedFont>
      <p:font typeface="Open Sans" panose="020B0604020202020204" charset="0"/>
      <p:regular r:id="rId96"/>
      <p:bold r:id="rId97"/>
      <p:italic r:id="rId98"/>
      <p:boldItalic r:id="rId99"/>
    </p:embeddedFont>
    <p:embeddedFont>
      <p:font typeface="Arimo" panose="020B0604020202020204" charset="0"/>
      <p:regular r:id="rId100"/>
      <p:bold r:id="rId101"/>
      <p:italic r:id="rId102"/>
      <p:boldItalic r:id="rId10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97">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9FCA88-9BBD-4DC3-A19C-F88900FDA7D0}">
  <a:tblStyle styleId="{D69FCA88-9BBD-4DC3-A19C-F88900FDA7D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1943C77-7406-4B8D-9F7D-A2BB2387FFD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27" autoAdjust="0"/>
  </p:normalViewPr>
  <p:slideViewPr>
    <p:cSldViewPr snapToGrid="0">
      <p:cViewPr varScale="1">
        <p:scale>
          <a:sx n="127" d="100"/>
          <a:sy n="127" d="100"/>
        </p:scale>
        <p:origin x="708" y="114"/>
      </p:cViewPr>
      <p:guideLst>
        <p:guide orient="horz" pos="1620"/>
        <p:guide pos="2880"/>
        <p:guide orient="horz" pos="97"/>
      </p:guideLst>
    </p:cSldViewPr>
  </p:slideViewPr>
  <p:outlineViewPr>
    <p:cViewPr>
      <p:scale>
        <a:sx n="33" d="100"/>
        <a:sy n="33" d="100"/>
      </p:scale>
      <p:origin x="0" y="-19440"/>
    </p:cViewPr>
  </p:outlineViewPr>
  <p:notesTextViewPr>
    <p:cViewPr>
      <p:scale>
        <a:sx n="1" d="1"/>
        <a:sy n="1" d="1"/>
      </p:scale>
      <p:origin x="0" y="0"/>
    </p:cViewPr>
  </p:notesTextViewPr>
  <p:notesViewPr>
    <p:cSldViewPr snapToGrid="0">
      <p:cViewPr varScale="1">
        <p:scale>
          <a:sx n="78" d="100"/>
          <a:sy n="78" d="100"/>
        </p:scale>
        <p:origin x="3978"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1.fntdata"/><Relationship Id="rId102" Type="http://schemas.openxmlformats.org/officeDocument/2006/relationships/font" Target="fonts/font24.fntdata"/><Relationship Id="rId5" Type="http://schemas.openxmlformats.org/officeDocument/2006/relationships/slide" Target="slides/slide3.xml"/><Relationship Id="rId90" Type="http://schemas.openxmlformats.org/officeDocument/2006/relationships/font" Target="fonts/font12.fntdata"/><Relationship Id="rId95" Type="http://schemas.openxmlformats.org/officeDocument/2006/relationships/font" Target="fonts/font17.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font" Target="fonts/font2.fntdata"/><Relationship Id="rId85" Type="http://schemas.openxmlformats.org/officeDocument/2006/relationships/font" Target="fonts/font7.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font" Target="fonts/font21.fntdata"/><Relationship Id="rId101" Type="http://schemas.openxmlformats.org/officeDocument/2006/relationships/font" Target="fonts/font2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9.fntdata"/><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9.fntdata"/><Relationship Id="rId61" Type="http://schemas.openxmlformats.org/officeDocument/2006/relationships/slide" Target="slides/slide59.xml"/><Relationship Id="rId82"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22.fntdata"/><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5.fntdata"/><Relationship Id="rId98" Type="http://schemas.openxmlformats.org/officeDocument/2006/relationships/font" Target="fonts/font20.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65000"/>
              </a:lnSpc>
              <a:spcBef>
                <a:spcPts val="0"/>
              </a:spcBef>
              <a:spcAft>
                <a:spcPts val="0"/>
              </a:spcAft>
              <a:buClr>
                <a:srgbClr val="000000"/>
              </a:buClr>
              <a:buSzPts val="1100"/>
              <a:buFont typeface="Arial"/>
              <a:buNone/>
            </a:pPr>
            <a:r>
              <a:rPr lang="en" sz="1350" b="1">
                <a:solidFill>
                  <a:srgbClr val="383838"/>
                </a:solidFill>
                <a:latin typeface="Microsoft JhengHei"/>
                <a:ea typeface="Microsoft JhengHei"/>
                <a:cs typeface="Microsoft JhengHei"/>
                <a:sym typeface="Microsoft JhengHei"/>
              </a:rPr>
              <a:t>有助於個人自我實現</a:t>
            </a:r>
            <a:endParaRPr sz="1350" b="1">
              <a:solidFill>
                <a:srgbClr val="383838"/>
              </a:solidFill>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r>
              <a:rPr lang="en" sz="1200">
                <a:solidFill>
                  <a:srgbClr val="383838"/>
                </a:solidFill>
                <a:highlight>
                  <a:schemeClr val="lt1"/>
                </a:highlight>
                <a:latin typeface="Microsoft JhengHei"/>
                <a:ea typeface="Microsoft JhengHei"/>
                <a:cs typeface="Microsoft JhengHei"/>
                <a:sym typeface="Microsoft JhengHei"/>
              </a:rPr>
              <a:t>人存在的目的是實現自己的個性與潛能，每個人在發展自己的個性時，離不開對自己信念和觀點的表達，因為表達是觀念和心智發展不可分割的一部分，壓制信念、觀點及表達就是對人的尊嚴和人性的否定。</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9: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2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2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highlight>
                  <a:srgbClr val="FFFFFF"/>
                </a:highlight>
              </a:rPr>
              <a:t>舉證標準：</a:t>
            </a:r>
            <a:r>
              <a:rPr lang="en" sz="1800"/>
              <a:t>排除合理懷疑 VS </a:t>
            </a:r>
            <a:r>
              <a:rPr lang="en" sz="1800">
                <a:highlight>
                  <a:srgbClr val="FFFFFF"/>
                </a:highlight>
              </a:rPr>
              <a:t>衡量各方的可能性</a:t>
            </a:r>
            <a:endParaRPr sz="1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4: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80000"/>
              </a:lnSpc>
              <a:spcBef>
                <a:spcPts val="1200"/>
              </a:spcBef>
              <a:spcAft>
                <a:spcPts val="0"/>
              </a:spcAft>
              <a:buClr>
                <a:srgbClr val="000000"/>
              </a:buClr>
              <a:buSzPts val="1100"/>
              <a:buFont typeface="Arial"/>
              <a:buNone/>
            </a:pPr>
            <a:endParaRPr sz="1800">
              <a:solidFill>
                <a:schemeClr val="dk2"/>
              </a:solidFill>
              <a:highlight>
                <a:srgbClr val="FFFFFF"/>
              </a:highlight>
              <a:latin typeface="Open Sans"/>
              <a:ea typeface="Open Sans"/>
              <a:cs typeface="Open Sans"/>
              <a:sym typeface="Open Sans"/>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Crimson Text"/>
              <a:buChar char="●"/>
            </a:pPr>
            <a:r>
              <a:rPr lang="en" sz="1350" b="1">
                <a:solidFill>
                  <a:srgbClr val="006ECF"/>
                </a:solidFill>
                <a:highlight>
                  <a:srgbClr val="FFFFFF"/>
                </a:highlight>
                <a:latin typeface="Times New Roman"/>
                <a:ea typeface="Times New Roman"/>
                <a:cs typeface="Times New Roman"/>
                <a:sym typeface="Times New Roman"/>
              </a:rPr>
              <a:t>第210章 《盜竊罪條例》</a:t>
            </a:r>
            <a:r>
              <a:rPr lang="en" sz="1200">
                <a:solidFill>
                  <a:srgbClr val="0000A0"/>
                </a:solidFill>
                <a:highlight>
                  <a:srgbClr val="F3F2F1"/>
                </a:highlight>
              </a:rPr>
              <a:t>第 2-8條</a:t>
            </a:r>
            <a:endParaRPr/>
          </a:p>
        </p:txBody>
      </p:sp>
      <p:sp>
        <p:nvSpPr>
          <p:cNvPr id="324" name="Google Shape;324;p2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457200" lvl="0" indent="-301625" algn="l" rtl="0">
              <a:lnSpc>
                <a:spcPct val="100000"/>
              </a:lnSpc>
              <a:spcBef>
                <a:spcPts val="0"/>
              </a:spcBef>
              <a:spcAft>
                <a:spcPts val="0"/>
              </a:spcAft>
              <a:buClr>
                <a:srgbClr val="76797C"/>
              </a:buClr>
              <a:buSzPts val="1150"/>
              <a:buChar char="●"/>
            </a:pPr>
            <a:r>
              <a:rPr lang="en" sz="1150">
                <a:solidFill>
                  <a:srgbClr val="76797C"/>
                </a:solidFill>
                <a:highlight>
                  <a:srgbClr val="FFFFFF"/>
                </a:highlight>
              </a:rPr>
              <a:t>第212章《侵害人身罪條例》第2條</a:t>
            </a:r>
            <a:endParaRPr sz="1150">
              <a:solidFill>
                <a:srgbClr val="76797C"/>
              </a:solidFill>
              <a:highlight>
                <a:srgbClr val="FFFFFF"/>
              </a:highlight>
            </a:endParaRPr>
          </a:p>
          <a:p>
            <a:pPr marL="0" lvl="0" indent="0" algn="l" rtl="0">
              <a:lnSpc>
                <a:spcPct val="100000"/>
              </a:lnSpc>
              <a:spcBef>
                <a:spcPts val="0"/>
              </a:spcBef>
              <a:spcAft>
                <a:spcPts val="0"/>
              </a:spcAft>
              <a:buSzPts val="1100"/>
              <a:buNone/>
            </a:pPr>
            <a:endParaRPr sz="1150">
              <a:solidFill>
                <a:srgbClr val="76797C"/>
              </a:solidFill>
              <a:highlight>
                <a:srgbClr val="FFFFFF"/>
              </a:highlight>
            </a:endParaRPr>
          </a:p>
          <a:p>
            <a:pPr marL="0" lvl="0" indent="0" algn="l" rtl="0">
              <a:lnSpc>
                <a:spcPct val="100000"/>
              </a:lnSpc>
              <a:spcBef>
                <a:spcPts val="0"/>
              </a:spcBef>
              <a:spcAft>
                <a:spcPts val="0"/>
              </a:spcAft>
              <a:buSzPts val="1100"/>
              <a:buNone/>
            </a:pPr>
            <a:r>
              <a:rPr lang="en" sz="1150">
                <a:solidFill>
                  <a:srgbClr val="76797C"/>
                </a:solidFill>
                <a:highlight>
                  <a:srgbClr val="FFFFFF"/>
                </a:highlight>
              </a:rPr>
              <a:t>http://e-lawresources.co.uk/The-law-of-murder.php</a:t>
            </a:r>
            <a:endParaRPr sz="1150">
              <a:solidFill>
                <a:srgbClr val="76797C"/>
              </a:solidFill>
              <a:highlight>
                <a:srgbClr val="FFFFFF"/>
              </a:highlight>
            </a:endParaRPr>
          </a:p>
        </p:txBody>
      </p:sp>
      <p:sp>
        <p:nvSpPr>
          <p:cNvPr id="334" name="Google Shape;334;p2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2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p2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c3beb489e_0_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c3beb489e_0_6:notes"/>
          <p:cNvSpPr txBox="1">
            <a:spLocks noGrp="1"/>
          </p:cNvSpPr>
          <p:nvPr>
            <p:ph type="body" idx="1"/>
          </p:nvPr>
        </p:nvSpPr>
        <p:spPr>
          <a:xfrm>
            <a:off x="680720" y="4721186"/>
            <a:ext cx="5445900" cy="44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人有好多種自由, 言論自由係其中一種</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　</a:t>
            </a:r>
            <a:endParaRPr dirty="0"/>
          </a:p>
        </p:txBody>
      </p:sp>
      <p:sp>
        <p:nvSpPr>
          <p:cNvPr id="366" name="Google Shape;366;p2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73" name="Google Shape;373;p3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3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3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3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34: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35: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3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3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3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39: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4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000000"/>
                </a:solidFill>
                <a:latin typeface="Arial"/>
                <a:ea typeface="Arial"/>
                <a:cs typeface="Arial"/>
                <a:sym typeface="Arial"/>
              </a:rPr>
              <a:t>(課堂活動 (大概15-20分鐘) *或由同學討論後派代表於白/黑版寫上、並讓他們解釋自己的答案*）</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4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(課堂活動 (大概15-20分鐘) *或由同學討論後派代表於白/黑版寫上、並讓他們解釋自己的答案*）</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4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sng" strike="noStrike" cap="none" dirty="0">
              <a:solidFill>
                <a:srgbClr val="000000"/>
              </a:solidFill>
              <a:highlight>
                <a:srgbClr val="FFFFFF"/>
              </a:highlight>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4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(課堂活動 (大概15-20分鐘) *或由同學討論後派代表於白/黑版寫上、並讓他們解釋自己的答案*）</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44: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45: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65000"/>
              </a:lnSpc>
              <a:spcBef>
                <a:spcPts val="0"/>
              </a:spcBef>
              <a:spcAft>
                <a:spcPts val="0"/>
              </a:spcAft>
              <a:buClr>
                <a:srgbClr val="000000"/>
              </a:buClr>
              <a:buSzPts val="1100"/>
              <a:buFont typeface="Arial"/>
              <a:buNone/>
            </a:pPr>
            <a:r>
              <a:rPr lang="en" sz="1350" b="1" dirty="0">
                <a:solidFill>
                  <a:srgbClr val="383838"/>
                </a:solidFill>
                <a:latin typeface="Microsoft JhengHei"/>
                <a:ea typeface="Microsoft JhengHei"/>
                <a:cs typeface="Microsoft JhengHei"/>
                <a:sym typeface="Microsoft JhengHei"/>
              </a:rPr>
              <a:t>有助於發現真理</a:t>
            </a:r>
            <a:endParaRPr sz="1350" b="1" dirty="0">
              <a:solidFill>
                <a:srgbClr val="383838"/>
              </a:solidFill>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r>
              <a:rPr lang="en" sz="1200" dirty="0">
                <a:solidFill>
                  <a:srgbClr val="383838"/>
                </a:solidFill>
                <a:highlight>
                  <a:srgbClr val="FFFFFF"/>
                </a:highlight>
                <a:latin typeface="Microsoft JhengHei"/>
                <a:ea typeface="Microsoft JhengHei"/>
                <a:cs typeface="Microsoft JhengHei"/>
                <a:sym typeface="Microsoft JhengHei"/>
              </a:rPr>
              <a:t>為了發現真理，必須允許人們自由地思想和言論，因為只有這樣，才能將各種事實和觀點呈現出來。每個人都會犯錯，只有讓人們進行自由表達和交流，才能發現和改正錯誤，獲致真理。</a:t>
            </a:r>
            <a:endParaRPr sz="1200" dirty="0">
              <a:solidFill>
                <a:srgbClr val="383838"/>
              </a:solidFill>
              <a:highlight>
                <a:srgbClr val="FFFFFF"/>
              </a:highlight>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endParaRPr sz="1200" dirty="0">
              <a:solidFill>
                <a:srgbClr val="383838"/>
              </a:solidFill>
              <a:highlight>
                <a:srgbClr val="FFFFFF"/>
              </a:highlight>
              <a:latin typeface="Microsoft JhengHei"/>
              <a:ea typeface="Microsoft JhengHei"/>
              <a:cs typeface="Microsoft JhengHei"/>
              <a:sym typeface="Microsoft JhengHei"/>
            </a:endParaRPr>
          </a:p>
          <a:p>
            <a:pPr marL="0" lvl="0" indent="0" algn="l" rtl="0">
              <a:lnSpc>
                <a:spcPct val="165000"/>
              </a:lnSpc>
              <a:spcBef>
                <a:spcPts val="0"/>
              </a:spcBef>
              <a:spcAft>
                <a:spcPts val="0"/>
              </a:spcAft>
              <a:buClr>
                <a:srgbClr val="000000"/>
              </a:buClr>
              <a:buSzPts val="1100"/>
              <a:buFont typeface="Arial"/>
              <a:buNone/>
            </a:pPr>
            <a:r>
              <a:rPr lang="en" sz="1350" b="1" dirty="0">
                <a:solidFill>
                  <a:srgbClr val="383838"/>
                </a:solidFill>
                <a:latin typeface="Microsoft JhengHei"/>
                <a:ea typeface="Microsoft JhengHei"/>
                <a:cs typeface="Microsoft JhengHei"/>
                <a:sym typeface="Microsoft JhengHei"/>
              </a:rPr>
              <a:t>有助於個人自我實現</a:t>
            </a:r>
            <a:endParaRPr sz="1350" b="1" dirty="0">
              <a:solidFill>
                <a:srgbClr val="383838"/>
              </a:solidFill>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r>
              <a:rPr lang="en" sz="1200" dirty="0">
                <a:solidFill>
                  <a:srgbClr val="383838"/>
                </a:solidFill>
                <a:highlight>
                  <a:srgbClr val="FFFFFF"/>
                </a:highlight>
                <a:latin typeface="Microsoft JhengHei"/>
                <a:ea typeface="Microsoft JhengHei"/>
                <a:cs typeface="Microsoft JhengHei"/>
                <a:sym typeface="Microsoft JhengHei"/>
              </a:rPr>
              <a:t>人存在的目的是實現自己的個性與潛能，每個人在發展自己的個性時，離不開對自己信念和觀點的表達，因為表達是觀念和心智發展不可分割的一部分，壓制信念、觀點及表達就是對人的尊嚴和人性的否定。</a:t>
            </a:r>
            <a:endParaRPr sz="1200" dirty="0">
              <a:solidFill>
                <a:srgbClr val="383838"/>
              </a:solidFill>
              <a:highlight>
                <a:srgbClr val="FFFFFF"/>
              </a:highlight>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endParaRPr sz="1200" dirty="0">
              <a:solidFill>
                <a:srgbClr val="383838"/>
              </a:solidFill>
              <a:highlight>
                <a:srgbClr val="FFFFFF"/>
              </a:highlight>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r>
              <a:rPr lang="en" sz="1400" b="1" dirty="0">
                <a:solidFill>
                  <a:srgbClr val="383838"/>
                </a:solidFill>
                <a:highlight>
                  <a:srgbClr val="FFFFFF"/>
                </a:highlight>
                <a:latin typeface="Microsoft JhengHei"/>
                <a:ea typeface="Microsoft JhengHei"/>
                <a:cs typeface="Microsoft JhengHei"/>
                <a:sym typeface="Microsoft JhengHei"/>
              </a:rPr>
              <a:t>有助於民主政制的有效運作</a:t>
            </a:r>
            <a:endParaRPr sz="1400" b="1" dirty="0">
              <a:solidFill>
                <a:srgbClr val="383838"/>
              </a:solidFill>
              <a:highlight>
                <a:srgbClr val="FFFFFF"/>
              </a:highlight>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endParaRPr sz="1200" dirty="0">
              <a:solidFill>
                <a:srgbClr val="383838"/>
              </a:solidFill>
              <a:highlight>
                <a:srgbClr val="FFFFFF"/>
              </a:highlight>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r>
              <a:rPr lang="en" sz="1200" dirty="0">
                <a:solidFill>
                  <a:srgbClr val="383838"/>
                </a:solidFill>
                <a:highlight>
                  <a:srgbClr val="FFFFFF"/>
                </a:highlight>
                <a:latin typeface="Microsoft JhengHei"/>
                <a:ea typeface="Microsoft JhengHei"/>
                <a:cs typeface="Microsoft JhengHei"/>
                <a:sym typeface="Microsoft JhengHei"/>
              </a:rPr>
              <a:t>言論自由有助於政治參與和公共決策。民主意味着自治，意味着廣泛的政治參與，意味着民眾能夠決定或者影響公共政策，而這要求他們能夠表達自己的看法和見解，能夠對公共事務發表意見。</a:t>
            </a:r>
            <a:endParaRPr sz="1200" dirty="0">
              <a:solidFill>
                <a:srgbClr val="383838"/>
              </a:solidFill>
              <a:highlight>
                <a:srgbClr val="FFFFFF"/>
              </a:highlight>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endParaRPr sz="1200" dirty="0">
              <a:solidFill>
                <a:srgbClr val="383838"/>
              </a:solidFill>
              <a:highlight>
                <a:srgbClr val="FFFFFF"/>
              </a:highlight>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r>
              <a:rPr lang="en" sz="1200" dirty="0">
                <a:solidFill>
                  <a:srgbClr val="383838"/>
                </a:solidFill>
                <a:highlight>
                  <a:srgbClr val="FFFFFF"/>
                </a:highlight>
                <a:latin typeface="Microsoft JhengHei"/>
                <a:ea typeface="Microsoft JhengHei"/>
                <a:cs typeface="Microsoft JhengHei"/>
                <a:sym typeface="Microsoft JhengHei"/>
              </a:rPr>
              <a:t>言論自由有助於維持社會穩固與變遷之間的平衡，防止暴力革命的發生。言論自由給人們提供表達不同看法並形成理性判斷的機會，讓人們學會說理及接受自己不贊成的決策。</a:t>
            </a:r>
            <a:endParaRPr sz="1200" dirty="0">
              <a:solidFill>
                <a:srgbClr val="383838"/>
              </a:solidFill>
              <a:highlight>
                <a:srgbClr val="FFFFFF"/>
              </a:highlight>
              <a:latin typeface="Microsoft JhengHei"/>
              <a:ea typeface="Microsoft JhengHei"/>
              <a:cs typeface="Microsoft JhengHei"/>
              <a:sym typeface="Microsoft JhengHe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4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問同學問題</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4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4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49: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p5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5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p5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p5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54: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55: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5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p5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5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5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p59: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rgbClr val="000000"/>
              </a:buClr>
              <a:buSzPts val="1100"/>
              <a:buFont typeface="Arial"/>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6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6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6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p6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sz="1000" dirty="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5" name="Google Shape;645;p63: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p64: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6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p65: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6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p66: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rgbClr val="000000"/>
              </a:buClr>
              <a:buSzPts val="1100"/>
              <a:buFont typeface="Arial"/>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6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p6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6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6" name="Google Shape;696;p6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69: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7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3" name="Google Shape;723;p7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2" name="Google Shape;732;p7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72:notes"/>
          <p:cNvSpPr txBox="1">
            <a:spLocks noGrp="1"/>
          </p:cNvSpPr>
          <p:nvPr>
            <p:ph type="body" idx="1"/>
          </p:nvPr>
        </p:nvSpPr>
        <p:spPr>
          <a:xfrm>
            <a:off x="680402" y="4721985"/>
            <a:ext cx="5446356"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740" name="Google Shape;740;p7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73:notes"/>
          <p:cNvSpPr txBox="1">
            <a:spLocks noGrp="1"/>
          </p:cNvSpPr>
          <p:nvPr>
            <p:ph type="body" idx="1"/>
          </p:nvPr>
        </p:nvSpPr>
        <p:spPr>
          <a:xfrm>
            <a:off x="680402" y="4721985"/>
            <a:ext cx="5446356"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784" name="Google Shape;784;p7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4:notes"/>
          <p:cNvSpPr txBox="1">
            <a:spLocks noGrp="1"/>
          </p:cNvSpPr>
          <p:nvPr>
            <p:ph type="body" idx="1"/>
          </p:nvPr>
        </p:nvSpPr>
        <p:spPr>
          <a:xfrm>
            <a:off x="680402" y="4721985"/>
            <a:ext cx="5446356" cy="4472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791" name="Google Shape;791;p7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65000"/>
              </a:lnSpc>
              <a:spcBef>
                <a:spcPts val="0"/>
              </a:spcBef>
              <a:spcAft>
                <a:spcPts val="0"/>
              </a:spcAft>
              <a:buClr>
                <a:srgbClr val="000000"/>
              </a:buClr>
              <a:buSzPts val="1100"/>
              <a:buFont typeface="Arial"/>
              <a:buNone/>
            </a:pPr>
            <a:r>
              <a:rPr lang="en" sz="1350" b="1" dirty="0">
                <a:solidFill>
                  <a:srgbClr val="383838"/>
                </a:solidFill>
                <a:latin typeface="Microsoft JhengHei"/>
                <a:ea typeface="Microsoft JhengHei"/>
                <a:cs typeface="Microsoft JhengHei"/>
                <a:sym typeface="Microsoft JhengHei"/>
              </a:rPr>
              <a:t>有助於發現真理</a:t>
            </a:r>
            <a:endParaRPr sz="1350" b="1" dirty="0">
              <a:solidFill>
                <a:srgbClr val="383838"/>
              </a:solidFill>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r>
              <a:rPr lang="en" sz="1200" dirty="0">
                <a:solidFill>
                  <a:srgbClr val="383838"/>
                </a:solidFill>
                <a:highlight>
                  <a:schemeClr val="lt1"/>
                </a:highlight>
                <a:latin typeface="Microsoft JhengHei"/>
                <a:ea typeface="Microsoft JhengHei"/>
                <a:cs typeface="Microsoft JhengHei"/>
                <a:sym typeface="Microsoft JhengHei"/>
              </a:rPr>
              <a:t>為了發現真理，必須允許人們自由地思想和言論，因為只有這樣，才能將各種事實和觀點呈現出來。每個人都會犯錯，只有讓人們進行自由表達和交流，才能發現和改正錯誤，獲致真理。</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65000"/>
              </a:lnSpc>
              <a:spcBef>
                <a:spcPts val="0"/>
              </a:spcBef>
              <a:spcAft>
                <a:spcPts val="0"/>
              </a:spcAft>
              <a:buClr>
                <a:srgbClr val="000000"/>
              </a:buClr>
              <a:buSzPts val="1100"/>
              <a:buFont typeface="Arial"/>
              <a:buNone/>
            </a:pPr>
            <a:r>
              <a:rPr lang="en" sz="1350" b="1">
                <a:solidFill>
                  <a:srgbClr val="383838"/>
                </a:solidFill>
                <a:latin typeface="Microsoft JhengHei"/>
                <a:ea typeface="Microsoft JhengHei"/>
                <a:cs typeface="Microsoft JhengHei"/>
                <a:sym typeface="Microsoft JhengHei"/>
              </a:rPr>
              <a:t>有助於發現真理</a:t>
            </a:r>
            <a:endParaRPr sz="1350" b="1">
              <a:solidFill>
                <a:srgbClr val="383838"/>
              </a:solidFill>
              <a:latin typeface="Microsoft JhengHei"/>
              <a:ea typeface="Microsoft JhengHei"/>
              <a:cs typeface="Microsoft JhengHei"/>
              <a:sym typeface="Microsoft JhengHei"/>
            </a:endParaRPr>
          </a:p>
          <a:p>
            <a:pPr marL="0" lvl="0" indent="0" algn="l" rtl="0">
              <a:lnSpc>
                <a:spcPct val="100000"/>
              </a:lnSpc>
              <a:spcBef>
                <a:spcPts val="0"/>
              </a:spcBef>
              <a:spcAft>
                <a:spcPts val="0"/>
              </a:spcAft>
              <a:buSzPts val="1100"/>
              <a:buNone/>
            </a:pPr>
            <a:r>
              <a:rPr lang="en" sz="1200">
                <a:solidFill>
                  <a:srgbClr val="383838"/>
                </a:solidFill>
                <a:highlight>
                  <a:schemeClr val="lt1"/>
                </a:highlight>
                <a:latin typeface="Microsoft JhengHei"/>
                <a:ea typeface="Microsoft JhengHei"/>
                <a:cs typeface="Microsoft JhengHei"/>
                <a:sym typeface="Microsoft JhengHei"/>
              </a:rPr>
              <a:t>為了發現真理，必須允許人們自由地思想和言論，因為只有這樣，才能將各種事實和觀點呈現出來。每個人都會犯錯，只有讓人們進行自由表達和交流，才能發現和改正錯誤，獲致真理。</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9"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9"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1pPr>
            <a:lvl2pPr marR="0" lvl="1" algn="ctr">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2pPr>
            <a:lvl3pPr marR="0" lvl="2" algn="ctr">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3pPr>
            <a:lvl4pPr marR="0" lvl="3" algn="ctr">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4pPr>
            <a:lvl5pPr marR="0" lvl="4" algn="ctr">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5pPr>
            <a:lvl6pPr marR="0" lvl="5" algn="ctr">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6pPr>
            <a:lvl7pPr marR="0" lvl="6" algn="ctr">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7pPr>
            <a:lvl8pPr marR="0" lvl="7" algn="ctr">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8pPr>
            <a:lvl9pPr marR="0" lvl="8" algn="ctr">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9pPr>
          </a:lstStyle>
          <a:p>
            <a:endParaRPr/>
          </a:p>
        </p:txBody>
      </p:sp>
      <p:sp>
        <p:nvSpPr>
          <p:cNvPr id="19" name="Google Shape;19;p2"/>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1pPr>
            <a:lvl2pPr marR="0" lvl="1" algn="ctr">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2pPr>
            <a:lvl3pPr marR="0" lvl="2" algn="ctr">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3pPr>
            <a:lvl4pPr marR="0" lvl="3" algn="ctr">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4pPr>
            <a:lvl5pPr marR="0" lvl="4" algn="ctr">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5pPr>
            <a:lvl6pPr marR="0" lvl="5" algn="ctr">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6pPr>
            <a:lvl7pPr marR="0" lvl="6" algn="ctr">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7pPr>
            <a:lvl8pPr marR="0" lvl="7" algn="ctr">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8pPr>
            <a:lvl9pPr marR="0" lvl="8" algn="ctr">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9pPr>
          </a:lstStyle>
          <a:p>
            <a:endParaRPr/>
          </a:p>
        </p:txBody>
      </p:sp>
      <p:sp>
        <p:nvSpPr>
          <p:cNvPr id="20" name="Google Shape;2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1pPr>
            <a:lvl2pPr marR="0" lvl="1" algn="l">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2pPr>
            <a:lvl3pPr marR="0" lvl="2" algn="l">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3pPr>
            <a:lvl4pPr marR="0" lvl="3" algn="l">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4pPr>
            <a:lvl5pPr marR="0" lvl="4" algn="l">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5pPr>
            <a:lvl6pPr marR="0" lvl="5" algn="l">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6pPr>
            <a:lvl7pPr marR="0" lvl="6" algn="l">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7pPr>
            <a:lvl8pPr marR="0" lvl="7" algn="l">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8pPr>
            <a:lvl9pPr marR="0" lvl="8" algn="l">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9pPr>
          </a:lstStyle>
          <a:p>
            <a:endParaRPr/>
          </a:p>
        </p:txBody>
      </p:sp>
      <p:sp>
        <p:nvSpPr>
          <p:cNvPr id="55" name="Google Shape;55;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1pPr>
            <a:lvl2pPr marL="914400" marR="0" lvl="1"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57"/>
        <p:cNvGrpSpPr/>
        <p:nvPr/>
      </p:nvGrpSpPr>
      <p:grpSpPr>
        <a:xfrm>
          <a:off x="0" y="0"/>
          <a:ext cx="0" cy="0"/>
          <a:chOff x="0" y="0"/>
          <a:chExt cx="0" cy="0"/>
        </a:xfrm>
      </p:grpSpPr>
      <p:sp>
        <p:nvSpPr>
          <p:cNvPr id="58" name="Google Shape;58;p12"/>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2"/>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1pPr>
            <a:lvl2pPr marR="0" lvl="1" algn="ctr">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2pPr>
            <a:lvl3pPr marR="0" lvl="2" algn="ctr">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3pPr>
            <a:lvl4pPr marR="0" lvl="3" algn="ctr">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4pPr>
            <a:lvl5pPr marR="0" lvl="4" algn="ctr">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5pPr>
            <a:lvl6pPr marR="0" lvl="5" algn="ctr">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6pPr>
            <a:lvl7pPr marR="0" lvl="6" algn="ctr">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7pPr>
            <a:lvl8pPr marR="0" lvl="7" algn="ctr">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8pPr>
            <a:lvl9pPr marR="0" lvl="8" algn="ctr">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9pPr>
          </a:lstStyle>
          <a:p>
            <a:r>
              <a:t>xx%</a:t>
            </a:r>
          </a:p>
        </p:txBody>
      </p:sp>
      <p:sp>
        <p:nvSpPr>
          <p:cNvPr id="60" name="Google Shape;60;p12"/>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Autofit/>
          </a:bodyPr>
          <a:lstStyle>
            <a:lvl1pPr marL="457200" marR="0" lvl="0" indent="-342900" algn="ctr">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ctr">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ctr">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ctr">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ctr">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ctr">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ctr">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ctr">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ctr">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61" name="Google Shape;6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4"/>
          <p:cNvSpPr txBox="1">
            <a:spLocks noGrp="1"/>
          </p:cNvSpPr>
          <p:nvPr>
            <p:ph type="dt" idx="10"/>
          </p:nvPr>
        </p:nvSpPr>
        <p:spPr>
          <a:xfrm>
            <a:off x="5405437" y="4531519"/>
            <a:ext cx="684300" cy="2739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900" b="0" i="0" u="none" strike="noStrike" cap="none">
                <a:solidFill>
                  <a:srgbClr val="898989"/>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Google Shape;81;p14"/>
          <p:cNvSpPr txBox="1">
            <a:spLocks noGrp="1"/>
          </p:cNvSpPr>
          <p:nvPr>
            <p:ph type="ftr" idx="11"/>
          </p:nvPr>
        </p:nvSpPr>
        <p:spPr>
          <a:xfrm>
            <a:off x="609600" y="4531519"/>
            <a:ext cx="46227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14"/>
          <p:cNvSpPr txBox="1">
            <a:spLocks noGrp="1"/>
          </p:cNvSpPr>
          <p:nvPr>
            <p:ph type="sldNum" idx="12"/>
          </p:nvPr>
        </p:nvSpPr>
        <p:spPr>
          <a:xfrm>
            <a:off x="6445250" y="4531519"/>
            <a:ext cx="5127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609600" y="457200"/>
            <a:ext cx="6348300" cy="9906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36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3600" b="0" i="0" u="none" strike="noStrike" cap="none">
                <a:solidFill>
                  <a:schemeClr val="accent1"/>
                </a:solidFill>
                <a:latin typeface="Trebuchet MS"/>
                <a:ea typeface="Trebuchet MS"/>
                <a:cs typeface="Trebuchet MS"/>
                <a:sym typeface="Trebuchet MS"/>
              </a:defRPr>
            </a:lvl2pPr>
            <a:lvl3pPr marR="0" lvl="2" algn="l">
              <a:lnSpc>
                <a:spcPct val="100000"/>
              </a:lnSpc>
              <a:spcBef>
                <a:spcPts val="0"/>
              </a:spcBef>
              <a:spcAft>
                <a:spcPts val="0"/>
              </a:spcAft>
              <a:buClr>
                <a:srgbClr val="000000"/>
              </a:buClr>
              <a:buSzPts val="1400"/>
              <a:buFont typeface="Arial"/>
              <a:buNone/>
              <a:defRPr sz="3600" b="0" i="0" u="none" strike="noStrike" cap="none">
                <a:solidFill>
                  <a:schemeClr val="accent1"/>
                </a:solidFill>
                <a:latin typeface="Trebuchet MS"/>
                <a:ea typeface="Trebuchet MS"/>
                <a:cs typeface="Trebuchet MS"/>
                <a:sym typeface="Trebuchet MS"/>
              </a:defRPr>
            </a:lvl3pPr>
            <a:lvl4pPr marR="0" lvl="3" algn="l">
              <a:lnSpc>
                <a:spcPct val="100000"/>
              </a:lnSpc>
              <a:spcBef>
                <a:spcPts val="0"/>
              </a:spcBef>
              <a:spcAft>
                <a:spcPts val="0"/>
              </a:spcAft>
              <a:buClr>
                <a:srgbClr val="000000"/>
              </a:buClr>
              <a:buSzPts val="1400"/>
              <a:buFont typeface="Arial"/>
              <a:buNone/>
              <a:defRPr sz="3600" b="0" i="0" u="none" strike="noStrike" cap="none">
                <a:solidFill>
                  <a:schemeClr val="accent1"/>
                </a:solidFill>
                <a:latin typeface="Trebuchet MS"/>
                <a:ea typeface="Trebuchet MS"/>
                <a:cs typeface="Trebuchet MS"/>
                <a:sym typeface="Trebuchet MS"/>
              </a:defRPr>
            </a:lvl4pPr>
            <a:lvl5pPr marR="0" lvl="4" algn="l">
              <a:lnSpc>
                <a:spcPct val="100000"/>
              </a:lnSpc>
              <a:spcBef>
                <a:spcPts val="0"/>
              </a:spcBef>
              <a:spcAft>
                <a:spcPts val="0"/>
              </a:spcAft>
              <a:buClr>
                <a:srgbClr val="000000"/>
              </a:buClr>
              <a:buSzPts val="1400"/>
              <a:buFont typeface="Arial"/>
              <a:buNone/>
              <a:defRPr sz="3600" b="0" i="0" u="none" strike="noStrike" cap="none">
                <a:solidFill>
                  <a:schemeClr val="accent1"/>
                </a:solidFill>
                <a:latin typeface="Trebuchet MS"/>
                <a:ea typeface="Trebuchet MS"/>
                <a:cs typeface="Trebuchet MS"/>
                <a:sym typeface="Trebuchet MS"/>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85" name="Google Shape;85;p15"/>
          <p:cNvSpPr txBox="1">
            <a:spLocks noGrp="1"/>
          </p:cNvSpPr>
          <p:nvPr>
            <p:ph type="body" idx="1"/>
          </p:nvPr>
        </p:nvSpPr>
        <p:spPr>
          <a:xfrm>
            <a:off x="609600" y="1620440"/>
            <a:ext cx="6348300" cy="2911200"/>
          </a:xfrm>
          <a:prstGeom prst="rect">
            <a:avLst/>
          </a:prstGeom>
          <a:noFill/>
          <a:ln>
            <a:noFill/>
          </a:ln>
        </p:spPr>
        <p:txBody>
          <a:bodyPr spcFirstLastPara="1" wrap="square" lIns="91425" tIns="45700" rIns="91425" bIns="45700"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5"/>
          <p:cNvSpPr txBox="1">
            <a:spLocks noGrp="1"/>
          </p:cNvSpPr>
          <p:nvPr>
            <p:ph type="dt" idx="10"/>
          </p:nvPr>
        </p:nvSpPr>
        <p:spPr>
          <a:xfrm>
            <a:off x="5405437" y="4531519"/>
            <a:ext cx="684300" cy="2739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900" b="0" i="0" u="none" strike="noStrike" cap="none">
                <a:solidFill>
                  <a:srgbClr val="898989"/>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7" name="Google Shape;87;p15"/>
          <p:cNvSpPr txBox="1">
            <a:spLocks noGrp="1"/>
          </p:cNvSpPr>
          <p:nvPr>
            <p:ph type="ftr" idx="11"/>
          </p:nvPr>
        </p:nvSpPr>
        <p:spPr>
          <a:xfrm>
            <a:off x="609600" y="4531519"/>
            <a:ext cx="46227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15"/>
          <p:cNvSpPr txBox="1">
            <a:spLocks noGrp="1"/>
          </p:cNvSpPr>
          <p:nvPr>
            <p:ph type="sldNum" idx="12"/>
          </p:nvPr>
        </p:nvSpPr>
        <p:spPr>
          <a:xfrm>
            <a:off x="6445250" y="4531519"/>
            <a:ext cx="5127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1"/>
        <p:cNvGrpSpPr/>
        <p:nvPr/>
      </p:nvGrpSpPr>
      <p:grpSpPr>
        <a:xfrm>
          <a:off x="0" y="0"/>
          <a:ext cx="0" cy="0"/>
          <a:chOff x="0" y="0"/>
          <a:chExt cx="0" cy="0"/>
        </a:xfrm>
      </p:grpSpPr>
      <p:sp>
        <p:nvSpPr>
          <p:cNvPr id="22" name="Google Shape;22;p3"/>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24" name="Google Shape;24;p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25" name="Google Shape;2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2400"/>
              <a:buFont typeface="PT Sans Narrow"/>
              <a:buNone/>
              <a:defRPr sz="2400" b="0" i="0" u="none" strike="noStrike" cap="none">
                <a:solidFill>
                  <a:schemeClr val="dk2"/>
                </a:solidFill>
                <a:latin typeface="PT Sans Narrow"/>
                <a:ea typeface="PT Sans Narrow"/>
                <a:cs typeface="PT Sans Narrow"/>
                <a:sym typeface="PT Sans Narrow"/>
              </a:defRPr>
            </a:lvl1pPr>
          </a:lstStyle>
          <a:p>
            <a:endParaRPr/>
          </a:p>
        </p:txBody>
      </p:sp>
      <p:sp>
        <p:nvSpPr>
          <p:cNvPr id="28" name="Google Shape;2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9"/>
        <p:cNvGrpSpPr/>
        <p:nvPr/>
      </p:nvGrpSpPr>
      <p:grpSpPr>
        <a:xfrm>
          <a:off x="0" y="0"/>
          <a:ext cx="0" cy="0"/>
          <a:chOff x="0" y="0"/>
          <a:chExt cx="0" cy="0"/>
        </a:xfrm>
      </p:grpSpPr>
      <p:sp>
        <p:nvSpPr>
          <p:cNvPr id="30" name="Google Shape;30;p5"/>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ctr">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ctr">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ctr">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ctr">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ctr">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ctr">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ctr">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ctr">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32" name="Google Shape;3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35"/>
        <p:cNvGrpSpPr/>
        <p:nvPr/>
      </p:nvGrpSpPr>
      <p:grpSpPr>
        <a:xfrm>
          <a:off x="0" y="0"/>
          <a:ext cx="0" cy="0"/>
          <a:chOff x="0" y="0"/>
          <a:chExt cx="0" cy="0"/>
        </a:xfrm>
      </p:grpSpPr>
      <p:sp>
        <p:nvSpPr>
          <p:cNvPr id="36" name="Google Shape;36;p7"/>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7" name="Google Shape;37;p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8" name="Google Shape;38;p7"/>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1pPr>
            <a:lvl2pPr marR="0" lvl="1" algn="ctr">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2pPr>
            <a:lvl3pPr marR="0" lvl="2" algn="ctr">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3pPr>
            <a:lvl4pPr marR="0" lvl="3" algn="ctr">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4pPr>
            <a:lvl5pPr marR="0" lvl="4" algn="ctr">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5pPr>
            <a:lvl6pPr marR="0" lvl="5" algn="ctr">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6pPr>
            <a:lvl7pPr marR="0" lvl="6" algn="ctr">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7pPr>
            <a:lvl8pPr marR="0" lvl="7" algn="ctr">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8pPr>
            <a:lvl9pPr marR="0" lvl="8" algn="ctr">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9pPr>
          </a:lstStyle>
          <a:p>
            <a:endParaRPr/>
          </a:p>
        </p:txBody>
      </p:sp>
      <p:sp>
        <p:nvSpPr>
          <p:cNvPr id="39" name="Google Shape;39;p7"/>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1pPr>
            <a:lvl2pPr marR="0" lvl="1" algn="ctr">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R="0" lvl="2" algn="ctr">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R="0" lvl="3" algn="ctr">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R="0" lvl="4" algn="ctr">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R="0" lvl="5" algn="ctr">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R="0" lvl="6" algn="ctr">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R="0" lvl="7" algn="ctr">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R="0" lvl="8" algn="ctr">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endParaRPr/>
          </a:p>
        </p:txBody>
      </p:sp>
      <p:sp>
        <p:nvSpPr>
          <p:cNvPr id="40" name="Google Shape;40;p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a:lnSpc>
                <a:spcPct val="115000"/>
              </a:lnSpc>
              <a:spcBef>
                <a:spcPts val="0"/>
              </a:spcBef>
              <a:spcAft>
                <a:spcPts val="0"/>
              </a:spcAft>
              <a:buClr>
                <a:schemeClr val="lt1"/>
              </a:buClr>
              <a:buSzPts val="1800"/>
              <a:buFont typeface="Open Sans"/>
              <a:buChar char="●"/>
              <a:defRPr sz="1800" b="0" i="0" u="none" strike="noStrike" cap="none">
                <a:solidFill>
                  <a:schemeClr val="lt1"/>
                </a:solidFill>
                <a:latin typeface="Open Sans"/>
                <a:ea typeface="Open Sans"/>
                <a:cs typeface="Open Sans"/>
                <a:sym typeface="Open Sans"/>
              </a:defRPr>
            </a:lvl1pPr>
            <a:lvl2pPr marL="914400" marR="0" lvl="1" indent="-317500" algn="l">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2pPr>
            <a:lvl3pPr marL="1371600" marR="0" lvl="2" indent="-317500" algn="l">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3pPr>
            <a:lvl4pPr marL="1828800" marR="0" lvl="3" indent="-317500" algn="l">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4pPr>
            <a:lvl5pPr marL="2286000" marR="0" lvl="4" indent="-317500" algn="l">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5pPr>
            <a:lvl6pPr marL="2743200" marR="0" lvl="5" indent="-317500" algn="l">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6pPr>
            <a:lvl7pPr marL="3200400" marR="0" lvl="6" indent="-317500" algn="l">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7pPr>
            <a:lvl8pPr marL="3657600" marR="0" lvl="7" indent="-317500" algn="l">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8pPr>
            <a:lvl9pPr marL="4114800" marR="0" lvl="8" indent="-317500" algn="l">
              <a:lnSpc>
                <a:spcPct val="115000"/>
              </a:lnSpc>
              <a:spcBef>
                <a:spcPts val="160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9pPr>
          </a:lstStyle>
          <a:p>
            <a:endParaRPr/>
          </a:p>
        </p:txBody>
      </p:sp>
      <p:sp>
        <p:nvSpPr>
          <p:cNvPr id="41" name="Google Shape;4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44" name="Google Shape;44;p8"/>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endParaRPr/>
          </a:p>
        </p:txBody>
      </p:sp>
      <p:sp>
        <p:nvSpPr>
          <p:cNvPr id="45" name="Google Shape;45;p8"/>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endParaRPr/>
          </a:p>
        </p:txBody>
      </p:sp>
      <p:sp>
        <p:nvSpPr>
          <p:cNvPr id="46" name="Google Shape;46;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_POINT">
  <p:cSld name="MAIN_POINT">
    <p:bg>
      <p:bgPr>
        <a:solidFill>
          <a:schemeClr val="accent6"/>
        </a:soli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1pPr>
            <a:lvl2pPr marR="0" lvl="1" algn="l">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2pPr>
            <a:lvl3pPr marR="0" lvl="2" algn="l">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3pPr>
            <a:lvl4pPr marR="0" lvl="3" algn="l">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4pPr>
            <a:lvl5pPr marR="0" lvl="4" algn="l">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5pPr>
            <a:lvl6pPr marR="0" lvl="5" algn="l">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6pPr>
            <a:lvl7pPr marR="0" lvl="6" algn="l">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7pPr>
            <a:lvl8pPr marR="0" lvl="7" algn="l">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8pPr>
            <a:lvl9pPr marR="0" lvl="8" algn="l">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52" name="Google Shape;5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62"/>
        <p:cNvGrpSpPr/>
        <p:nvPr/>
      </p:nvGrpSpPr>
      <p:grpSpPr>
        <a:xfrm>
          <a:off x="0" y="0"/>
          <a:ext cx="0" cy="0"/>
          <a:chOff x="0" y="0"/>
          <a:chExt cx="0" cy="0"/>
        </a:xfrm>
      </p:grpSpPr>
      <p:grpSp>
        <p:nvGrpSpPr>
          <p:cNvPr id="63" name="Google Shape;63;p13"/>
          <p:cNvGrpSpPr/>
          <p:nvPr/>
        </p:nvGrpSpPr>
        <p:grpSpPr>
          <a:xfrm>
            <a:off x="-7937" y="-5953"/>
            <a:ext cx="9234182" cy="5153963"/>
            <a:chOff x="0" y="0"/>
            <a:chExt cx="2147483647" cy="2147483647"/>
          </a:xfrm>
        </p:grpSpPr>
        <p:cxnSp>
          <p:nvCxnSpPr>
            <p:cNvPr id="64" name="Google Shape;64;p13"/>
            <p:cNvCxnSpPr/>
            <p:nvPr/>
          </p:nvCxnSpPr>
          <p:spPr>
            <a:xfrm rot="10800000" flipH="1">
              <a:off x="1203496397" y="1306838783"/>
              <a:ext cx="942125517" cy="838162139"/>
            </a:xfrm>
            <a:prstGeom prst="straightConnector1">
              <a:avLst/>
            </a:prstGeom>
            <a:noFill/>
            <a:ln w="9525" cap="rnd" cmpd="sng">
              <a:solidFill>
                <a:srgbClr val="FFFFFF"/>
              </a:solidFill>
              <a:prstDash val="solid"/>
              <a:miter lim="800000"/>
              <a:headEnd type="none" w="sm" len="sm"/>
              <a:tailEnd type="none" w="sm" len="sm"/>
            </a:ln>
          </p:spPr>
        </p:cxnSp>
        <p:cxnSp>
          <p:nvCxnSpPr>
            <p:cNvPr id="65" name="Google Shape;65;p13"/>
            <p:cNvCxnSpPr/>
            <p:nvPr/>
          </p:nvCxnSpPr>
          <p:spPr>
            <a:xfrm>
              <a:off x="1651136396" y="2479853"/>
              <a:ext cx="285537528" cy="2142521224"/>
            </a:xfrm>
            <a:prstGeom prst="straightConnector1">
              <a:avLst/>
            </a:prstGeom>
            <a:noFill/>
            <a:ln w="9525" cap="rnd" cmpd="sng">
              <a:solidFill>
                <a:srgbClr val="FFFFFF"/>
              </a:solidFill>
              <a:prstDash val="solid"/>
              <a:miter lim="800000"/>
              <a:headEnd type="none" w="sm" len="sm"/>
              <a:tailEnd type="none" w="sm" len="sm"/>
            </a:ln>
          </p:spPr>
        </p:cxnSp>
        <p:sp>
          <p:nvSpPr>
            <p:cNvPr id="66" name="Google Shape;66;p13"/>
            <p:cNvSpPr/>
            <p:nvPr/>
          </p:nvSpPr>
          <p:spPr>
            <a:xfrm>
              <a:off x="0" y="1256251754"/>
              <a:ext cx="107077351" cy="891231892"/>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313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13"/>
            <p:cNvSpPr/>
            <p:nvPr/>
          </p:nvSpPr>
          <p:spPr>
            <a:xfrm>
              <a:off x="1615815896" y="2479853"/>
              <a:ext cx="531667750" cy="2144997349"/>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13"/>
            <p:cNvSpPr/>
            <p:nvPr/>
          </p:nvSpPr>
          <p:spPr>
            <a:xfrm>
              <a:off x="1689431196" y="0"/>
              <a:ext cx="456192627" cy="2144997661"/>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882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13"/>
            <p:cNvSpPr/>
            <p:nvPr/>
          </p:nvSpPr>
          <p:spPr>
            <a:xfrm>
              <a:off x="1556700597" y="1226990356"/>
              <a:ext cx="588549050" cy="918009612"/>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0196"/>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13"/>
            <p:cNvSpPr/>
            <p:nvPr/>
          </p:nvSpPr>
          <p:spPr>
            <a:xfrm>
              <a:off x="1643700396" y="0"/>
              <a:ext cx="501925226" cy="2144997661"/>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862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13"/>
            <p:cNvSpPr/>
            <p:nvPr/>
          </p:nvSpPr>
          <p:spPr>
            <a:xfrm>
              <a:off x="1944853396" y="0"/>
              <a:ext cx="200767937" cy="2144997661"/>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862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13"/>
            <p:cNvSpPr/>
            <p:nvPr/>
          </p:nvSpPr>
          <p:spPr>
            <a:xfrm>
              <a:off x="1893545796" y="0"/>
              <a:ext cx="249844230" cy="2144997661"/>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313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13"/>
            <p:cNvSpPr/>
            <p:nvPr/>
          </p:nvSpPr>
          <p:spPr>
            <a:xfrm>
              <a:off x="1889456196" y="1531506045"/>
              <a:ext cx="256539458" cy="613493634"/>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882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4" name="Google Shape;74;p13"/>
          <p:cNvSpPr txBox="1">
            <a:spLocks noGrp="1"/>
          </p:cNvSpPr>
          <p:nvPr>
            <p:ph type="title"/>
          </p:nvPr>
        </p:nvSpPr>
        <p:spPr>
          <a:xfrm>
            <a:off x="609600" y="457200"/>
            <a:ext cx="6348300" cy="9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accen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accen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accen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accen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5" name="Google Shape;75;p13"/>
          <p:cNvSpPr txBox="1">
            <a:spLocks noGrp="1"/>
          </p:cNvSpPr>
          <p:nvPr>
            <p:ph type="body" idx="1"/>
          </p:nvPr>
        </p:nvSpPr>
        <p:spPr>
          <a:xfrm>
            <a:off x="609600" y="1620440"/>
            <a:ext cx="6348300" cy="29112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6" name="Google Shape;76;p13"/>
          <p:cNvSpPr txBox="1">
            <a:spLocks noGrp="1"/>
          </p:cNvSpPr>
          <p:nvPr>
            <p:ph type="dt" idx="10"/>
          </p:nvPr>
        </p:nvSpPr>
        <p:spPr>
          <a:xfrm>
            <a:off x="5405437" y="4531519"/>
            <a:ext cx="6843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7" name="Google Shape;77;p13"/>
          <p:cNvSpPr txBox="1">
            <a:spLocks noGrp="1"/>
          </p:cNvSpPr>
          <p:nvPr>
            <p:ph type="ftr" idx="11"/>
          </p:nvPr>
        </p:nvSpPr>
        <p:spPr>
          <a:xfrm>
            <a:off x="609600" y="4531519"/>
            <a:ext cx="46227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3"/>
          <p:cNvSpPr txBox="1">
            <a:spLocks noGrp="1"/>
          </p:cNvSpPr>
          <p:nvPr>
            <p:ph type="sldNum" idx="12"/>
          </p:nvPr>
        </p:nvSpPr>
        <p:spPr>
          <a:xfrm>
            <a:off x="6445250" y="4531519"/>
            <a:ext cx="5127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1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3" Type="http://schemas.openxmlformats.org/officeDocument/2006/relationships/hyperlink" Target="https://www.thestandnews.com/politics/%E5%B0%B1%E8%A8%80%E8%AB%96%E8%87%AA%E7%94%B1%E5%8F%8A%E6%83%A1%E6%84%8F%E4%B8%AD%E5%82%B7%E6%B3%95%E5%BA%AD%E4%BA%8B%E5%AE%9C%E6%8F%90%E4%BA%A4%E7%9A%84%E6%84%8F%E8%A6%8B%E6%9B%B8/"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hyperlink" Target="https://books.google.com.hk/books?id=ZQ0fAwAAQBAJ&amp;pg=PA135&amp;lpg=PA135&amp;dq=%E9%BB%83%E9%99%BD%E5%8D%88%E5%B0%8D%E5%BE%8B%E6%94%BF%E5%8F%B8%E5%8F%B8%E9%95%B7&amp;source=bl&amp;ots=yYgO-EZNna&amp;" TargetMode="External"/><Relationship Id="rId5" Type="http://schemas.openxmlformats.org/officeDocument/2006/relationships/hyperlink" Target="http://petertsangwc.blogspot.com/2014/03/98.html" TargetMode="External"/><Relationship Id="rId4" Type="http://schemas.openxmlformats.org/officeDocument/2006/relationships/hyperlink" Target="https://www.info.gov.hk/gia/general/200602/21/P200602210092.htm"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ctrTitle"/>
          </p:nvPr>
        </p:nvSpPr>
        <p:spPr>
          <a:xfrm>
            <a:off x="1003650" y="1646396"/>
            <a:ext cx="7136700" cy="1850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accent1"/>
              </a:buClr>
              <a:buSzPts val="5400"/>
              <a:buFont typeface="PT Sans Narrow"/>
              <a:buNone/>
            </a:pPr>
            <a:r>
              <a:rPr lang="en" sz="5400" b="1" i="0" u="none" strike="noStrike" cap="none">
                <a:solidFill>
                  <a:schemeClr val="accent1"/>
                </a:solidFill>
                <a:latin typeface="Crimson Text"/>
                <a:ea typeface="Crimson Text"/>
                <a:cs typeface="Crimson Text"/>
                <a:sym typeface="Crimson Text"/>
              </a:rPr>
              <a:t>Contempt of Court</a:t>
            </a:r>
            <a:endParaRPr sz="5400" b="1" i="0" u="none" strike="noStrike" cap="none">
              <a:solidFill>
                <a:schemeClr val="accent1"/>
              </a:solidFill>
              <a:latin typeface="Crimson Text"/>
              <a:ea typeface="Crimson Text"/>
              <a:cs typeface="Crimson Text"/>
              <a:sym typeface="Crimson Text"/>
            </a:endParaRPr>
          </a:p>
          <a:p>
            <a:pPr marL="0" marR="0" lvl="0" indent="0" algn="ctr" rtl="0">
              <a:lnSpc>
                <a:spcPct val="100000"/>
              </a:lnSpc>
              <a:spcBef>
                <a:spcPts val="0"/>
              </a:spcBef>
              <a:spcAft>
                <a:spcPts val="0"/>
              </a:spcAft>
              <a:buClr>
                <a:schemeClr val="accent1"/>
              </a:buClr>
              <a:buSzPts val="5400"/>
              <a:buFont typeface="PT Sans Narrow"/>
              <a:buNone/>
            </a:pPr>
            <a:r>
              <a:rPr lang="en" sz="5400" i="0" u="none" strike="noStrike" cap="none">
                <a:solidFill>
                  <a:schemeClr val="accent1"/>
                </a:solidFill>
                <a:latin typeface="Times New Roman"/>
                <a:ea typeface="Times New Roman"/>
                <a:cs typeface="Times New Roman"/>
                <a:sym typeface="Times New Roman"/>
              </a:rPr>
              <a:t>藐視法庭</a:t>
            </a:r>
            <a:endParaRPr sz="5400" i="0" u="none" strike="noStrike" cap="none">
              <a:solidFill>
                <a:schemeClr val="accent1"/>
              </a:solidFill>
              <a:latin typeface="Times New Roman"/>
              <a:ea typeface="Times New Roman"/>
              <a:cs typeface="Times New Roman"/>
              <a:sym typeface="Times New Roman"/>
            </a:endParaRPr>
          </a:p>
        </p:txBody>
      </p:sp>
      <p:sp>
        <p:nvSpPr>
          <p:cNvPr id="94" name="Google Shape;94;p16"/>
          <p:cNvSpPr txBox="1">
            <a:spLocks noGrp="1"/>
          </p:cNvSpPr>
          <p:nvPr>
            <p:ph type="subTitle" idx="1"/>
          </p:nvPr>
        </p:nvSpPr>
        <p:spPr>
          <a:xfrm>
            <a:off x="1003650" y="4323750"/>
            <a:ext cx="3688500" cy="64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Open Sans"/>
              <a:buNone/>
            </a:pPr>
            <a:r>
              <a:rPr lang="en" sz="1800">
                <a:solidFill>
                  <a:srgbClr val="434343"/>
                </a:solidFill>
                <a:latin typeface="Crimson Text"/>
                <a:ea typeface="Crimson Text"/>
                <a:cs typeface="Crimson Text"/>
                <a:sym typeface="Crimson Text"/>
              </a:rPr>
              <a:t>HKU Faculty of Law</a:t>
            </a:r>
            <a:endParaRPr sz="1800">
              <a:solidFill>
                <a:srgbClr val="434343"/>
              </a:solidFill>
              <a:latin typeface="Crimson Text"/>
              <a:ea typeface="Crimson Text"/>
              <a:cs typeface="Crimson Text"/>
              <a:sym typeface="Crimson Text"/>
            </a:endParaRPr>
          </a:p>
          <a:p>
            <a:pPr marL="0" marR="0" lvl="0" indent="0" algn="l" rtl="0">
              <a:lnSpc>
                <a:spcPct val="100000"/>
              </a:lnSpc>
              <a:spcBef>
                <a:spcPts val="0"/>
              </a:spcBef>
              <a:spcAft>
                <a:spcPts val="0"/>
              </a:spcAft>
              <a:buClr>
                <a:schemeClr val="dk2"/>
              </a:buClr>
              <a:buSzPts val="2400"/>
              <a:buFont typeface="Open Sans"/>
              <a:buNone/>
            </a:pPr>
            <a:r>
              <a:rPr lang="en" sz="1800">
                <a:solidFill>
                  <a:srgbClr val="434343"/>
                </a:solidFill>
                <a:latin typeface="Crimson Text"/>
                <a:ea typeface="Crimson Text"/>
                <a:cs typeface="Crimson Text"/>
                <a:sym typeface="Crimson Text"/>
              </a:rPr>
              <a:t>Rule of Law Education Project</a:t>
            </a:r>
            <a:endParaRPr sz="1800">
              <a:solidFill>
                <a:srgbClr val="434343"/>
              </a:solidFill>
              <a:latin typeface="Crimson Text"/>
              <a:ea typeface="Crimson Text"/>
              <a:cs typeface="Crimson Text"/>
              <a:sym typeface="Crimson Text"/>
            </a:endParaRPr>
          </a:p>
        </p:txBody>
      </p:sp>
      <p:pic>
        <p:nvPicPr>
          <p:cNvPr id="95" name="Google Shape;95;p16"/>
          <p:cNvPicPr preferRelativeResize="0"/>
          <p:nvPr/>
        </p:nvPicPr>
        <p:blipFill rotWithShape="1">
          <a:blip r:embed="rId3">
            <a:alphaModFix/>
          </a:blip>
          <a:srcRect/>
          <a:stretch/>
        </p:blipFill>
        <p:spPr>
          <a:xfrm>
            <a:off x="6858625" y="252625"/>
            <a:ext cx="468925" cy="531150"/>
          </a:xfrm>
          <a:prstGeom prst="rect">
            <a:avLst/>
          </a:prstGeom>
          <a:noFill/>
          <a:ln>
            <a:noFill/>
          </a:ln>
        </p:spPr>
      </p:pic>
      <p:pic>
        <p:nvPicPr>
          <p:cNvPr id="96" name="Google Shape;96;p16"/>
          <p:cNvPicPr preferRelativeResize="0"/>
          <p:nvPr/>
        </p:nvPicPr>
        <p:blipFill rotWithShape="1">
          <a:blip r:embed="rId4">
            <a:alphaModFix/>
          </a:blip>
          <a:srcRect/>
          <a:stretch/>
        </p:blipFill>
        <p:spPr>
          <a:xfrm>
            <a:off x="7358475" y="75275"/>
            <a:ext cx="1652325" cy="820275"/>
          </a:xfrm>
          <a:prstGeom prst="rect">
            <a:avLst/>
          </a:prstGeom>
          <a:noFill/>
          <a:ln>
            <a:noFill/>
          </a:ln>
        </p:spPr>
      </p:pic>
      <p:sp>
        <p:nvSpPr>
          <p:cNvPr id="97" name="Google Shape;9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10</a:t>
            </a:fld>
            <a:endParaRPr/>
          </a:p>
        </p:txBody>
      </p:sp>
      <p:sp>
        <p:nvSpPr>
          <p:cNvPr id="174" name="Google Shape;174;p2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solidFill>
                  <a:schemeClr val="accent2"/>
                </a:solidFill>
              </a:rPr>
              <a:t>Importance of Freedom of Speech</a:t>
            </a:r>
            <a:endParaRPr dirty="0">
              <a:solidFill>
                <a:schemeClr val="accent2"/>
              </a:solidFill>
            </a:endParaRPr>
          </a:p>
        </p:txBody>
      </p:sp>
      <p:sp>
        <p:nvSpPr>
          <p:cNvPr id="175" name="Google Shape;175;p25"/>
          <p:cNvSpPr txBox="1"/>
          <p:nvPr/>
        </p:nvSpPr>
        <p:spPr>
          <a:xfrm>
            <a:off x="490950" y="1739725"/>
            <a:ext cx="8162100" cy="1977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434343"/>
              </a:buClr>
              <a:buSzPts val="2400"/>
              <a:buFont typeface="Crimson Text"/>
              <a:buAutoNum type="arabicPeriod"/>
            </a:pPr>
            <a:r>
              <a:rPr lang="en" sz="2400" b="1" i="0" u="none" strike="noStrike" cap="none">
                <a:solidFill>
                  <a:srgbClr val="434343"/>
                </a:solidFill>
                <a:latin typeface="Crimson Text"/>
                <a:ea typeface="Crimson Text"/>
                <a:cs typeface="Crimson Text"/>
                <a:sym typeface="Crimson Text"/>
              </a:rPr>
              <a:t>Discover the Truth</a:t>
            </a:r>
            <a:endParaRPr sz="2400" b="1" i="0" u="none" strike="noStrike" cap="none">
              <a:solidFill>
                <a:srgbClr val="434343"/>
              </a:solidFill>
              <a:latin typeface="Crimson Text"/>
              <a:ea typeface="Crimson Text"/>
              <a:cs typeface="Crimson Text"/>
              <a:sym typeface="Crimson Text"/>
            </a:endParaRPr>
          </a:p>
          <a:p>
            <a:pPr marL="914400" marR="0" lvl="0" indent="-30480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a:p>
            <a:pPr marL="457200" marR="0" lvl="0" indent="-381000" algn="l" rtl="0">
              <a:lnSpc>
                <a:spcPct val="100000"/>
              </a:lnSpc>
              <a:spcBef>
                <a:spcPts val="0"/>
              </a:spcBef>
              <a:spcAft>
                <a:spcPts val="0"/>
              </a:spcAft>
              <a:buClr>
                <a:schemeClr val="accent2"/>
              </a:buClr>
              <a:buSzPts val="2400"/>
              <a:buFont typeface="Crimson Text"/>
              <a:buAutoNum type="arabicPeriod"/>
            </a:pPr>
            <a:r>
              <a:rPr lang="en" sz="2400" b="1" i="0" u="none" strike="noStrike" cap="none">
                <a:solidFill>
                  <a:schemeClr val="accent2"/>
                </a:solidFill>
                <a:latin typeface="Crimson Text"/>
                <a:ea typeface="Crimson Text"/>
                <a:cs typeface="Crimson Text"/>
                <a:sym typeface="Crimson Text"/>
              </a:rPr>
              <a:t>For Self Actualization</a:t>
            </a:r>
            <a:endParaRPr sz="2400" b="1" i="0" u="none" strike="noStrike" cap="none">
              <a:solidFill>
                <a:schemeClr val="accent2"/>
              </a:solidFill>
              <a:latin typeface="Crimson Text"/>
              <a:ea typeface="Crimson Text"/>
              <a:cs typeface="Crimson Text"/>
              <a:sym typeface="Crimson Text"/>
            </a:endParaRPr>
          </a:p>
          <a:p>
            <a:pPr marL="914400" marR="0" lvl="0" indent="-30480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a:p>
            <a:pPr marL="457200" marR="0" lvl="0" indent="-381000" algn="l" rtl="0">
              <a:lnSpc>
                <a:spcPct val="100000"/>
              </a:lnSpc>
              <a:spcBef>
                <a:spcPts val="0"/>
              </a:spcBef>
              <a:spcAft>
                <a:spcPts val="0"/>
              </a:spcAft>
              <a:buClr>
                <a:srgbClr val="434343"/>
              </a:buClr>
              <a:buSzPts val="2400"/>
              <a:buFont typeface="Crimson Text"/>
              <a:buAutoNum type="arabicPeriod"/>
            </a:pPr>
            <a:r>
              <a:rPr lang="en" sz="2400" b="1" i="0" u="none" strike="noStrike" cap="none">
                <a:solidFill>
                  <a:srgbClr val="434343"/>
                </a:solidFill>
                <a:latin typeface="Crimson Text"/>
                <a:ea typeface="Crimson Text"/>
                <a:cs typeface="Crimson Text"/>
                <a:sym typeface="Crimson Text"/>
              </a:rPr>
              <a:t>Support democracy</a:t>
            </a:r>
            <a:endParaRPr sz="2400" b="1" i="0" u="none" strike="noStrike" cap="none">
              <a:solidFill>
                <a:srgbClr val="434343"/>
              </a:solidFill>
              <a:latin typeface="Crimson Text"/>
              <a:ea typeface="Crimson Text"/>
              <a:cs typeface="Crimson Text"/>
              <a:sym typeface="Crimson Text"/>
            </a:endParaRPr>
          </a:p>
        </p:txBody>
      </p:sp>
      <p:pic>
        <p:nvPicPr>
          <p:cNvPr id="176" name="Google Shape;176;p25"/>
          <p:cNvPicPr preferRelativeResize="0"/>
          <p:nvPr/>
        </p:nvPicPr>
        <p:blipFill rotWithShape="1">
          <a:blip r:embed="rId3">
            <a:alphaModFix/>
          </a:blip>
          <a:srcRect/>
          <a:stretch/>
        </p:blipFill>
        <p:spPr>
          <a:xfrm>
            <a:off x="5817350" y="1220750"/>
            <a:ext cx="3014950" cy="3014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0"/>
        <p:cNvGrpSpPr/>
        <p:nvPr/>
      </p:nvGrpSpPr>
      <p:grpSpPr>
        <a:xfrm>
          <a:off x="0" y="0"/>
          <a:ext cx="0" cy="0"/>
          <a:chOff x="0" y="0"/>
          <a:chExt cx="0" cy="0"/>
        </a:xfrm>
      </p:grpSpPr>
      <p:sp>
        <p:nvSpPr>
          <p:cNvPr id="181" name="Google Shape;18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11</a:t>
            </a:fld>
            <a:endParaRPr/>
          </a:p>
        </p:txBody>
      </p:sp>
      <p:sp>
        <p:nvSpPr>
          <p:cNvPr id="182" name="Google Shape;182;p26"/>
          <p:cNvSpPr txBox="1">
            <a:spLocks noGrp="1"/>
          </p:cNvSpPr>
          <p:nvPr>
            <p:ph type="title"/>
          </p:nvPr>
        </p:nvSpPr>
        <p:spPr>
          <a:xfrm>
            <a:off x="311700" y="2164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solidFill>
                  <a:schemeClr val="accent2"/>
                </a:solidFill>
              </a:rPr>
              <a:t>Importance of Freedom of Speech</a:t>
            </a:r>
            <a:endParaRPr dirty="0">
              <a:solidFill>
                <a:schemeClr val="accent2"/>
              </a:solidFill>
            </a:endParaRPr>
          </a:p>
        </p:txBody>
      </p:sp>
      <p:sp>
        <p:nvSpPr>
          <p:cNvPr id="183" name="Google Shape;183;p26"/>
          <p:cNvSpPr txBox="1"/>
          <p:nvPr/>
        </p:nvSpPr>
        <p:spPr>
          <a:xfrm>
            <a:off x="0" y="1046435"/>
            <a:ext cx="8162100" cy="197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p:txBody>
      </p:sp>
      <p:sp>
        <p:nvSpPr>
          <p:cNvPr id="184" name="Google Shape;184;p26"/>
          <p:cNvSpPr txBox="1"/>
          <p:nvPr/>
        </p:nvSpPr>
        <p:spPr>
          <a:xfrm>
            <a:off x="2216539" y="3552444"/>
            <a:ext cx="2359822" cy="199938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p:txBody>
      </p:sp>
      <p:sp>
        <p:nvSpPr>
          <p:cNvPr id="185" name="Google Shape;185;p26"/>
          <p:cNvSpPr txBox="1"/>
          <p:nvPr/>
        </p:nvSpPr>
        <p:spPr>
          <a:xfrm>
            <a:off x="5484775" y="689175"/>
            <a:ext cx="3374400" cy="1194627"/>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2"/>
                </a:solidFill>
                <a:latin typeface="Crimson Text"/>
                <a:ea typeface="Crimson Text"/>
                <a:cs typeface="Crimson Text"/>
                <a:sym typeface="Crimson Text"/>
              </a:rPr>
              <a:t>2. For Self-Actualization</a:t>
            </a:r>
            <a:endParaRPr sz="2400" b="1" i="0" u="none" strike="noStrike" cap="none">
              <a:solidFill>
                <a:schemeClr val="accent2"/>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p:txBody>
      </p:sp>
      <p:pic>
        <p:nvPicPr>
          <p:cNvPr id="186" name="Google Shape;186;p26" descr="https://lh4.googleusercontent.com/TZDyg_3yHGqgDPXDxgdr4fV2vKt2xxgVVaIfnpSEcTe7Baygop8FPjXOiZ9C8grr5ADNNzr4EufCew2pxP5Aj2WfZhRpkt3l4b0Wo2YJe97gDLtZOitRAv8ochcmAmia5stA5HTI86g"/>
          <p:cNvPicPr preferRelativeResize="0"/>
          <p:nvPr/>
        </p:nvPicPr>
        <p:blipFill rotWithShape="1">
          <a:blip r:embed="rId3">
            <a:alphaModFix/>
          </a:blip>
          <a:srcRect/>
          <a:stretch/>
        </p:blipFill>
        <p:spPr>
          <a:xfrm>
            <a:off x="430465" y="1532616"/>
            <a:ext cx="5372076" cy="3019452"/>
          </a:xfrm>
          <a:prstGeom prst="rect">
            <a:avLst/>
          </a:prstGeom>
          <a:noFill/>
          <a:ln>
            <a:noFill/>
          </a:ln>
        </p:spPr>
      </p:pic>
      <p:sp>
        <p:nvSpPr>
          <p:cNvPr id="187" name="Google Shape;187;p26"/>
          <p:cNvSpPr txBox="1"/>
          <p:nvPr/>
        </p:nvSpPr>
        <p:spPr>
          <a:xfrm>
            <a:off x="6002039" y="3703240"/>
            <a:ext cx="2564445"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1" i="0" u="none" strike="noStrike" cap="none">
                <a:solidFill>
                  <a:srgbClr val="C00000"/>
                </a:solidFill>
                <a:latin typeface="Arial"/>
                <a:ea typeface="Arial"/>
                <a:cs typeface="Arial"/>
                <a:sym typeface="Arial"/>
              </a:rPr>
              <a:t>Express yourself creatively</a:t>
            </a:r>
            <a:endParaRPr sz="2000" b="1" i="0" u="none" strike="noStrike" cap="none">
              <a:solidFill>
                <a:srgbClr val="C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sp>
        <p:nvSpPr>
          <p:cNvPr id="192" name="Google Shape;19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12</a:t>
            </a:fld>
            <a:endParaRPr/>
          </a:p>
        </p:txBody>
      </p:sp>
      <p:sp>
        <p:nvSpPr>
          <p:cNvPr id="193" name="Google Shape;193;p2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solidFill>
                  <a:schemeClr val="accent2"/>
                </a:solidFill>
              </a:rPr>
              <a:t>Importance of Freedom of Speech</a:t>
            </a:r>
            <a:endParaRPr dirty="0">
              <a:solidFill>
                <a:schemeClr val="accent2"/>
              </a:solidFill>
            </a:endParaRPr>
          </a:p>
        </p:txBody>
      </p:sp>
      <p:sp>
        <p:nvSpPr>
          <p:cNvPr id="194" name="Google Shape;194;p27"/>
          <p:cNvSpPr txBox="1"/>
          <p:nvPr/>
        </p:nvSpPr>
        <p:spPr>
          <a:xfrm>
            <a:off x="490950" y="1739725"/>
            <a:ext cx="8162100" cy="1977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434343"/>
              </a:buClr>
              <a:buSzPts val="2400"/>
              <a:buFont typeface="Crimson Text"/>
              <a:buAutoNum type="arabicPeriod"/>
            </a:pPr>
            <a:r>
              <a:rPr lang="en" sz="2400" b="1" i="0" u="none" strike="noStrike" cap="none">
                <a:solidFill>
                  <a:srgbClr val="434343"/>
                </a:solidFill>
                <a:latin typeface="Crimson Text"/>
                <a:ea typeface="Crimson Text"/>
                <a:cs typeface="Crimson Text"/>
                <a:sym typeface="Crimson Text"/>
              </a:rPr>
              <a:t>Discover the Truth</a:t>
            </a:r>
            <a:endParaRPr sz="2400" b="1" i="0" u="none" strike="noStrike" cap="none">
              <a:solidFill>
                <a:srgbClr val="434343"/>
              </a:solidFill>
              <a:latin typeface="Crimson Text"/>
              <a:ea typeface="Crimson Text"/>
              <a:cs typeface="Crimson Text"/>
              <a:sym typeface="Crimson Text"/>
            </a:endParaRPr>
          </a:p>
          <a:p>
            <a:pPr marL="914400" marR="0" lvl="0" indent="-30480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a:p>
            <a:pPr marL="457200" marR="0" lvl="0" indent="-381000" algn="l" rtl="0">
              <a:lnSpc>
                <a:spcPct val="100000"/>
              </a:lnSpc>
              <a:spcBef>
                <a:spcPts val="0"/>
              </a:spcBef>
              <a:spcAft>
                <a:spcPts val="0"/>
              </a:spcAft>
              <a:buClr>
                <a:srgbClr val="434343"/>
              </a:buClr>
              <a:buSzPts val="2400"/>
              <a:buFont typeface="Crimson Text"/>
              <a:buAutoNum type="arabicPeriod"/>
            </a:pPr>
            <a:r>
              <a:rPr lang="en" sz="2400" b="1" i="0" u="none" strike="noStrike" cap="none">
                <a:solidFill>
                  <a:srgbClr val="434343"/>
                </a:solidFill>
                <a:latin typeface="Crimson Text"/>
                <a:ea typeface="Crimson Text"/>
                <a:cs typeface="Crimson Text"/>
                <a:sym typeface="Crimson Text"/>
              </a:rPr>
              <a:t>For Self Actualization</a:t>
            </a:r>
            <a:endParaRPr sz="2400" b="1" i="0" u="none" strike="noStrike" cap="none">
              <a:solidFill>
                <a:srgbClr val="434343"/>
              </a:solidFill>
              <a:latin typeface="Crimson Text"/>
              <a:ea typeface="Crimson Text"/>
              <a:cs typeface="Crimson Text"/>
              <a:sym typeface="Crimson Text"/>
            </a:endParaRPr>
          </a:p>
          <a:p>
            <a:pPr marL="914400" marR="0" lvl="0" indent="-30480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a:p>
            <a:pPr marL="457200" marR="0" lvl="0" indent="-381000" algn="l" rtl="0">
              <a:lnSpc>
                <a:spcPct val="100000"/>
              </a:lnSpc>
              <a:spcBef>
                <a:spcPts val="0"/>
              </a:spcBef>
              <a:spcAft>
                <a:spcPts val="0"/>
              </a:spcAft>
              <a:buClr>
                <a:schemeClr val="accent2"/>
              </a:buClr>
              <a:buSzPts val="2400"/>
              <a:buFont typeface="Crimson Text"/>
              <a:buAutoNum type="arabicPeriod"/>
            </a:pPr>
            <a:r>
              <a:rPr lang="en" sz="2400" b="1">
                <a:solidFill>
                  <a:schemeClr val="accent2"/>
                </a:solidFill>
                <a:latin typeface="Crimson Text"/>
                <a:ea typeface="Crimson Text"/>
                <a:cs typeface="Crimson Text"/>
                <a:sym typeface="Crimson Text"/>
              </a:rPr>
              <a:t>Support</a:t>
            </a:r>
            <a:r>
              <a:rPr lang="en" sz="2400" b="1" i="0" u="none" strike="noStrike" cap="none">
                <a:solidFill>
                  <a:schemeClr val="accent2"/>
                </a:solidFill>
                <a:latin typeface="Crimson Text"/>
                <a:ea typeface="Crimson Text"/>
                <a:cs typeface="Crimson Text"/>
                <a:sym typeface="Crimson Text"/>
              </a:rPr>
              <a:t> Democracy</a:t>
            </a:r>
            <a:endParaRPr sz="2400" b="1" i="0" u="none" strike="noStrike" cap="none">
              <a:solidFill>
                <a:schemeClr val="accent2"/>
              </a:solidFill>
              <a:latin typeface="Crimson Text"/>
              <a:ea typeface="Crimson Text"/>
              <a:cs typeface="Crimson Text"/>
              <a:sym typeface="Crimson Text"/>
            </a:endParaRPr>
          </a:p>
        </p:txBody>
      </p:sp>
      <p:pic>
        <p:nvPicPr>
          <p:cNvPr id="195" name="Google Shape;195;p27"/>
          <p:cNvPicPr preferRelativeResize="0"/>
          <p:nvPr/>
        </p:nvPicPr>
        <p:blipFill rotWithShape="1">
          <a:blip r:embed="rId3">
            <a:alphaModFix/>
          </a:blip>
          <a:srcRect/>
          <a:stretch/>
        </p:blipFill>
        <p:spPr>
          <a:xfrm>
            <a:off x="5786575" y="1360288"/>
            <a:ext cx="2942675" cy="2942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9"/>
        <p:cNvGrpSpPr/>
        <p:nvPr/>
      </p:nvGrpSpPr>
      <p:grpSpPr>
        <a:xfrm>
          <a:off x="0" y="0"/>
          <a:ext cx="0" cy="0"/>
          <a:chOff x="0" y="0"/>
          <a:chExt cx="0" cy="0"/>
        </a:xfrm>
      </p:grpSpPr>
      <p:sp>
        <p:nvSpPr>
          <p:cNvPr id="200" name="Google Shape;200;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sp>
        <p:nvSpPr>
          <p:cNvPr id="201" name="Google Shape;201;p2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solidFill>
                  <a:schemeClr val="accent2"/>
                </a:solidFill>
              </a:rPr>
              <a:t>言論自由的重要性</a:t>
            </a:r>
            <a:endParaRPr dirty="0">
              <a:solidFill>
                <a:schemeClr val="accent2"/>
              </a:solidFill>
            </a:endParaRPr>
          </a:p>
        </p:txBody>
      </p:sp>
      <p:sp>
        <p:nvSpPr>
          <p:cNvPr id="202" name="Google Shape;202;p28"/>
          <p:cNvSpPr txBox="1"/>
          <p:nvPr/>
        </p:nvSpPr>
        <p:spPr>
          <a:xfrm>
            <a:off x="490950" y="1739725"/>
            <a:ext cx="8162100" cy="19770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accent2"/>
              </a:buClr>
              <a:buSzPts val="2400"/>
              <a:buFont typeface="Crimson Text"/>
              <a:buNone/>
            </a:pPr>
            <a:endParaRPr sz="2400" b="1" i="0" u="none" strike="noStrike" cap="none">
              <a:solidFill>
                <a:schemeClr val="accent2"/>
              </a:solidFill>
              <a:latin typeface="Crimson Text"/>
              <a:ea typeface="Crimson Text"/>
              <a:cs typeface="Crimson Text"/>
              <a:sym typeface="Crimson Text"/>
            </a:endParaRPr>
          </a:p>
        </p:txBody>
      </p:sp>
      <p:pic>
        <p:nvPicPr>
          <p:cNvPr id="203" name="Google Shape;203;p28"/>
          <p:cNvPicPr preferRelativeResize="0"/>
          <p:nvPr/>
        </p:nvPicPr>
        <p:blipFill rotWithShape="1">
          <a:blip r:embed="rId3">
            <a:alphaModFix/>
          </a:blip>
          <a:srcRect/>
          <a:stretch/>
        </p:blipFill>
        <p:spPr>
          <a:xfrm>
            <a:off x="5859150" y="1848175"/>
            <a:ext cx="3132451" cy="3132451"/>
          </a:xfrm>
          <a:prstGeom prst="rect">
            <a:avLst/>
          </a:prstGeom>
          <a:noFill/>
          <a:ln>
            <a:noFill/>
          </a:ln>
        </p:spPr>
      </p:pic>
      <p:pic>
        <p:nvPicPr>
          <p:cNvPr id="204" name="Google Shape;204;p28"/>
          <p:cNvPicPr preferRelativeResize="0"/>
          <p:nvPr/>
        </p:nvPicPr>
        <p:blipFill rotWithShape="1">
          <a:blip r:embed="rId4">
            <a:alphaModFix/>
          </a:blip>
          <a:srcRect/>
          <a:stretch/>
        </p:blipFill>
        <p:spPr>
          <a:xfrm>
            <a:off x="5786575" y="1360288"/>
            <a:ext cx="2942675" cy="2942675"/>
          </a:xfrm>
          <a:prstGeom prst="rect">
            <a:avLst/>
          </a:prstGeom>
          <a:noFill/>
          <a:ln>
            <a:noFill/>
          </a:ln>
        </p:spPr>
      </p:pic>
      <p:pic>
        <p:nvPicPr>
          <p:cNvPr id="205" name="Google Shape;205;p28"/>
          <p:cNvPicPr preferRelativeResize="0"/>
          <p:nvPr/>
        </p:nvPicPr>
        <p:blipFill rotWithShape="1">
          <a:blip r:embed="rId5">
            <a:alphaModFix/>
          </a:blip>
          <a:srcRect/>
          <a:stretch/>
        </p:blipFill>
        <p:spPr>
          <a:xfrm>
            <a:off x="0" y="0"/>
            <a:ext cx="9505326" cy="5346750"/>
          </a:xfrm>
          <a:prstGeom prst="rect">
            <a:avLst/>
          </a:prstGeom>
          <a:noFill/>
          <a:ln>
            <a:noFill/>
          </a:ln>
        </p:spPr>
      </p:pic>
      <p:sp>
        <p:nvSpPr>
          <p:cNvPr id="206" name="Google Shape;206;p28"/>
          <p:cNvSpPr txBox="1"/>
          <p:nvPr/>
        </p:nvSpPr>
        <p:spPr>
          <a:xfrm>
            <a:off x="158650" y="2668575"/>
            <a:ext cx="48684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accent2"/>
              </a:solidFill>
              <a:latin typeface="Crimson Text"/>
              <a:ea typeface="Crimson Text"/>
              <a:cs typeface="Crimson Text"/>
              <a:sym typeface="Crimson Text"/>
            </a:endParaRPr>
          </a:p>
        </p:txBody>
      </p:sp>
      <p:sp>
        <p:nvSpPr>
          <p:cNvPr id="207" name="Google Shape;207;p28"/>
          <p:cNvSpPr/>
          <p:nvPr/>
        </p:nvSpPr>
        <p:spPr>
          <a:xfrm>
            <a:off x="1932000" y="89800"/>
            <a:ext cx="2719200" cy="1341300"/>
          </a:xfrm>
          <a:prstGeom prst="wedgeEllipseCallout">
            <a:avLst>
              <a:gd name="adj1" fmla="val 50363"/>
              <a:gd name="adj2" fmla="val 35708"/>
            </a:avLst>
          </a:pr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1800" b="1" i="0" u="none" strike="noStrike" cap="none">
                <a:solidFill>
                  <a:schemeClr val="accent2"/>
                </a:solidFill>
                <a:latin typeface="Crimson Text"/>
                <a:ea typeface="Crimson Text"/>
                <a:cs typeface="Crimson Text"/>
                <a:sym typeface="Crimson Text"/>
              </a:rPr>
              <a:t>Your suggestions on our policies/ services would be most welcome</a:t>
            </a:r>
            <a:endParaRPr sz="1800" b="0" i="0" u="none" strike="noStrike" cap="none">
              <a:solidFill>
                <a:srgbClr val="000000"/>
              </a:solidFill>
              <a:latin typeface="Arial"/>
              <a:ea typeface="Arial"/>
              <a:cs typeface="Arial"/>
              <a:sym typeface="Arial"/>
            </a:endParaRPr>
          </a:p>
        </p:txBody>
      </p:sp>
      <p:sp>
        <p:nvSpPr>
          <p:cNvPr id="208" name="Google Shape;208;p28"/>
          <p:cNvSpPr/>
          <p:nvPr/>
        </p:nvSpPr>
        <p:spPr>
          <a:xfrm>
            <a:off x="1932000" y="2372075"/>
            <a:ext cx="1855800" cy="1052100"/>
          </a:xfrm>
          <a:prstGeom prst="wedgeEllipseCallout">
            <a:avLst>
              <a:gd name="adj1" fmla="val -56373"/>
              <a:gd name="adj2" fmla="val 66667"/>
            </a:avLst>
          </a:prstGeom>
          <a:solidFill>
            <a:srgbClr val="FFD96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Great Job!</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09" name="Google Shape;209;p28"/>
          <p:cNvSpPr/>
          <p:nvPr/>
        </p:nvSpPr>
        <p:spPr>
          <a:xfrm>
            <a:off x="5362900" y="1037650"/>
            <a:ext cx="2920200" cy="1282500"/>
          </a:xfrm>
          <a:prstGeom prst="wedgeEllipseCallout">
            <a:avLst>
              <a:gd name="adj1" fmla="val 42070"/>
              <a:gd name="adj2" fmla="val 50752"/>
            </a:avLst>
          </a:prstGeom>
          <a:solidFill>
            <a:srgbClr val="F6B26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The government has hundreds of billions. How come the medical resources are still scarce?</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endParaRPr/>
          </a:p>
        </p:txBody>
      </p:sp>
      <p:sp>
        <p:nvSpPr>
          <p:cNvPr id="215" name="Google Shape;215;p2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p>
        </p:txBody>
      </p:sp>
      <p:sp>
        <p:nvSpPr>
          <p:cNvPr id="216" name="Google Shape;21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14</a:t>
            </a:fld>
            <a:endParaRPr/>
          </a:p>
        </p:txBody>
      </p:sp>
      <p:pic>
        <p:nvPicPr>
          <p:cNvPr id="217" name="Google Shape;217;p29"/>
          <p:cNvPicPr preferRelativeResize="0"/>
          <p:nvPr/>
        </p:nvPicPr>
        <p:blipFill rotWithShape="1">
          <a:blip r:embed="rId3">
            <a:alphaModFix/>
          </a:blip>
          <a:srcRect/>
          <a:stretch/>
        </p:blipFill>
        <p:spPr>
          <a:xfrm>
            <a:off x="1622450" y="276575"/>
            <a:ext cx="6308000" cy="4590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endParaRPr/>
          </a:p>
        </p:txBody>
      </p:sp>
      <p:sp>
        <p:nvSpPr>
          <p:cNvPr id="223" name="Google Shape;223;p30"/>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p>
        </p:txBody>
      </p:sp>
      <p:sp>
        <p:nvSpPr>
          <p:cNvPr id="224" name="Google Shape;22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15</a:t>
            </a:fld>
            <a:endParaRPr/>
          </a:p>
        </p:txBody>
      </p:sp>
      <p:pic>
        <p:nvPicPr>
          <p:cNvPr id="225" name="Google Shape;225;p30"/>
          <p:cNvPicPr preferRelativeResize="0"/>
          <p:nvPr/>
        </p:nvPicPr>
        <p:blipFill rotWithShape="1">
          <a:blip r:embed="rId3">
            <a:alphaModFix/>
          </a:blip>
          <a:srcRect/>
          <a:stretch/>
        </p:blipFill>
        <p:spPr>
          <a:xfrm>
            <a:off x="1027775" y="0"/>
            <a:ext cx="7352300" cy="4898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29"/>
        <p:cNvGrpSpPr/>
        <p:nvPr/>
      </p:nvGrpSpPr>
      <p:grpSpPr>
        <a:xfrm>
          <a:off x="0" y="0"/>
          <a:ext cx="0" cy="0"/>
          <a:chOff x="0" y="0"/>
          <a:chExt cx="0" cy="0"/>
        </a:xfrm>
      </p:grpSpPr>
      <p:sp>
        <p:nvSpPr>
          <p:cNvPr id="230" name="Google Shape;23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16</a:t>
            </a:fld>
            <a:endParaRPr/>
          </a:p>
        </p:txBody>
      </p:sp>
      <p:sp>
        <p:nvSpPr>
          <p:cNvPr id="231" name="Google Shape;231;p3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solidFill>
                  <a:srgbClr val="CC0000"/>
                </a:solidFill>
              </a:rPr>
              <a:t>Is Freedom of Speech </a:t>
            </a:r>
            <a:r>
              <a:rPr lang="en" u="sng" dirty="0">
                <a:solidFill>
                  <a:srgbClr val="CC0000"/>
                </a:solidFill>
              </a:rPr>
              <a:t>Absolute</a:t>
            </a:r>
            <a:r>
              <a:rPr lang="en" dirty="0">
                <a:solidFill>
                  <a:srgbClr val="CC0000"/>
                </a:solidFill>
              </a:rPr>
              <a:t>?</a:t>
            </a:r>
            <a:endParaRPr dirty="0">
              <a:solidFill>
                <a:srgbClr val="CC0000"/>
              </a:solidFill>
            </a:endParaRPr>
          </a:p>
        </p:txBody>
      </p:sp>
      <p:sp>
        <p:nvSpPr>
          <p:cNvPr id="232" name="Google Shape;232;p31"/>
          <p:cNvSpPr txBox="1"/>
          <p:nvPr/>
        </p:nvSpPr>
        <p:spPr>
          <a:xfrm>
            <a:off x="490950" y="1457225"/>
            <a:ext cx="8162100" cy="256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CC0000"/>
                </a:solidFill>
                <a:latin typeface="Crimson Text"/>
                <a:ea typeface="Crimson Text"/>
                <a:cs typeface="Crimson Text"/>
                <a:sym typeface="Crimson Text"/>
              </a:rPr>
              <a:t>《Hong Kong Bill of Rights Ordinance》Article 16</a:t>
            </a:r>
            <a:endParaRPr sz="1800" b="1" i="0" u="none" strike="noStrike" cap="none">
              <a:solidFill>
                <a:srgbClr val="CC0000"/>
              </a:solidFill>
              <a:latin typeface="Crimson Text"/>
              <a:ea typeface="Crimson Text"/>
              <a:cs typeface="Crimson Text"/>
              <a:sym typeface="Crimson Text"/>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CC0000"/>
                </a:solidFill>
                <a:latin typeface="Crimson Text"/>
                <a:ea typeface="Crimson Text"/>
                <a:cs typeface="Crimson Text"/>
                <a:sym typeface="Crimson Text"/>
              </a:rPr>
              <a:t>Freedom of Opinion and Expression</a:t>
            </a:r>
            <a:endParaRPr sz="1800" b="1" i="0" u="none" strike="noStrike" cap="none">
              <a:solidFill>
                <a:srgbClr val="CC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434343"/>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800"/>
              <a:buFont typeface="Arial"/>
              <a:buNone/>
            </a:pPr>
            <a:r>
              <a:rPr lang="en" sz="1600" b="0" i="0" u="none" strike="noStrike" cap="none">
                <a:solidFill>
                  <a:srgbClr val="434343"/>
                </a:solidFill>
                <a:latin typeface="Crimson Text"/>
                <a:ea typeface="Crimson Text"/>
                <a:cs typeface="Crimson Text"/>
                <a:sym typeface="Crimson Text"/>
              </a:rPr>
              <a:t>(1)Everyone shall have the right to hold opinions without interference.</a:t>
            </a:r>
            <a:endParaRPr sz="1600" b="0" i="0" u="none" strike="noStrike" cap="none">
              <a:solidFill>
                <a:srgbClr val="434343"/>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800"/>
              <a:buFont typeface="Arial"/>
              <a:buNone/>
            </a:pPr>
            <a:r>
              <a:rPr lang="en" sz="1600" b="0" i="0" u="none" strike="noStrike" cap="none">
                <a:solidFill>
                  <a:srgbClr val="434343"/>
                </a:solidFill>
                <a:latin typeface="Crimson Text"/>
                <a:ea typeface="Crimson Text"/>
                <a:cs typeface="Crimson Text"/>
                <a:sym typeface="Crimson Text"/>
              </a:rPr>
              <a:t>(2)Everyone shall have the right to freedom of expression; this right shall include freedom to seek, receive and impart information and ideas of all kinds, regardless of frontiers, either orally, in writing or in print, in the form of art, or through any other media of his choice. </a:t>
            </a:r>
            <a:endParaRPr sz="1600" b="0" i="0" u="none" strike="noStrike" cap="none">
              <a:solidFill>
                <a:srgbClr val="434343"/>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800"/>
              <a:buFont typeface="Arial"/>
              <a:buNone/>
            </a:pPr>
            <a:r>
              <a:rPr lang="en" sz="1600" b="0" i="0" u="none" strike="noStrike" cap="none">
                <a:solidFill>
                  <a:srgbClr val="434343"/>
                </a:solidFill>
                <a:latin typeface="Crimson Text"/>
                <a:ea typeface="Crimson Text"/>
                <a:cs typeface="Crimson Text"/>
                <a:sym typeface="Crimson Text"/>
              </a:rPr>
              <a:t>(3)The exercise of the rights provided for in paragraph </a:t>
            </a:r>
            <a:r>
              <a:rPr lang="en" sz="1600" b="1" i="0" u="none" strike="noStrike" cap="none">
                <a:solidFill>
                  <a:srgbClr val="CC0000"/>
                </a:solidFill>
                <a:latin typeface="Crimson Text"/>
                <a:ea typeface="Crimson Text"/>
                <a:cs typeface="Crimson Text"/>
                <a:sym typeface="Crimson Text"/>
              </a:rPr>
              <a:t>(2) of this article carries with it special duties and responsibilities</a:t>
            </a:r>
            <a:r>
              <a:rPr lang="en" sz="1600" b="0" i="0" u="none" strike="noStrike" cap="none">
                <a:solidFill>
                  <a:srgbClr val="434343"/>
                </a:solidFill>
                <a:latin typeface="Crimson Text"/>
                <a:ea typeface="Crimson Text"/>
                <a:cs typeface="Crimson Text"/>
                <a:sym typeface="Crimson Text"/>
              </a:rPr>
              <a:t>. It may therefore be subject to certain restrictions, but these shall only be such as are </a:t>
            </a:r>
            <a:r>
              <a:rPr lang="en" sz="1600" b="1" i="0" u="none" strike="noStrike" cap="none">
                <a:solidFill>
                  <a:srgbClr val="CC0000"/>
                </a:solidFill>
                <a:latin typeface="Crimson Text"/>
                <a:ea typeface="Crimson Text"/>
                <a:cs typeface="Crimson Text"/>
                <a:sym typeface="Crimson Text"/>
              </a:rPr>
              <a:t>provided by law</a:t>
            </a:r>
            <a:r>
              <a:rPr lang="en" sz="1600" b="0" i="0" u="none" strike="noStrike" cap="none">
                <a:solidFill>
                  <a:srgbClr val="434343"/>
                </a:solidFill>
                <a:latin typeface="Crimson Text"/>
                <a:ea typeface="Crimson Text"/>
                <a:cs typeface="Crimson Text"/>
                <a:sym typeface="Crimson Text"/>
              </a:rPr>
              <a:t> and are necessary— </a:t>
            </a:r>
            <a:endParaRPr sz="1600" b="0" i="0" u="none" strike="noStrike" cap="none">
              <a:solidFill>
                <a:srgbClr val="434343"/>
              </a:solidFill>
              <a:latin typeface="Crimson Text"/>
              <a:ea typeface="Crimson Text"/>
              <a:cs typeface="Crimson Text"/>
              <a:sym typeface="Crimson Text"/>
            </a:endParaRPr>
          </a:p>
          <a:p>
            <a:pPr marL="0" marR="0" lvl="0" indent="457200" algn="l" rtl="0">
              <a:lnSpc>
                <a:spcPct val="100000"/>
              </a:lnSpc>
              <a:spcBef>
                <a:spcPts val="0"/>
              </a:spcBef>
              <a:spcAft>
                <a:spcPts val="0"/>
              </a:spcAft>
              <a:buClr>
                <a:srgbClr val="000000"/>
              </a:buClr>
              <a:buSzPts val="1800"/>
              <a:buFont typeface="Arial"/>
              <a:buNone/>
            </a:pPr>
            <a:r>
              <a:rPr lang="en" sz="1600" b="0" i="0" u="none" strike="noStrike" cap="none">
                <a:solidFill>
                  <a:srgbClr val="434343"/>
                </a:solidFill>
                <a:latin typeface="Crimson Text"/>
                <a:ea typeface="Crimson Text"/>
                <a:cs typeface="Crimson Text"/>
                <a:sym typeface="Crimson Text"/>
              </a:rPr>
              <a:t>(a)</a:t>
            </a:r>
            <a:r>
              <a:rPr lang="en" sz="1600" b="1" i="0" u="none" strike="noStrike" cap="none">
                <a:solidFill>
                  <a:srgbClr val="CC0000"/>
                </a:solidFill>
                <a:latin typeface="Crimson Text"/>
                <a:ea typeface="Crimson Text"/>
                <a:cs typeface="Crimson Text"/>
                <a:sym typeface="Crimson Text"/>
              </a:rPr>
              <a:t>for respect of the rights or reputations of others</a:t>
            </a:r>
            <a:r>
              <a:rPr lang="en" sz="1600" b="0" i="0" u="none" strike="noStrike" cap="none">
                <a:solidFill>
                  <a:srgbClr val="434343"/>
                </a:solidFill>
                <a:latin typeface="Crimson Text"/>
                <a:ea typeface="Crimson Text"/>
                <a:cs typeface="Crimson Text"/>
                <a:sym typeface="Crimson Text"/>
              </a:rPr>
              <a:t>; or </a:t>
            </a:r>
            <a:endParaRPr sz="1600" b="0" i="0" u="none" strike="noStrike" cap="none">
              <a:solidFill>
                <a:srgbClr val="434343"/>
              </a:solidFill>
              <a:latin typeface="Crimson Text"/>
              <a:ea typeface="Crimson Text"/>
              <a:cs typeface="Crimson Text"/>
              <a:sym typeface="Crimson Text"/>
            </a:endParaRPr>
          </a:p>
          <a:p>
            <a:pPr marL="685800" marR="0" lvl="0" indent="-228600" algn="l" rtl="0">
              <a:lnSpc>
                <a:spcPct val="100000"/>
              </a:lnSpc>
              <a:spcBef>
                <a:spcPts val="0"/>
              </a:spcBef>
              <a:spcAft>
                <a:spcPts val="0"/>
              </a:spcAft>
              <a:buClr>
                <a:srgbClr val="000000"/>
              </a:buClr>
              <a:buSzPts val="1800"/>
              <a:buFont typeface="Arial"/>
              <a:buNone/>
            </a:pPr>
            <a:r>
              <a:rPr lang="en" sz="1600" b="0" i="0" u="none" strike="noStrike" cap="none">
                <a:solidFill>
                  <a:srgbClr val="434343"/>
                </a:solidFill>
                <a:latin typeface="Crimson Text"/>
                <a:ea typeface="Crimson Text"/>
                <a:cs typeface="Crimson Text"/>
                <a:sym typeface="Crimson Text"/>
              </a:rPr>
              <a:t>(b)</a:t>
            </a:r>
            <a:r>
              <a:rPr lang="en" sz="1600" b="1" i="0" u="none" strike="noStrike" cap="none">
                <a:solidFill>
                  <a:srgbClr val="CC0000"/>
                </a:solidFill>
                <a:latin typeface="Crimson Text"/>
                <a:ea typeface="Crimson Text"/>
                <a:cs typeface="Crimson Text"/>
                <a:sym typeface="Crimson Text"/>
              </a:rPr>
              <a:t>for the protection of national security or of public order (ordre public), or of public health or morals</a:t>
            </a:r>
            <a:r>
              <a:rPr lang="en" sz="1600" b="0" i="0" u="none" strike="noStrike" cap="none">
                <a:solidFill>
                  <a:srgbClr val="CC0000"/>
                </a:solidFill>
                <a:latin typeface="Crimson Text"/>
                <a:ea typeface="Crimson Text"/>
                <a:cs typeface="Crimson Text"/>
                <a:sym typeface="Crimson Text"/>
              </a:rPr>
              <a:t>.</a:t>
            </a:r>
            <a:endParaRPr sz="1600" b="0" i="0" u="none" strike="noStrike" cap="none">
              <a:solidFill>
                <a:srgbClr val="434343"/>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rimson Text"/>
              <a:ea typeface="Crimson Text"/>
              <a:cs typeface="Crimson Text"/>
              <a:sym typeface="Crimson Text"/>
            </a:endParaRPr>
          </a:p>
        </p:txBody>
      </p:sp>
      <p:sp>
        <p:nvSpPr>
          <p:cNvPr id="233" name="Google Shape;233;p31"/>
          <p:cNvSpPr txBox="1"/>
          <p:nvPr/>
        </p:nvSpPr>
        <p:spPr>
          <a:xfrm>
            <a:off x="4031633" y="4368600"/>
            <a:ext cx="4800667" cy="77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434343"/>
                </a:solidFill>
                <a:latin typeface="Open Sans"/>
                <a:ea typeface="Open Sans"/>
                <a:cs typeface="Open Sans"/>
                <a:sym typeface="Open Sans"/>
              </a:rPr>
              <a:t>— c.f.《International Covenant on Civil and Political Rights》Art. 19</a:t>
            </a:r>
            <a:endParaRPr sz="1200" b="0" i="1" u="none" strike="noStrike" cap="none">
              <a:solidFill>
                <a:srgbClr val="434343"/>
              </a:solidFill>
              <a:latin typeface="Open Sans"/>
              <a:ea typeface="Open Sans"/>
              <a:cs typeface="Open Sans"/>
              <a:sym typeface="Open Sans"/>
            </a:endParaRPr>
          </a:p>
        </p:txBody>
      </p:sp>
      <p:sp>
        <p:nvSpPr>
          <p:cNvPr id="234" name="Google Shape;234;p31"/>
          <p:cNvSpPr txBox="1"/>
          <p:nvPr/>
        </p:nvSpPr>
        <p:spPr>
          <a:xfrm>
            <a:off x="12530300" y="2986950"/>
            <a:ext cx="7138800" cy="83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17</a:t>
            </a:fld>
            <a:endParaRPr/>
          </a:p>
        </p:txBody>
      </p:sp>
      <p:pic>
        <p:nvPicPr>
          <p:cNvPr id="240" name="Google Shape;240;p32"/>
          <p:cNvPicPr preferRelativeResize="0"/>
          <p:nvPr/>
        </p:nvPicPr>
        <p:blipFill rotWithShape="1">
          <a:blip r:embed="rId3">
            <a:alphaModFix/>
          </a:blip>
          <a:srcRect/>
          <a:stretch/>
        </p:blipFill>
        <p:spPr>
          <a:xfrm>
            <a:off x="3017225" y="1266325"/>
            <a:ext cx="3109550" cy="3109550"/>
          </a:xfrm>
          <a:prstGeom prst="rect">
            <a:avLst/>
          </a:prstGeom>
          <a:noFill/>
          <a:ln>
            <a:noFill/>
          </a:ln>
        </p:spPr>
      </p:pic>
      <p:sp>
        <p:nvSpPr>
          <p:cNvPr id="241" name="Google Shape;241;p32"/>
          <p:cNvSpPr/>
          <p:nvPr/>
        </p:nvSpPr>
        <p:spPr>
          <a:xfrm>
            <a:off x="-136000" y="1580050"/>
            <a:ext cx="3378600" cy="1722300"/>
          </a:xfrm>
          <a:prstGeom prst="wedgeEllipseCallout">
            <a:avLst>
              <a:gd name="adj1" fmla="val -42287"/>
              <a:gd name="adj2" fmla="val 70008"/>
            </a:avLst>
          </a:prstGeom>
          <a:solidFill>
            <a:srgbClr val="FFFFFF"/>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3000"/>
              <a:buFont typeface="Arial"/>
              <a:buNone/>
            </a:pPr>
            <a:r>
              <a:rPr lang="en" sz="2200" b="1" i="0" u="none" strike="noStrike" cap="none">
                <a:solidFill>
                  <a:schemeClr val="dk2"/>
                </a:solidFill>
                <a:latin typeface="Open Sans"/>
                <a:ea typeface="Open Sans"/>
                <a:cs typeface="Open Sans"/>
                <a:sym typeface="Open Sans"/>
              </a:rPr>
              <a:t>Roll your eyes at judges?</a:t>
            </a:r>
            <a:endParaRPr sz="2200" b="1" i="0" u="none" strike="noStrike" cap="none">
              <a:solidFill>
                <a:schemeClr val="dk2"/>
              </a:solidFill>
              <a:latin typeface="Arial"/>
              <a:ea typeface="Arial"/>
              <a:cs typeface="Arial"/>
              <a:sym typeface="Arial"/>
            </a:endParaRPr>
          </a:p>
        </p:txBody>
      </p:sp>
      <p:sp>
        <p:nvSpPr>
          <p:cNvPr id="242" name="Google Shape;242;p32"/>
          <p:cNvSpPr/>
          <p:nvPr/>
        </p:nvSpPr>
        <p:spPr>
          <a:xfrm>
            <a:off x="642250" y="3022050"/>
            <a:ext cx="2875800" cy="1722300"/>
          </a:xfrm>
          <a:prstGeom prst="wedgeEllipseCallout">
            <a:avLst>
              <a:gd name="adj1" fmla="val -69652"/>
              <a:gd name="adj2" fmla="val 51794"/>
            </a:avLst>
          </a:prstGeom>
          <a:solidFill>
            <a:srgbClr val="FFFFFF"/>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sz="2200" b="1" i="0" u="none" strike="noStrike" cap="none">
                <a:solidFill>
                  <a:schemeClr val="accent1"/>
                </a:solidFill>
                <a:latin typeface="Open Sans"/>
                <a:ea typeface="Open Sans"/>
                <a:cs typeface="Open Sans"/>
                <a:sym typeface="Open Sans"/>
              </a:rPr>
              <a:t>Behave disorderly and rowdy?</a:t>
            </a:r>
            <a:endParaRPr sz="2200" b="1" i="0" u="none" strike="noStrike" cap="none">
              <a:solidFill>
                <a:schemeClr val="accent1"/>
              </a:solidFill>
              <a:latin typeface="Open Sans"/>
              <a:ea typeface="Open Sans"/>
              <a:cs typeface="Open Sans"/>
              <a:sym typeface="Open Sans"/>
            </a:endParaRPr>
          </a:p>
        </p:txBody>
      </p:sp>
      <p:sp>
        <p:nvSpPr>
          <p:cNvPr id="243" name="Google Shape;243;p32"/>
          <p:cNvSpPr/>
          <p:nvPr/>
        </p:nvSpPr>
        <p:spPr>
          <a:xfrm>
            <a:off x="5825325" y="1337925"/>
            <a:ext cx="3195900" cy="1722300"/>
          </a:xfrm>
          <a:prstGeom prst="wedgeEllipseCallout">
            <a:avLst>
              <a:gd name="adj1" fmla="val 53404"/>
              <a:gd name="adj2" fmla="val 74554"/>
            </a:avLst>
          </a:prstGeom>
          <a:solidFill>
            <a:srgbClr val="FFFFFF"/>
          </a:solidFill>
          <a:ln w="762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3000"/>
              <a:buFont typeface="Arial"/>
              <a:buNone/>
            </a:pPr>
            <a:r>
              <a:rPr lang="en" sz="2200" b="1" i="0" u="none" strike="noStrike" cap="none">
                <a:solidFill>
                  <a:srgbClr val="4A86E8"/>
                </a:solidFill>
                <a:latin typeface="Open Sans"/>
                <a:ea typeface="Open Sans"/>
                <a:cs typeface="Open Sans"/>
                <a:sym typeface="Open Sans"/>
              </a:rPr>
              <a:t>Bribed to make this judgment.</a:t>
            </a:r>
            <a:endParaRPr sz="2200" b="1" i="0" u="none" strike="noStrike" cap="none">
              <a:solidFill>
                <a:srgbClr val="4A86E8"/>
              </a:solidFill>
              <a:latin typeface="Arial"/>
              <a:ea typeface="Arial"/>
              <a:cs typeface="Arial"/>
              <a:sym typeface="Arial"/>
            </a:endParaRPr>
          </a:p>
        </p:txBody>
      </p:sp>
      <p:sp>
        <p:nvSpPr>
          <p:cNvPr id="244" name="Google Shape;244;p32"/>
          <p:cNvSpPr/>
          <p:nvPr/>
        </p:nvSpPr>
        <p:spPr>
          <a:xfrm>
            <a:off x="5959875" y="2940925"/>
            <a:ext cx="3109500" cy="1722300"/>
          </a:xfrm>
          <a:prstGeom prst="wedgeEllipseCallout">
            <a:avLst>
              <a:gd name="adj1" fmla="val 50575"/>
              <a:gd name="adj2" fmla="val 52366"/>
            </a:avLst>
          </a:prstGeom>
          <a:solidFill>
            <a:srgbClr val="FFFFFF"/>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 sz="2200" b="1" i="0" u="none" strike="noStrike" cap="none">
                <a:solidFill>
                  <a:schemeClr val="accent5"/>
                </a:solidFill>
                <a:latin typeface="Open Sans"/>
                <a:ea typeface="Open Sans"/>
                <a:cs typeface="Open Sans"/>
                <a:sym typeface="Open Sans"/>
              </a:rPr>
              <a:t>“Char Siu” can judge better than you! </a:t>
            </a:r>
            <a:endParaRPr sz="2200" b="1" i="0" u="none" strike="noStrike" cap="none">
              <a:solidFill>
                <a:schemeClr val="accent5"/>
              </a:solidFill>
              <a:latin typeface="Arial"/>
              <a:ea typeface="Arial"/>
              <a:cs typeface="Arial"/>
              <a:sym typeface="Arial"/>
            </a:endParaRPr>
          </a:p>
        </p:txBody>
      </p:sp>
      <p:sp>
        <p:nvSpPr>
          <p:cNvPr id="245" name="Google Shape;245;p32"/>
          <p:cNvSpPr txBox="1">
            <a:spLocks noGrp="1"/>
          </p:cNvSpPr>
          <p:nvPr>
            <p:ph type="title"/>
          </p:nvPr>
        </p:nvSpPr>
        <p:spPr>
          <a:xfrm>
            <a:off x="166200" y="153200"/>
            <a:ext cx="89778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 dirty="0">
                <a:solidFill>
                  <a:schemeClr val="dk2"/>
                </a:solidFill>
              </a:rPr>
              <a:t>Appropriate to say/ behave like this in the court？</a:t>
            </a:r>
            <a:r>
              <a:rPr lang="en" dirty="0">
                <a:solidFill>
                  <a:schemeClr val="accent5"/>
                </a:solidFill>
              </a:rPr>
              <a:t>Illegal？</a:t>
            </a:r>
            <a:r>
              <a:rPr lang="en" dirty="0"/>
              <a:t>Permissible by law？</a:t>
            </a:r>
            <a:endParaRPr dirty="0"/>
          </a:p>
          <a:p>
            <a:pPr marL="0" lvl="0" indent="0" algn="ctr" rtl="0">
              <a:lnSpc>
                <a:spcPct val="100000"/>
              </a:lnSpc>
              <a:spcBef>
                <a:spcPts val="0"/>
              </a:spcBef>
              <a:spcAft>
                <a:spcPts val="0"/>
              </a:spcAft>
              <a:buSzPts val="3600"/>
              <a:buNone/>
            </a:pPr>
            <a:endParaRPr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body" idx="1"/>
          </p:nvPr>
        </p:nvSpPr>
        <p:spPr>
          <a:xfrm>
            <a:off x="582300" y="2886450"/>
            <a:ext cx="7979400" cy="1047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2400"/>
              <a:buFont typeface="PT Sans Narrow"/>
              <a:buNone/>
            </a:pPr>
            <a:r>
              <a:rPr lang="en" sz="4800" b="1" dirty="0">
                <a:solidFill>
                  <a:schemeClr val="accent1"/>
                </a:solidFill>
                <a:latin typeface="Crimson Text"/>
                <a:ea typeface="Crimson Text"/>
                <a:cs typeface="Crimson Text"/>
                <a:sym typeface="Crimson Text"/>
              </a:rPr>
              <a:t>What is Contempt of Court?</a:t>
            </a:r>
            <a:endParaRPr sz="4800" b="1" i="0" u="none" strike="noStrike" cap="none" dirty="0">
              <a:solidFill>
                <a:schemeClr val="accent1"/>
              </a:solidFill>
              <a:latin typeface="Crimson Text"/>
              <a:ea typeface="Crimson Text"/>
              <a:cs typeface="Crimson Text"/>
              <a:sym typeface="Crimson Text"/>
            </a:endParaRPr>
          </a:p>
        </p:txBody>
      </p:sp>
      <p:sp>
        <p:nvSpPr>
          <p:cNvPr id="251" name="Google Shape;25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18</a:t>
            </a:fld>
            <a:endParaRPr/>
          </a:p>
        </p:txBody>
      </p:sp>
      <p:sp>
        <p:nvSpPr>
          <p:cNvPr id="252" name="Google Shape;252;p33"/>
          <p:cNvSpPr txBox="1"/>
          <p:nvPr/>
        </p:nvSpPr>
        <p:spPr>
          <a:xfrm>
            <a:off x="3240625" y="599700"/>
            <a:ext cx="2237400" cy="19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 sz="12000" b="0" i="0" u="none" strike="noStrike" cap="none">
                <a:solidFill>
                  <a:schemeClr val="accent1"/>
                </a:solidFill>
                <a:latin typeface="Crimson Text"/>
                <a:ea typeface="Crimson Text"/>
                <a:cs typeface="Crimson Text"/>
                <a:sym typeface="Crimson Text"/>
              </a:rPr>
              <a:t>1</a:t>
            </a:r>
            <a:endParaRPr sz="12000" b="0" i="0" u="none" strike="noStrike" cap="none">
              <a:solidFill>
                <a:schemeClr val="accent1"/>
              </a:solidFill>
              <a:latin typeface="Crimson Text"/>
              <a:ea typeface="Crimson Text"/>
              <a:cs typeface="Crimson Text"/>
              <a:sym typeface="Crimson Text"/>
            </a:endParaRPr>
          </a:p>
        </p:txBody>
      </p:sp>
      <p:cxnSp>
        <p:nvCxnSpPr>
          <p:cNvPr id="253" name="Google Shape;253;p33"/>
          <p:cNvCxnSpPr/>
          <p:nvPr/>
        </p:nvCxnSpPr>
        <p:spPr>
          <a:xfrm>
            <a:off x="2214250" y="2629425"/>
            <a:ext cx="4636200" cy="11400"/>
          </a:xfrm>
          <a:prstGeom prst="straightConnector1">
            <a:avLst/>
          </a:prstGeom>
          <a:noFill/>
          <a:ln w="38100" cap="flat" cmpd="sng">
            <a:solidFill>
              <a:schemeClr val="dk2"/>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57"/>
        <p:cNvGrpSpPr/>
        <p:nvPr/>
      </p:nvGrpSpPr>
      <p:grpSpPr>
        <a:xfrm>
          <a:off x="0" y="0"/>
          <a:ext cx="0" cy="0"/>
          <a:chOff x="0" y="0"/>
          <a:chExt cx="0" cy="0"/>
        </a:xfrm>
      </p:grpSpPr>
      <p:sp>
        <p:nvSpPr>
          <p:cNvPr id="258" name="Google Shape;258;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19</a:t>
            </a:fld>
            <a:endParaRPr/>
          </a:p>
        </p:txBody>
      </p:sp>
      <p:sp>
        <p:nvSpPr>
          <p:cNvPr id="259" name="Google Shape;259;p34"/>
          <p:cNvSpPr/>
          <p:nvPr/>
        </p:nvSpPr>
        <p:spPr>
          <a:xfrm>
            <a:off x="386275" y="1177050"/>
            <a:ext cx="3274500" cy="770400"/>
          </a:xfrm>
          <a:prstGeom prst="roundRect">
            <a:avLst>
              <a:gd name="adj" fmla="val 16667"/>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Scandalising the Court</a:t>
            </a:r>
            <a:endParaRPr sz="1800" b="1" i="0" u="none" strike="noStrike" cap="none">
              <a:solidFill>
                <a:srgbClr val="FFFFFF"/>
              </a:solidFill>
              <a:latin typeface="Arial"/>
              <a:ea typeface="Arial"/>
              <a:cs typeface="Arial"/>
              <a:sym typeface="Arial"/>
            </a:endParaRPr>
          </a:p>
        </p:txBody>
      </p:sp>
      <p:sp>
        <p:nvSpPr>
          <p:cNvPr id="260" name="Google Shape;260;p34"/>
          <p:cNvSpPr/>
          <p:nvPr/>
        </p:nvSpPr>
        <p:spPr>
          <a:xfrm>
            <a:off x="386275" y="2700725"/>
            <a:ext cx="3274500" cy="1842600"/>
          </a:xfrm>
          <a:prstGeom prst="roundRect">
            <a:avLst>
              <a:gd name="adj" fmla="val 16667"/>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endParaRPr sz="2400" b="1" i="0"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Obstructing or interfering with the due course of justice or the lawful process of the Courts</a:t>
            </a:r>
            <a:endParaRPr sz="1800" b="1" i="0"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61" name="Google Shape;261;p34"/>
          <p:cNvPicPr preferRelativeResize="0"/>
          <p:nvPr/>
        </p:nvPicPr>
        <p:blipFill rotWithShape="1">
          <a:blip r:embed="rId3">
            <a:alphaModFix/>
          </a:blip>
          <a:srcRect/>
          <a:stretch/>
        </p:blipFill>
        <p:spPr>
          <a:xfrm>
            <a:off x="7274975" y="463675"/>
            <a:ext cx="1161676" cy="1161676"/>
          </a:xfrm>
          <a:prstGeom prst="rect">
            <a:avLst/>
          </a:prstGeom>
          <a:noFill/>
          <a:ln>
            <a:noFill/>
          </a:ln>
        </p:spPr>
      </p:pic>
      <p:sp>
        <p:nvSpPr>
          <p:cNvPr id="262" name="Google Shape;262;p34"/>
          <p:cNvSpPr/>
          <p:nvPr/>
        </p:nvSpPr>
        <p:spPr>
          <a:xfrm>
            <a:off x="4362950" y="4001350"/>
            <a:ext cx="4508400" cy="770400"/>
          </a:xfrm>
          <a:prstGeom prst="roundRect">
            <a:avLst>
              <a:gd name="adj" fmla="val 16667"/>
            </a:avLst>
          </a:prstGeom>
          <a:solidFill>
            <a:srgbClr val="CE93D8">
              <a:alpha val="78431"/>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400" b="1" i="0" u="none" strike="noStrike" cap="none">
                <a:solidFill>
                  <a:srgbClr val="FFFFFF"/>
                </a:solidFill>
                <a:latin typeface="Open Sans"/>
                <a:ea typeface="Open Sans"/>
                <a:cs typeface="Open Sans"/>
                <a:sym typeface="Open Sans"/>
              </a:rPr>
              <a:t>c. Disobedience of court order orders as well as breach of undertakings given to the court</a:t>
            </a:r>
            <a:endParaRPr sz="1400" b="1" i="0" u="none" strike="noStrike" cap="none">
              <a:solidFill>
                <a:srgbClr val="FFFFFF"/>
              </a:solidFill>
              <a:latin typeface="Arial"/>
              <a:ea typeface="Arial"/>
              <a:cs typeface="Arial"/>
              <a:sym typeface="Arial"/>
            </a:endParaRPr>
          </a:p>
        </p:txBody>
      </p:sp>
      <p:sp>
        <p:nvSpPr>
          <p:cNvPr id="263" name="Google Shape;263;p34"/>
          <p:cNvSpPr/>
          <p:nvPr/>
        </p:nvSpPr>
        <p:spPr>
          <a:xfrm>
            <a:off x="4101950" y="3144075"/>
            <a:ext cx="4120500" cy="735900"/>
          </a:xfrm>
          <a:prstGeom prst="roundRect">
            <a:avLst>
              <a:gd name="adj" fmla="val 16667"/>
            </a:avLst>
          </a:prstGeom>
          <a:solidFill>
            <a:srgbClr val="CE93D8">
              <a:alpha val="78431"/>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400" b="1" i="0" u="none" strike="noStrike" cap="none">
                <a:solidFill>
                  <a:srgbClr val="FFFFFF"/>
                </a:solidFill>
                <a:latin typeface="Open Sans"/>
                <a:ea typeface="Open Sans"/>
                <a:cs typeface="Open Sans"/>
                <a:sym typeface="Open Sans"/>
              </a:rPr>
              <a:t>b. Acts that risk prejudicing or interfering with current/ pending legal proceedings</a:t>
            </a:r>
            <a:endParaRPr sz="1400" b="1" i="0" u="none" strike="noStrike" cap="none">
              <a:solidFill>
                <a:srgbClr val="FFFFFF"/>
              </a:solidFill>
              <a:latin typeface="Arial"/>
              <a:ea typeface="Arial"/>
              <a:cs typeface="Arial"/>
              <a:sym typeface="Arial"/>
            </a:endParaRPr>
          </a:p>
        </p:txBody>
      </p:sp>
      <p:sp>
        <p:nvSpPr>
          <p:cNvPr id="264" name="Google Shape;264;p34"/>
          <p:cNvSpPr/>
          <p:nvPr/>
        </p:nvSpPr>
        <p:spPr>
          <a:xfrm>
            <a:off x="3795325" y="2500400"/>
            <a:ext cx="3752400" cy="522300"/>
          </a:xfrm>
          <a:prstGeom prst="roundRect">
            <a:avLst>
              <a:gd name="adj" fmla="val 16667"/>
            </a:avLst>
          </a:prstGeom>
          <a:solidFill>
            <a:srgbClr val="CE93D8">
              <a:alpha val="78431"/>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300" b="1" i="0" u="none" strike="noStrike" cap="none">
                <a:solidFill>
                  <a:srgbClr val="FFFFFF"/>
                </a:solidFill>
                <a:latin typeface="Open Sans"/>
                <a:ea typeface="Open Sans"/>
                <a:cs typeface="Open Sans"/>
                <a:sym typeface="Open Sans"/>
              </a:rPr>
              <a:t>a. Conduct that disrupts the court process itself</a:t>
            </a:r>
            <a:endParaRPr sz="1300" b="1" i="0" u="none" strike="noStrike" cap="none">
              <a:solidFill>
                <a:srgbClr val="FFFFFF"/>
              </a:solidFill>
              <a:latin typeface="Arial"/>
              <a:ea typeface="Arial"/>
              <a:cs typeface="Arial"/>
              <a:sym typeface="Arial"/>
            </a:endParaRPr>
          </a:p>
        </p:txBody>
      </p:sp>
      <p:sp>
        <p:nvSpPr>
          <p:cNvPr id="265" name="Google Shape;265;p34"/>
          <p:cNvSpPr txBox="1"/>
          <p:nvPr/>
        </p:nvSpPr>
        <p:spPr>
          <a:xfrm>
            <a:off x="563575" y="463675"/>
            <a:ext cx="66201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Open Sans"/>
                <a:ea typeface="Open Sans"/>
                <a:cs typeface="Open Sans"/>
                <a:sym typeface="Open Sans"/>
              </a:rPr>
              <a:t>Two general categorisations of contempt of court</a:t>
            </a:r>
            <a:endParaRPr sz="2000" b="0" i="0" u="none" strike="noStrike" cap="none">
              <a:solidFill>
                <a:srgbClr val="000000"/>
              </a:solidFill>
              <a:latin typeface="Open Sans"/>
              <a:ea typeface="Open Sans"/>
              <a:cs typeface="Open Sans"/>
              <a:sym typeface="Open Sans"/>
            </a:endParaRPr>
          </a:p>
        </p:txBody>
      </p:sp>
      <p:cxnSp>
        <p:nvCxnSpPr>
          <p:cNvPr id="266" name="Google Shape;266;p34"/>
          <p:cNvCxnSpPr>
            <a:endCxn id="263" idx="1"/>
          </p:cNvCxnSpPr>
          <p:nvPr/>
        </p:nvCxnSpPr>
        <p:spPr>
          <a:xfrm rot="10800000" flipH="1">
            <a:off x="3659750" y="3512025"/>
            <a:ext cx="442200" cy="22500"/>
          </a:xfrm>
          <a:prstGeom prst="straightConnector1">
            <a:avLst/>
          </a:prstGeom>
          <a:noFill/>
          <a:ln w="28575" cap="flat" cmpd="sng">
            <a:solidFill>
              <a:srgbClr val="D195DC"/>
            </a:solidFill>
            <a:prstDash val="solid"/>
            <a:round/>
            <a:headEnd type="none" w="sm" len="sm"/>
            <a:tailEnd type="none" w="sm" len="sm"/>
          </a:ln>
        </p:spPr>
      </p:cxnSp>
      <p:cxnSp>
        <p:nvCxnSpPr>
          <p:cNvPr id="267" name="Google Shape;267;p34"/>
          <p:cNvCxnSpPr>
            <a:endCxn id="262" idx="1"/>
          </p:cNvCxnSpPr>
          <p:nvPr/>
        </p:nvCxnSpPr>
        <p:spPr>
          <a:xfrm>
            <a:off x="3616850" y="4286050"/>
            <a:ext cx="746100" cy="100500"/>
          </a:xfrm>
          <a:prstGeom prst="straightConnector1">
            <a:avLst/>
          </a:prstGeom>
          <a:noFill/>
          <a:ln w="28575" cap="flat" cmpd="sng">
            <a:solidFill>
              <a:srgbClr val="D195DC"/>
            </a:solidFill>
            <a:prstDash val="solid"/>
            <a:round/>
            <a:headEnd type="none" w="sm" len="sm"/>
            <a:tailEnd type="none" w="sm" len="sm"/>
          </a:ln>
        </p:spPr>
      </p:cxnSp>
      <p:cxnSp>
        <p:nvCxnSpPr>
          <p:cNvPr id="268" name="Google Shape;268;p34"/>
          <p:cNvCxnSpPr>
            <a:endCxn id="264" idx="1"/>
          </p:cNvCxnSpPr>
          <p:nvPr/>
        </p:nvCxnSpPr>
        <p:spPr>
          <a:xfrm rot="10800000" flipH="1">
            <a:off x="3631225" y="2761550"/>
            <a:ext cx="164100" cy="131700"/>
          </a:xfrm>
          <a:prstGeom prst="straightConnector1">
            <a:avLst/>
          </a:prstGeom>
          <a:noFill/>
          <a:ln w="28575" cap="flat" cmpd="sng">
            <a:solidFill>
              <a:srgbClr val="D195DC"/>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11700" y="353175"/>
            <a:ext cx="85206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PT Sans Narrow"/>
              <a:buNone/>
            </a:pPr>
            <a:r>
              <a:rPr lang="en">
                <a:latin typeface="Crimson Text"/>
                <a:ea typeface="Crimson Text"/>
                <a:cs typeface="Crimson Text"/>
                <a:sym typeface="Crimson Text"/>
              </a:rPr>
              <a:t>Learning Objectives</a:t>
            </a:r>
            <a:endParaRPr b="1" i="0" u="none" strike="noStrike" cap="none">
              <a:solidFill>
                <a:schemeClr val="accent1"/>
              </a:solidFill>
              <a:latin typeface="Crimson Text"/>
              <a:ea typeface="Crimson Text"/>
              <a:cs typeface="Crimson Text"/>
              <a:sym typeface="Crimson Text"/>
            </a:endParaRPr>
          </a:p>
        </p:txBody>
      </p:sp>
      <p:sp>
        <p:nvSpPr>
          <p:cNvPr id="103" name="Google Shape;103;p17"/>
          <p:cNvSpPr/>
          <p:nvPr/>
        </p:nvSpPr>
        <p:spPr>
          <a:xfrm>
            <a:off x="465150" y="1251225"/>
            <a:ext cx="8082300" cy="563400"/>
          </a:xfrm>
          <a:prstGeom prst="flowChartAlternateProcess">
            <a:avLst/>
          </a:prstGeom>
          <a:solidFill>
            <a:schemeClr val="accent3"/>
          </a:solid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Open Sans"/>
              <a:buNone/>
            </a:pPr>
            <a:r>
              <a:rPr lang="en" sz="2200" b="1" i="0" u="none" strike="noStrike" cap="none">
                <a:solidFill>
                  <a:srgbClr val="FFFFFF"/>
                </a:solidFill>
                <a:latin typeface="Crimson Text"/>
                <a:ea typeface="Crimson Text"/>
                <a:cs typeface="Crimson Text"/>
                <a:sym typeface="Crimson Text"/>
              </a:rPr>
              <a:t>(1)Freedom of Speech</a:t>
            </a:r>
            <a:endParaRPr sz="2200" b="1" i="0" u="none" strike="noStrike" cap="none">
              <a:solidFill>
                <a:srgbClr val="FFFFFF"/>
              </a:solidFill>
              <a:latin typeface="Crimson Text"/>
              <a:ea typeface="Crimson Text"/>
              <a:cs typeface="Crimson Text"/>
              <a:sym typeface="Crimson Text"/>
            </a:endParaRPr>
          </a:p>
        </p:txBody>
      </p:sp>
      <p:sp>
        <p:nvSpPr>
          <p:cNvPr id="104" name="Google Shape;104;p17"/>
          <p:cNvSpPr/>
          <p:nvPr/>
        </p:nvSpPr>
        <p:spPr>
          <a:xfrm>
            <a:off x="465150" y="2005275"/>
            <a:ext cx="8082300" cy="563400"/>
          </a:xfrm>
          <a:prstGeom prst="flowChartAlternateProcess">
            <a:avLst/>
          </a:prstGeom>
          <a:solidFill>
            <a:schemeClr val="accent3"/>
          </a:solid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Open Sans"/>
              <a:buNone/>
            </a:pPr>
            <a:r>
              <a:rPr lang="en" sz="2200" b="1" i="0" u="none" strike="noStrike" cap="none">
                <a:solidFill>
                  <a:srgbClr val="FFFFFF"/>
                </a:solidFill>
                <a:latin typeface="Crimson Text"/>
                <a:ea typeface="Crimson Text"/>
                <a:cs typeface="Crimson Text"/>
                <a:sym typeface="Crimson Text"/>
              </a:rPr>
              <a:t>(2)Contempt of Court and Scandalising the Court</a:t>
            </a:r>
            <a:endParaRPr sz="2200" b="1" i="0" u="none" strike="noStrike" cap="none">
              <a:solidFill>
                <a:srgbClr val="FFFFFF"/>
              </a:solidFill>
              <a:latin typeface="Crimson Text"/>
              <a:ea typeface="Crimson Text"/>
              <a:cs typeface="Crimson Text"/>
              <a:sym typeface="Crimson Text"/>
            </a:endParaRPr>
          </a:p>
        </p:txBody>
      </p:sp>
      <p:sp>
        <p:nvSpPr>
          <p:cNvPr id="105" name="Google Shape;105;p17"/>
          <p:cNvSpPr/>
          <p:nvPr/>
        </p:nvSpPr>
        <p:spPr>
          <a:xfrm>
            <a:off x="465150" y="2759325"/>
            <a:ext cx="8082300" cy="563400"/>
          </a:xfrm>
          <a:prstGeom prst="flowChartAlternateProcess">
            <a:avLst/>
          </a:prstGeom>
          <a:solidFill>
            <a:schemeClr val="accent3"/>
          </a:solid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2200" b="1" i="0" u="none" strike="noStrike" cap="none">
                <a:solidFill>
                  <a:srgbClr val="FFFFFF"/>
                </a:solidFill>
                <a:latin typeface="Crimson Text"/>
                <a:ea typeface="Crimson Text"/>
                <a:cs typeface="Crimson Text"/>
                <a:sym typeface="Crimson Text"/>
              </a:rPr>
              <a:t>(3)Conflicts between Freedom of Speech and Contempt of Court</a:t>
            </a:r>
            <a:endParaRPr sz="2200" b="1" i="0" u="none" strike="noStrike" cap="none">
              <a:solidFill>
                <a:srgbClr val="FFFFFF"/>
              </a:solidFill>
              <a:latin typeface="Crimson Text"/>
              <a:ea typeface="Crimson Text"/>
              <a:cs typeface="Crimson Text"/>
              <a:sym typeface="Crimson Text"/>
            </a:endParaRPr>
          </a:p>
          <a:p>
            <a:pPr marL="0" marR="0" lvl="0" indent="0" algn="l" rtl="0">
              <a:lnSpc>
                <a:spcPct val="200000"/>
              </a:lnSpc>
              <a:spcBef>
                <a:spcPts val="0"/>
              </a:spcBef>
              <a:spcAft>
                <a:spcPts val="0"/>
              </a:spcAft>
              <a:buClr>
                <a:schemeClr val="dk2"/>
              </a:buClr>
              <a:buSzPts val="1800"/>
              <a:buFont typeface="Open Sans"/>
              <a:buNone/>
            </a:pPr>
            <a:endParaRPr sz="2400" b="0" i="0" u="none" strike="noStrike" cap="none">
              <a:solidFill>
                <a:srgbClr val="FFFFFF"/>
              </a:solidFill>
              <a:latin typeface="Arial"/>
              <a:ea typeface="Arial"/>
              <a:cs typeface="Arial"/>
              <a:sym typeface="Arial"/>
            </a:endParaRPr>
          </a:p>
        </p:txBody>
      </p:sp>
      <p:sp>
        <p:nvSpPr>
          <p:cNvPr id="106" name="Google Shape;106;p17"/>
          <p:cNvSpPr/>
          <p:nvPr/>
        </p:nvSpPr>
        <p:spPr>
          <a:xfrm>
            <a:off x="465150" y="3513375"/>
            <a:ext cx="8082300" cy="563400"/>
          </a:xfrm>
          <a:prstGeom prst="flowChartAlternateProcess">
            <a:avLst/>
          </a:prstGeom>
          <a:solidFill>
            <a:schemeClr val="accent3"/>
          </a:solid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2200" b="1" i="0" u="none" strike="noStrike" cap="none">
                <a:solidFill>
                  <a:srgbClr val="FFFFFF"/>
                </a:solidFill>
                <a:latin typeface="Crimson Text"/>
                <a:ea typeface="Crimson Text"/>
                <a:cs typeface="Crimson Text"/>
                <a:sym typeface="Crimson Text"/>
              </a:rPr>
              <a:t>(4)Boundary of Contempt of Scandalising the Court</a:t>
            </a:r>
            <a:endParaRPr sz="2200" b="1" i="0" u="none" strike="noStrike" cap="none">
              <a:solidFill>
                <a:srgbClr val="FFFFFF"/>
              </a:solidFill>
              <a:latin typeface="Crimson Text"/>
              <a:ea typeface="Crimson Text"/>
              <a:cs typeface="Crimson Text"/>
              <a:sym typeface="Crimson Text"/>
            </a:endParaRPr>
          </a:p>
          <a:p>
            <a:pPr marL="0" marR="0" lvl="0" indent="0" algn="l" rtl="0">
              <a:lnSpc>
                <a:spcPct val="200000"/>
              </a:lnSpc>
              <a:spcBef>
                <a:spcPts val="0"/>
              </a:spcBef>
              <a:spcAft>
                <a:spcPts val="0"/>
              </a:spcAft>
              <a:buClr>
                <a:srgbClr val="000000"/>
              </a:buClr>
              <a:buSzPts val="1100"/>
              <a:buFont typeface="Arial"/>
              <a:buNone/>
            </a:pPr>
            <a:endParaRPr sz="2400" b="0" i="0" u="none" strike="noStrike" cap="none">
              <a:solidFill>
                <a:srgbClr val="FFFFFF"/>
              </a:solidFill>
              <a:latin typeface="Crimson Text"/>
              <a:ea typeface="Crimson Text"/>
              <a:cs typeface="Crimson Text"/>
              <a:sym typeface="Crimson Text"/>
            </a:endParaRPr>
          </a:p>
          <a:p>
            <a:pPr marL="0" marR="0" lvl="0" indent="0" algn="l" rtl="0">
              <a:lnSpc>
                <a:spcPct val="200000"/>
              </a:lnSpc>
              <a:spcBef>
                <a:spcPts val="0"/>
              </a:spcBef>
              <a:spcAft>
                <a:spcPts val="0"/>
              </a:spcAft>
              <a:buClr>
                <a:schemeClr val="dk2"/>
              </a:buClr>
              <a:buSzPts val="1800"/>
              <a:buFont typeface="Open Sans"/>
              <a:buNone/>
            </a:pPr>
            <a:endParaRPr sz="2400" b="0" i="0" u="none" strike="noStrike" cap="none">
              <a:solidFill>
                <a:srgbClr val="FFFFFF"/>
              </a:solidFill>
              <a:latin typeface="Arial"/>
              <a:ea typeface="Arial"/>
              <a:cs typeface="Arial"/>
              <a:sym typeface="Arial"/>
            </a:endParaRPr>
          </a:p>
        </p:txBody>
      </p:sp>
      <p:sp>
        <p:nvSpPr>
          <p:cNvPr id="107" name="Google Shape;107;p17"/>
          <p:cNvSpPr/>
          <p:nvPr/>
        </p:nvSpPr>
        <p:spPr>
          <a:xfrm>
            <a:off x="465150" y="4267425"/>
            <a:ext cx="8082300" cy="563400"/>
          </a:xfrm>
          <a:prstGeom prst="flowChartAlternateProcess">
            <a:avLst/>
          </a:prstGeom>
          <a:solidFill>
            <a:schemeClr val="accent3"/>
          </a:solid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2200" b="1" i="0" u="none" strike="noStrike" cap="none">
                <a:solidFill>
                  <a:srgbClr val="FFFFFF"/>
                </a:solidFill>
                <a:latin typeface="Crimson Text"/>
                <a:ea typeface="Crimson Text"/>
                <a:cs typeface="Crimson Text"/>
                <a:sym typeface="Crimson Text"/>
              </a:rPr>
              <a:t>(5)Balance between FoS and Judicial Independe</a:t>
            </a:r>
            <a:r>
              <a:rPr lang="en" sz="2400" b="1" i="0" u="none" strike="noStrike" cap="none">
                <a:solidFill>
                  <a:srgbClr val="FFFFFF"/>
                </a:solidFill>
                <a:latin typeface="Crimson Text"/>
                <a:ea typeface="Crimson Text"/>
                <a:cs typeface="Crimson Text"/>
                <a:sym typeface="Crimson Text"/>
              </a:rPr>
              <a:t>nce</a:t>
            </a:r>
            <a:endParaRPr sz="2400" b="1" i="0" u="none" strike="noStrike" cap="none">
              <a:solidFill>
                <a:srgbClr val="FFFFFF"/>
              </a:solidFill>
              <a:latin typeface="Crimson Text"/>
              <a:ea typeface="Crimson Text"/>
              <a:cs typeface="Crimson Text"/>
              <a:sym typeface="Crimson Text"/>
            </a:endParaRPr>
          </a:p>
          <a:p>
            <a:pPr marL="0" marR="0" lvl="0" indent="0" algn="l" rtl="0">
              <a:lnSpc>
                <a:spcPct val="200000"/>
              </a:lnSpc>
              <a:spcBef>
                <a:spcPts val="0"/>
              </a:spcBef>
              <a:spcAft>
                <a:spcPts val="0"/>
              </a:spcAft>
              <a:buClr>
                <a:srgbClr val="000000"/>
              </a:buClr>
              <a:buSzPts val="1100"/>
              <a:buFont typeface="Arial"/>
              <a:buNone/>
            </a:pPr>
            <a:endParaRPr sz="2400" b="0" i="0" u="none" strike="noStrike" cap="none">
              <a:solidFill>
                <a:srgbClr val="FFFFFF"/>
              </a:solidFill>
              <a:latin typeface="Crimson Text"/>
              <a:ea typeface="Crimson Text"/>
              <a:cs typeface="Crimson Text"/>
              <a:sym typeface="Crimson Text"/>
            </a:endParaRPr>
          </a:p>
          <a:p>
            <a:pPr marL="0" marR="0" lvl="0" indent="0" algn="l" rtl="0">
              <a:lnSpc>
                <a:spcPct val="200000"/>
              </a:lnSpc>
              <a:spcBef>
                <a:spcPts val="0"/>
              </a:spcBef>
              <a:spcAft>
                <a:spcPts val="0"/>
              </a:spcAft>
              <a:buClr>
                <a:schemeClr val="dk2"/>
              </a:buClr>
              <a:buSzPts val="1800"/>
              <a:buFont typeface="Open Sans"/>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20</a:t>
            </a:fld>
            <a:endParaRPr/>
          </a:p>
        </p:txBody>
      </p:sp>
      <p:sp>
        <p:nvSpPr>
          <p:cNvPr id="274" name="Google Shape;274;p35"/>
          <p:cNvSpPr/>
          <p:nvPr/>
        </p:nvSpPr>
        <p:spPr>
          <a:xfrm>
            <a:off x="569113" y="1402538"/>
            <a:ext cx="3102238" cy="3457479"/>
          </a:xfrm>
          <a:prstGeom prst="roundRect">
            <a:avLst>
              <a:gd name="adj" fmla="val 16667"/>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rgbClr val="000000"/>
              </a:buClr>
              <a:buSzPts val="1800"/>
              <a:buFont typeface="Arial"/>
              <a:buNone/>
            </a:pPr>
            <a:endParaRPr sz="2400" b="1" i="0" u="none" strike="noStrike" cap="none">
              <a:solidFill>
                <a:schemeClr val="lt1"/>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endParaRPr sz="2400" b="1" i="0" u="none" strike="noStrike" cap="none">
              <a:solidFill>
                <a:schemeClr val="lt1"/>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chemeClr val="lt1"/>
                </a:solidFill>
                <a:latin typeface="Open Sans"/>
                <a:ea typeface="Open Sans"/>
                <a:cs typeface="Open Sans"/>
                <a:sym typeface="Open Sans"/>
              </a:rPr>
              <a:t>Scandalising the </a:t>
            </a:r>
            <a:endParaRPr sz="2400" b="1" i="0" u="none" strike="noStrike" cap="none">
              <a:solidFill>
                <a:schemeClr val="lt1"/>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chemeClr val="lt1"/>
                </a:solidFill>
                <a:latin typeface="Open Sans"/>
                <a:ea typeface="Open Sans"/>
                <a:cs typeface="Open Sans"/>
                <a:sym typeface="Open Sans"/>
              </a:rPr>
              <a:t>Court</a:t>
            </a:r>
            <a:endParaRPr sz="3600" b="1" i="0" u="none" strike="noStrike" cap="none">
              <a:solidFill>
                <a:srgbClr val="FFFFFF"/>
              </a:solidFill>
              <a:latin typeface="Open Sans"/>
              <a:ea typeface="Open Sans"/>
              <a:cs typeface="Open Sans"/>
              <a:sym typeface="Open Sans"/>
            </a:endParaRPr>
          </a:p>
        </p:txBody>
      </p:sp>
      <p:sp>
        <p:nvSpPr>
          <p:cNvPr id="275" name="Google Shape;275;p35"/>
          <p:cNvSpPr/>
          <p:nvPr/>
        </p:nvSpPr>
        <p:spPr>
          <a:xfrm>
            <a:off x="5032816" y="1485041"/>
            <a:ext cx="3134907" cy="3407376"/>
          </a:xfrm>
          <a:prstGeom prst="roundRect">
            <a:avLst>
              <a:gd name="adj" fmla="val 16667"/>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l"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Obstructing/Interfering with legal process</a:t>
            </a:r>
            <a:endParaRPr/>
          </a:p>
          <a:p>
            <a:pPr marL="114300" marR="0" lvl="0" indent="0" algn="l" rtl="0">
              <a:lnSpc>
                <a:spcPct val="115000"/>
              </a:lnSpc>
              <a:spcBef>
                <a:spcPts val="0"/>
              </a:spcBef>
              <a:spcAft>
                <a:spcPts val="0"/>
              </a:spcAft>
              <a:buClr>
                <a:srgbClr val="000000"/>
              </a:buClr>
              <a:buSzPts val="1800"/>
              <a:buFont typeface="Arial"/>
              <a:buNone/>
            </a:pPr>
            <a:endParaRPr sz="1800" b="1" i="0" u="none" strike="noStrike" cap="none">
              <a:solidFill>
                <a:srgbClr val="FFFFFF"/>
              </a:solidFill>
              <a:latin typeface="Open Sans"/>
              <a:ea typeface="Open Sans"/>
              <a:cs typeface="Open Sans"/>
              <a:sym typeface="Open Sans"/>
            </a:endParaRPr>
          </a:p>
          <a:p>
            <a:pPr marL="11430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a. Disrupting legal proceedings</a:t>
            </a:r>
            <a:endParaRPr sz="1800" b="0" i="0" u="none" strike="noStrike" cap="none">
              <a:solidFill>
                <a:srgbClr val="FFFFFF"/>
              </a:solidFill>
              <a:latin typeface="Open Sans"/>
              <a:ea typeface="Open Sans"/>
              <a:cs typeface="Open Sans"/>
              <a:sym typeface="Open Sans"/>
            </a:endParaRPr>
          </a:p>
          <a:p>
            <a:pPr marL="114300" marR="0" lvl="0" indent="0" algn="l" rtl="0">
              <a:lnSpc>
                <a:spcPct val="115000"/>
              </a:lnSpc>
              <a:spcBef>
                <a:spcPts val="0"/>
              </a:spcBef>
              <a:spcAft>
                <a:spcPts val="0"/>
              </a:spcAft>
              <a:buClr>
                <a:srgbClr val="000000"/>
              </a:buClr>
              <a:buSzPts val="1800"/>
              <a:buFont typeface="Arial"/>
              <a:buNone/>
            </a:pPr>
            <a:r>
              <a:rPr lang="en" sz="1800" b="0" i="0" u="none" strike="noStrike" cap="none">
                <a:solidFill>
                  <a:schemeClr val="lt1"/>
                </a:solidFill>
                <a:latin typeface="Open Sans"/>
                <a:ea typeface="Open Sans"/>
                <a:cs typeface="Open Sans"/>
                <a:sym typeface="Open Sans"/>
              </a:rPr>
              <a:t>b. Affecting impartial judgements</a:t>
            </a:r>
            <a:endParaRPr sz="1800" b="0" i="0" u="none" strike="noStrike" cap="none">
              <a:solidFill>
                <a:schemeClr val="lt1"/>
              </a:solidFill>
              <a:latin typeface="Open Sans"/>
              <a:ea typeface="Open Sans"/>
              <a:cs typeface="Open Sans"/>
              <a:sym typeface="Open Sans"/>
            </a:endParaRPr>
          </a:p>
          <a:p>
            <a:pPr marL="114300" marR="0" lvl="0" indent="0" algn="l" rtl="0">
              <a:lnSpc>
                <a:spcPct val="115000"/>
              </a:lnSpc>
              <a:spcBef>
                <a:spcPts val="0"/>
              </a:spcBef>
              <a:spcAft>
                <a:spcPts val="0"/>
              </a:spcAft>
              <a:buClr>
                <a:srgbClr val="000000"/>
              </a:buClr>
              <a:buSzPts val="1800"/>
              <a:buFont typeface="Arial"/>
              <a:buNone/>
            </a:pPr>
            <a:r>
              <a:rPr lang="en" sz="1800" b="0" i="0" u="none" strike="noStrike" cap="none">
                <a:solidFill>
                  <a:schemeClr val="lt1"/>
                </a:solidFill>
                <a:latin typeface="Open Sans"/>
                <a:ea typeface="Open Sans"/>
                <a:cs typeface="Open Sans"/>
                <a:sym typeface="Open Sans"/>
              </a:rPr>
              <a:t>c. Disobey court orders</a:t>
            </a:r>
            <a:endParaRPr sz="1800" b="0" i="0" u="none" strike="noStrike" cap="none">
              <a:solidFill>
                <a:schemeClr val="lt1"/>
              </a:solidFill>
              <a:latin typeface="Arial"/>
              <a:ea typeface="Arial"/>
              <a:cs typeface="Arial"/>
              <a:sym typeface="Arial"/>
            </a:endParaRPr>
          </a:p>
          <a:p>
            <a:pPr marL="114300" marR="0" lvl="0" indent="0" algn="l" rtl="0">
              <a:lnSpc>
                <a:spcPct val="115000"/>
              </a:lnSpc>
              <a:spcBef>
                <a:spcPts val="0"/>
              </a:spcBef>
              <a:spcAft>
                <a:spcPts val="0"/>
              </a:spcAft>
              <a:buClr>
                <a:srgbClr val="000000"/>
              </a:buClr>
              <a:buSzPts val="1800"/>
              <a:buFont typeface="Arial"/>
              <a:buNone/>
            </a:pPr>
            <a:endParaRPr sz="2300" b="0" i="0" u="none" strike="noStrike" cap="none">
              <a:solidFill>
                <a:schemeClr val="lt1"/>
              </a:solidFill>
              <a:latin typeface="Open Sans"/>
              <a:ea typeface="Open Sans"/>
              <a:cs typeface="Open Sans"/>
              <a:sym typeface="Open Sans"/>
            </a:endParaRPr>
          </a:p>
        </p:txBody>
      </p:sp>
      <p:pic>
        <p:nvPicPr>
          <p:cNvPr id="276" name="Google Shape;276;p35"/>
          <p:cNvPicPr preferRelativeResize="0"/>
          <p:nvPr/>
        </p:nvPicPr>
        <p:blipFill rotWithShape="1">
          <a:blip r:embed="rId3">
            <a:alphaModFix/>
          </a:blip>
          <a:srcRect/>
          <a:stretch/>
        </p:blipFill>
        <p:spPr>
          <a:xfrm>
            <a:off x="749013" y="3409216"/>
            <a:ext cx="1371601" cy="1371601"/>
          </a:xfrm>
          <a:prstGeom prst="rect">
            <a:avLst/>
          </a:prstGeom>
          <a:noFill/>
          <a:ln>
            <a:noFill/>
          </a:ln>
        </p:spPr>
      </p:pic>
      <p:sp>
        <p:nvSpPr>
          <p:cNvPr id="277" name="Google Shape;277;p35"/>
          <p:cNvSpPr/>
          <p:nvPr/>
        </p:nvSpPr>
        <p:spPr>
          <a:xfrm>
            <a:off x="2007555" y="247507"/>
            <a:ext cx="4943260" cy="825022"/>
          </a:xfrm>
          <a:prstGeom prst="roundRect">
            <a:avLst>
              <a:gd name="adj" fmla="val 16667"/>
            </a:avLst>
          </a:prstGeom>
          <a:solidFill>
            <a:srgbClr val="FCD770"/>
          </a:solidFill>
          <a:ln w="25400" cap="flat" cmpd="sng">
            <a:solidFill>
              <a:srgbClr val="FCD7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3200" b="1" i="0" u="none" strike="noStrike" cap="none">
                <a:solidFill>
                  <a:schemeClr val="lt1"/>
                </a:solidFill>
                <a:latin typeface="Arial"/>
                <a:ea typeface="Arial"/>
                <a:cs typeface="Arial"/>
                <a:sym typeface="Arial"/>
              </a:rPr>
              <a:t>Contempt of Court</a:t>
            </a:r>
            <a:endParaRPr sz="3200" b="1"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body" idx="1"/>
          </p:nvPr>
        </p:nvSpPr>
        <p:spPr>
          <a:xfrm>
            <a:off x="582300" y="2433625"/>
            <a:ext cx="7979400" cy="1047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SzPts val="2400"/>
              <a:buNone/>
            </a:pPr>
            <a:r>
              <a:rPr lang="en" sz="4800" b="1" dirty="0">
                <a:solidFill>
                  <a:schemeClr val="accent1"/>
                </a:solidFill>
                <a:latin typeface="Crimson Text"/>
                <a:ea typeface="Crimson Text"/>
                <a:cs typeface="Crimson Text"/>
                <a:sym typeface="Crimson Text"/>
              </a:rPr>
              <a:t>Scandalising the Court</a:t>
            </a:r>
            <a:endParaRPr sz="4800" b="1" dirty="0">
              <a:solidFill>
                <a:schemeClr val="accent1"/>
              </a:solidFill>
              <a:latin typeface="Crimson Text"/>
              <a:ea typeface="Crimson Text"/>
              <a:cs typeface="Crimson Text"/>
              <a:sym typeface="Crimson Text"/>
            </a:endParaRPr>
          </a:p>
        </p:txBody>
      </p:sp>
      <p:sp>
        <p:nvSpPr>
          <p:cNvPr id="283" name="Google Shape;28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21</a:t>
            </a:fld>
            <a:endParaRPr/>
          </a:p>
        </p:txBody>
      </p:sp>
      <p:sp>
        <p:nvSpPr>
          <p:cNvPr id="284" name="Google Shape;284;p36"/>
          <p:cNvSpPr txBox="1"/>
          <p:nvPr/>
        </p:nvSpPr>
        <p:spPr>
          <a:xfrm>
            <a:off x="3240625" y="146875"/>
            <a:ext cx="2237400" cy="19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 sz="12000" b="0" i="0" u="none" strike="noStrike" cap="none">
                <a:solidFill>
                  <a:schemeClr val="accent1"/>
                </a:solidFill>
                <a:latin typeface="Crimson Text"/>
                <a:ea typeface="Crimson Text"/>
                <a:cs typeface="Crimson Text"/>
                <a:sym typeface="Crimson Text"/>
              </a:rPr>
              <a:t>2</a:t>
            </a:r>
            <a:endParaRPr sz="12000" b="0" i="0" u="none" strike="noStrike" cap="none">
              <a:solidFill>
                <a:schemeClr val="accent1"/>
              </a:solidFill>
              <a:latin typeface="Crimson Text"/>
              <a:ea typeface="Crimson Text"/>
              <a:cs typeface="Crimson Text"/>
              <a:sym typeface="Crimson Text"/>
            </a:endParaRPr>
          </a:p>
        </p:txBody>
      </p:sp>
      <p:cxnSp>
        <p:nvCxnSpPr>
          <p:cNvPr id="285" name="Google Shape;285;p36"/>
          <p:cNvCxnSpPr/>
          <p:nvPr/>
        </p:nvCxnSpPr>
        <p:spPr>
          <a:xfrm>
            <a:off x="2214250" y="2176600"/>
            <a:ext cx="4636200" cy="11400"/>
          </a:xfrm>
          <a:prstGeom prst="straightConnector1">
            <a:avLst/>
          </a:prstGeom>
          <a:noFill/>
          <a:ln w="38100" cap="flat" cmpd="sng">
            <a:solidFill>
              <a:schemeClr val="dk2"/>
            </a:solidFill>
            <a:prstDash val="solid"/>
            <a:round/>
            <a:headEnd type="none" w="sm" len="sm"/>
            <a:tailEnd type="none" w="sm" len="sm"/>
          </a:ln>
        </p:spPr>
      </p:cxnSp>
      <p:sp>
        <p:nvSpPr>
          <p:cNvPr id="286" name="Google Shape;286;p36"/>
          <p:cNvSpPr txBox="1"/>
          <p:nvPr/>
        </p:nvSpPr>
        <p:spPr>
          <a:xfrm>
            <a:off x="4806755" y="3431506"/>
            <a:ext cx="4710000" cy="745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Clr>
                <a:srgbClr val="000000"/>
              </a:buClr>
              <a:buSzPts val="3000"/>
              <a:buFont typeface="Arial"/>
              <a:buNone/>
            </a:pPr>
            <a:r>
              <a:rPr lang="en" sz="2400" b="0" i="0" u="none" strike="noStrike" cap="none">
                <a:solidFill>
                  <a:srgbClr val="666666"/>
                </a:solidFill>
                <a:latin typeface="Crimson Text"/>
                <a:ea typeface="Crimson Text"/>
                <a:cs typeface="Crimson Text"/>
                <a:sym typeface="Crimson Text"/>
              </a:rPr>
              <a:t>—one of the category</a:t>
            </a:r>
            <a:endParaRPr sz="2400" b="0" i="0" u="none" strike="noStrike" cap="none">
              <a:solidFill>
                <a:srgbClr val="666666"/>
              </a:solidFill>
              <a:latin typeface="Crimson Text"/>
              <a:ea typeface="Crimson Text"/>
              <a:cs typeface="Crimson Text"/>
              <a:sym typeface="Crimson Text"/>
            </a:endParaRPr>
          </a:p>
        </p:txBody>
      </p:sp>
      <p:sp>
        <p:nvSpPr>
          <p:cNvPr id="287" name="Google Shape;287;p36"/>
          <p:cNvSpPr/>
          <p:nvPr/>
        </p:nvSpPr>
        <p:spPr>
          <a:xfrm>
            <a:off x="3760150" y="5361032"/>
            <a:ext cx="3090300" cy="848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200" b="1" i="0" u="none" strike="noStrike" cap="none">
                <a:solidFill>
                  <a:schemeClr val="dk2"/>
                </a:solidFill>
                <a:latin typeface="Open Sans"/>
                <a:ea typeface="Open Sans"/>
                <a:cs typeface="Open Sans"/>
                <a:sym typeface="Open Sans"/>
              </a:rPr>
              <a:t>阻礙/干預司法程序</a:t>
            </a:r>
            <a:endParaRPr sz="1200" b="1" i="0" u="none" strike="noStrike" cap="none">
              <a:solidFill>
                <a:schemeClr val="dk2"/>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1200" b="0" i="0" u="none" strike="noStrike" cap="none">
                <a:solidFill>
                  <a:schemeClr val="dk2"/>
                </a:solidFill>
                <a:latin typeface="Open Sans"/>
                <a:ea typeface="Open Sans"/>
                <a:cs typeface="Open Sans"/>
                <a:sym typeface="Open Sans"/>
              </a:rPr>
              <a:t>c. 違反法庭命令</a:t>
            </a:r>
            <a:endParaRPr sz="1200" b="0" i="0" u="none" strike="noStrike" cap="none">
              <a:solidFill>
                <a:srgbClr val="000000"/>
              </a:solidFill>
              <a:latin typeface="Arial"/>
              <a:ea typeface="Arial"/>
              <a:cs typeface="Arial"/>
              <a:sym typeface="Arial"/>
            </a:endParaRPr>
          </a:p>
        </p:txBody>
      </p:sp>
      <p:sp>
        <p:nvSpPr>
          <p:cNvPr id="288" name="Google Shape;288;p36"/>
          <p:cNvSpPr/>
          <p:nvPr/>
        </p:nvSpPr>
        <p:spPr>
          <a:xfrm>
            <a:off x="204150" y="5361032"/>
            <a:ext cx="3090300" cy="848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200" b="1" i="0" u="none" strike="noStrike" cap="none">
                <a:solidFill>
                  <a:schemeClr val="dk2"/>
                </a:solidFill>
                <a:latin typeface="Open Sans"/>
                <a:ea typeface="Open Sans"/>
                <a:cs typeface="Open Sans"/>
                <a:sym typeface="Open Sans"/>
              </a:rPr>
              <a:t>阻礙/干預司法程序</a:t>
            </a:r>
            <a:endParaRPr sz="1200" b="1" i="0" u="none" strike="noStrike" cap="none">
              <a:solidFill>
                <a:schemeClr val="dk2"/>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1200" b="0" i="0" u="none" strike="noStrike" cap="none">
                <a:solidFill>
                  <a:schemeClr val="dk2"/>
                </a:solidFill>
                <a:latin typeface="Open Sans"/>
                <a:ea typeface="Open Sans"/>
                <a:cs typeface="Open Sans"/>
                <a:sym typeface="Open Sans"/>
              </a:rPr>
              <a:t>    b. 影響公正裁決</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xfrm>
            <a:off x="280345" y="319573"/>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600"/>
              <a:buFont typeface="PT Sans Narrow"/>
              <a:buNone/>
            </a:pPr>
            <a:r>
              <a:rPr lang="en" sz="4400" dirty="0"/>
              <a:t>High Standard of Proof in Scandalising the Court</a:t>
            </a:r>
            <a:endParaRPr sz="4400" dirty="0"/>
          </a:p>
          <a:p>
            <a:pPr marL="0" lvl="0" indent="0" algn="l" rtl="0">
              <a:lnSpc>
                <a:spcPct val="100000"/>
              </a:lnSpc>
              <a:spcBef>
                <a:spcPts val="0"/>
              </a:spcBef>
              <a:spcAft>
                <a:spcPts val="0"/>
              </a:spcAft>
              <a:buClr>
                <a:schemeClr val="accent1"/>
              </a:buClr>
              <a:buSzPts val="3600"/>
              <a:buFont typeface="PT Sans Narrow"/>
              <a:buNone/>
            </a:pPr>
            <a:r>
              <a:rPr lang="en" sz="4400" dirty="0"/>
              <a:t> </a:t>
            </a:r>
            <a:endParaRPr sz="4400" dirty="0"/>
          </a:p>
          <a:p>
            <a:pPr marL="0" marR="0" lvl="0" indent="0" algn="l" rtl="0">
              <a:lnSpc>
                <a:spcPct val="100000"/>
              </a:lnSpc>
              <a:spcBef>
                <a:spcPts val="0"/>
              </a:spcBef>
              <a:spcAft>
                <a:spcPts val="0"/>
              </a:spcAft>
              <a:buClr>
                <a:schemeClr val="accent1"/>
              </a:buClr>
              <a:buSzPts val="3600"/>
              <a:buFont typeface="PT Sans Narrow"/>
              <a:buNone/>
            </a:pPr>
            <a:endParaRPr sz="4400" dirty="0"/>
          </a:p>
        </p:txBody>
      </p:sp>
      <p:sp>
        <p:nvSpPr>
          <p:cNvPr id="294" name="Google Shape;294;p3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600"/>
              <a:buFont typeface="Arial"/>
              <a:buNone/>
            </a:pPr>
            <a:endParaRPr sz="3000" b="1" dirty="0">
              <a:solidFill>
                <a:srgbClr val="000000"/>
              </a:solidFill>
              <a:latin typeface="Crimson Text"/>
              <a:ea typeface="Crimson Text"/>
              <a:cs typeface="Crimson Text"/>
              <a:sym typeface="Crimson Text"/>
            </a:endParaRPr>
          </a:p>
          <a:p>
            <a:pPr marL="0" lvl="0" indent="0" algn="l" rtl="0">
              <a:lnSpc>
                <a:spcPct val="100000"/>
              </a:lnSpc>
              <a:spcBef>
                <a:spcPts val="0"/>
              </a:spcBef>
              <a:spcAft>
                <a:spcPts val="0"/>
              </a:spcAft>
              <a:buClr>
                <a:schemeClr val="accent1"/>
              </a:buClr>
              <a:buSzPts val="3600"/>
              <a:buFont typeface="Arial"/>
              <a:buNone/>
            </a:pPr>
            <a:endParaRPr sz="3000" b="1" dirty="0">
              <a:solidFill>
                <a:srgbClr val="000000"/>
              </a:solidFill>
              <a:latin typeface="Crimson Text"/>
              <a:ea typeface="Crimson Text"/>
              <a:cs typeface="Crimson Text"/>
              <a:sym typeface="Crimson Text"/>
            </a:endParaRPr>
          </a:p>
          <a:p>
            <a:pPr marL="0" lvl="0" indent="0" algn="l" rtl="0">
              <a:lnSpc>
                <a:spcPct val="100000"/>
              </a:lnSpc>
              <a:spcBef>
                <a:spcPts val="0"/>
              </a:spcBef>
              <a:spcAft>
                <a:spcPts val="0"/>
              </a:spcAft>
              <a:buClr>
                <a:schemeClr val="accent1"/>
              </a:buClr>
              <a:buSzPts val="3600"/>
              <a:buFont typeface="Arial"/>
              <a:buNone/>
            </a:pPr>
            <a:r>
              <a:rPr lang="en" sz="3000" b="1" dirty="0">
                <a:solidFill>
                  <a:srgbClr val="000000"/>
                </a:solidFill>
                <a:latin typeface="Crimson Text"/>
                <a:ea typeface="Crimson Text"/>
                <a:cs typeface="Crimson Text"/>
                <a:sym typeface="Crimson Text"/>
              </a:rPr>
              <a:t>However....</a:t>
            </a:r>
            <a:endParaRPr sz="3000" b="1" dirty="0">
              <a:solidFill>
                <a:srgbClr val="000000"/>
              </a:solidFill>
              <a:latin typeface="Crimson Text"/>
              <a:ea typeface="Crimson Text"/>
              <a:cs typeface="Crimson Text"/>
              <a:sym typeface="Crimson Text"/>
            </a:endParaRPr>
          </a:p>
          <a:p>
            <a:pPr marL="0" lvl="0" indent="0" algn="l" rtl="0">
              <a:lnSpc>
                <a:spcPct val="100000"/>
              </a:lnSpc>
              <a:spcBef>
                <a:spcPts val="0"/>
              </a:spcBef>
              <a:spcAft>
                <a:spcPts val="0"/>
              </a:spcAft>
              <a:buClr>
                <a:schemeClr val="accent1"/>
              </a:buClr>
              <a:buSzPts val="3600"/>
              <a:buFont typeface="Arial"/>
              <a:buNone/>
            </a:pPr>
            <a:r>
              <a:rPr lang="en" sz="3000" b="1" dirty="0">
                <a:solidFill>
                  <a:srgbClr val="000000"/>
                </a:solidFill>
                <a:latin typeface="Crimson Text"/>
                <a:ea typeface="Crimson Text"/>
                <a:cs typeface="Crimson Text"/>
                <a:sym typeface="Crimson Text"/>
              </a:rPr>
              <a:t>as it is a high standard of proof for scandalising a court or judge</a:t>
            </a:r>
            <a:endParaRPr sz="3000" b="1" dirty="0">
              <a:solidFill>
                <a:srgbClr val="000000"/>
              </a:solidFill>
              <a:latin typeface="Crimson Text"/>
              <a:ea typeface="Crimson Text"/>
              <a:cs typeface="Crimson Text"/>
              <a:sym typeface="Crimson Text"/>
            </a:endParaRPr>
          </a:p>
          <a:p>
            <a:pPr marL="457200" lvl="0" indent="-419100" algn="l" rtl="0">
              <a:lnSpc>
                <a:spcPct val="100000"/>
              </a:lnSpc>
              <a:spcBef>
                <a:spcPts val="0"/>
              </a:spcBef>
              <a:spcAft>
                <a:spcPts val="0"/>
              </a:spcAft>
              <a:buClr>
                <a:srgbClr val="000000"/>
              </a:buClr>
              <a:buSzPts val="3000"/>
              <a:buFont typeface="Crimson Text"/>
              <a:buChar char="●"/>
            </a:pPr>
            <a:r>
              <a:rPr lang="en" sz="3000" b="1" dirty="0">
                <a:solidFill>
                  <a:srgbClr val="000000"/>
                </a:solidFill>
                <a:latin typeface="Crimson Text"/>
                <a:ea typeface="Crimson Text"/>
                <a:cs typeface="Crimson Text"/>
                <a:sym typeface="Crimson Text"/>
              </a:rPr>
              <a:t>the court apply this law with considerable care</a:t>
            </a:r>
            <a:endParaRPr sz="3000" b="1" dirty="0">
              <a:solidFill>
                <a:srgbClr val="000000"/>
              </a:solidFill>
              <a:latin typeface="Crimson Text"/>
              <a:ea typeface="Crimson Text"/>
              <a:cs typeface="Crimson Text"/>
              <a:sym typeface="Crimson Text"/>
            </a:endParaRPr>
          </a:p>
          <a:p>
            <a:pPr marL="0" lvl="0" indent="0" algn="l" rtl="0">
              <a:lnSpc>
                <a:spcPct val="100000"/>
              </a:lnSpc>
              <a:spcBef>
                <a:spcPts val="0"/>
              </a:spcBef>
              <a:spcAft>
                <a:spcPts val="0"/>
              </a:spcAft>
              <a:buClr>
                <a:schemeClr val="accent1"/>
              </a:buClr>
              <a:buSzPts val="3600"/>
              <a:buNone/>
            </a:pPr>
            <a:endParaRPr sz="4800" b="1" dirty="0">
              <a:solidFill>
                <a:srgbClr val="0000FF"/>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accent1"/>
              </a:buClr>
              <a:buSzPts val="3600"/>
              <a:buFont typeface="PT Sans Narrow"/>
              <a:buNone/>
            </a:pPr>
            <a:endParaRPr sz="4800" b="1" dirty="0">
              <a:solidFill>
                <a:srgbClr val="0000FF"/>
              </a:solidFill>
              <a:latin typeface="PT Sans Narrow"/>
              <a:ea typeface="PT Sans Narrow"/>
              <a:cs typeface="PT Sans Narrow"/>
              <a:sym typeface="PT Sans Narrow"/>
            </a:endParaRPr>
          </a:p>
          <a:p>
            <a:pPr marL="114300" marR="0" lvl="0" indent="0" algn="l" rtl="0">
              <a:lnSpc>
                <a:spcPct val="115000"/>
              </a:lnSpc>
              <a:spcBef>
                <a:spcPts val="0"/>
              </a:spcBef>
              <a:spcAft>
                <a:spcPts val="0"/>
              </a:spcAft>
              <a:buClr>
                <a:schemeClr val="dk2"/>
              </a:buClr>
              <a:buSzPts val="1800"/>
              <a:buNone/>
            </a:pPr>
            <a:endParaRPr sz="4800" u="sng" dirty="0"/>
          </a:p>
        </p:txBody>
      </p:sp>
      <p:sp>
        <p:nvSpPr>
          <p:cNvPr id="295" name="Google Shape;295;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23</a:t>
            </a:fld>
            <a:endParaRPr/>
          </a:p>
        </p:txBody>
      </p:sp>
      <p:sp>
        <p:nvSpPr>
          <p:cNvPr id="301" name="Google Shape;301;p38"/>
          <p:cNvSpPr/>
          <p:nvPr/>
        </p:nvSpPr>
        <p:spPr>
          <a:xfrm>
            <a:off x="2405000" y="3802325"/>
            <a:ext cx="1044300" cy="598800"/>
          </a:xfrm>
          <a:prstGeom prst="rightArrow">
            <a:avLst>
              <a:gd name="adj1" fmla="val 50000"/>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8"/>
          <p:cNvSpPr txBox="1">
            <a:spLocks noGrp="1"/>
          </p:cNvSpPr>
          <p:nvPr>
            <p:ph type="body" idx="4294967295"/>
          </p:nvPr>
        </p:nvSpPr>
        <p:spPr>
          <a:xfrm>
            <a:off x="381650" y="149250"/>
            <a:ext cx="7489200" cy="242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600"/>
              <a:buFont typeface="Arial"/>
              <a:buNone/>
            </a:pPr>
            <a:r>
              <a:rPr lang="en" sz="3000" b="1" dirty="0">
                <a:solidFill>
                  <a:srgbClr val="000000"/>
                </a:solidFill>
                <a:latin typeface="Crimson Text"/>
                <a:ea typeface="Crimson Text"/>
                <a:cs typeface="Crimson Text"/>
                <a:sym typeface="Crimson Text"/>
              </a:rPr>
              <a:t>All criminal offences......</a:t>
            </a:r>
            <a:endParaRPr sz="4800" b="1" dirty="0">
              <a:solidFill>
                <a:srgbClr val="0000FF"/>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accent1"/>
              </a:buClr>
              <a:buSzPts val="3600"/>
              <a:buFont typeface="PT Sans Narrow"/>
              <a:buNone/>
            </a:pPr>
            <a:endParaRPr sz="4800" b="1" dirty="0">
              <a:solidFill>
                <a:srgbClr val="0000FF"/>
              </a:solidFill>
              <a:latin typeface="PT Sans Narrow"/>
              <a:ea typeface="PT Sans Narrow"/>
              <a:cs typeface="PT Sans Narrow"/>
              <a:sym typeface="PT Sans Narrow"/>
            </a:endParaRPr>
          </a:p>
          <a:p>
            <a:pPr marL="114300" marR="0" lvl="0" indent="0" algn="l" rtl="0">
              <a:lnSpc>
                <a:spcPct val="115000"/>
              </a:lnSpc>
              <a:spcBef>
                <a:spcPts val="0"/>
              </a:spcBef>
              <a:spcAft>
                <a:spcPts val="0"/>
              </a:spcAft>
              <a:buClr>
                <a:schemeClr val="dk2"/>
              </a:buClr>
              <a:buSzPts val="1800"/>
              <a:buNone/>
            </a:pPr>
            <a:endParaRPr sz="4800" u="sng" dirty="0"/>
          </a:p>
        </p:txBody>
      </p:sp>
      <p:sp>
        <p:nvSpPr>
          <p:cNvPr id="303" name="Google Shape;303;p38"/>
          <p:cNvSpPr txBox="1">
            <a:spLocks noGrp="1"/>
          </p:cNvSpPr>
          <p:nvPr>
            <p:ph type="sldNum" idx="12"/>
          </p:nvPr>
        </p:nvSpPr>
        <p:spPr>
          <a:xfrm>
            <a:off x="8503808" y="44540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23</a:t>
            </a:fld>
            <a:endParaRPr/>
          </a:p>
        </p:txBody>
      </p:sp>
      <p:sp>
        <p:nvSpPr>
          <p:cNvPr id="304" name="Google Shape;304;p38"/>
          <p:cNvSpPr/>
          <p:nvPr/>
        </p:nvSpPr>
        <p:spPr>
          <a:xfrm>
            <a:off x="739175" y="1392900"/>
            <a:ext cx="2622000" cy="10650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800" b="1" i="0" u="none" strike="noStrike" cap="none">
                <a:solidFill>
                  <a:srgbClr val="000000"/>
                </a:solidFill>
                <a:latin typeface="Arial"/>
                <a:ea typeface="Arial"/>
                <a:cs typeface="Arial"/>
                <a:sym typeface="Arial"/>
              </a:rPr>
              <a:t>Presumption of Innocence</a:t>
            </a:r>
            <a:endParaRPr sz="2800" b="1" i="0" u="none" strike="noStrike" cap="none">
              <a:solidFill>
                <a:srgbClr val="000000"/>
              </a:solidFill>
              <a:latin typeface="Arial"/>
              <a:ea typeface="Arial"/>
              <a:cs typeface="Arial"/>
              <a:sym typeface="Arial"/>
            </a:endParaRPr>
          </a:p>
        </p:txBody>
      </p:sp>
      <p:sp>
        <p:nvSpPr>
          <p:cNvPr id="305" name="Google Shape;305;p38"/>
          <p:cNvSpPr txBox="1"/>
          <p:nvPr/>
        </p:nvSpPr>
        <p:spPr>
          <a:xfrm>
            <a:off x="3979768" y="1246119"/>
            <a:ext cx="3769200" cy="43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000000"/>
                </a:solidFill>
                <a:latin typeface="Open Sans"/>
                <a:ea typeface="Open Sans"/>
                <a:cs typeface="Open Sans"/>
                <a:sym typeface="Open Sans"/>
              </a:rPr>
              <a:t>vs</a:t>
            </a:r>
            <a:endParaRPr sz="6000" b="0" i="0" u="none" strike="noStrike" cap="none">
              <a:solidFill>
                <a:srgbClr val="000000"/>
              </a:solidFill>
              <a:latin typeface="Open Sans"/>
              <a:ea typeface="Open Sans"/>
              <a:cs typeface="Open Sans"/>
              <a:sym typeface="Open Sans"/>
            </a:endParaRPr>
          </a:p>
        </p:txBody>
      </p:sp>
      <p:sp>
        <p:nvSpPr>
          <p:cNvPr id="306" name="Google Shape;306;p38"/>
          <p:cNvSpPr/>
          <p:nvPr/>
        </p:nvSpPr>
        <p:spPr>
          <a:xfrm>
            <a:off x="497900" y="3139950"/>
            <a:ext cx="1554900" cy="393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i="0" u="none" strike="noStrike" cap="none">
                <a:solidFill>
                  <a:srgbClr val="000000"/>
                </a:solidFill>
                <a:latin typeface="Arial"/>
                <a:ea typeface="Arial"/>
                <a:cs typeface="Arial"/>
                <a:sym typeface="Arial"/>
              </a:rPr>
              <a:t>Burden of proof (The prosecution)</a:t>
            </a:r>
            <a:endParaRPr sz="1200" b="1" i="0" u="none" strike="noStrike" cap="none">
              <a:solidFill>
                <a:srgbClr val="000000"/>
              </a:solidFill>
              <a:latin typeface="Arial"/>
              <a:ea typeface="Arial"/>
              <a:cs typeface="Arial"/>
              <a:sym typeface="Arial"/>
            </a:endParaRPr>
          </a:p>
        </p:txBody>
      </p:sp>
      <p:sp>
        <p:nvSpPr>
          <p:cNvPr id="307" name="Google Shape;307;p38"/>
          <p:cNvSpPr/>
          <p:nvPr/>
        </p:nvSpPr>
        <p:spPr>
          <a:xfrm>
            <a:off x="5471400" y="1392900"/>
            <a:ext cx="2622000" cy="10650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800" b="1" i="0" u="none" strike="noStrike" cap="none">
                <a:solidFill>
                  <a:srgbClr val="000000"/>
                </a:solidFill>
                <a:latin typeface="Arial"/>
                <a:ea typeface="Arial"/>
                <a:cs typeface="Arial"/>
                <a:sym typeface="Arial"/>
              </a:rPr>
              <a:t>Presumption of Guilt</a:t>
            </a:r>
            <a:endParaRPr sz="3000" b="1" i="0" u="none" strike="noStrike" cap="none">
              <a:solidFill>
                <a:srgbClr val="000000"/>
              </a:solidFill>
              <a:latin typeface="Arial"/>
              <a:ea typeface="Arial"/>
              <a:cs typeface="Arial"/>
              <a:sym typeface="Arial"/>
            </a:endParaRPr>
          </a:p>
        </p:txBody>
      </p:sp>
      <p:sp>
        <p:nvSpPr>
          <p:cNvPr id="308" name="Google Shape;308;p38"/>
          <p:cNvSpPr/>
          <p:nvPr/>
        </p:nvSpPr>
        <p:spPr>
          <a:xfrm>
            <a:off x="145700" y="3622175"/>
            <a:ext cx="2259300" cy="9591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 sz="1900" b="1" i="0" u="none" strike="noStrike" cap="none">
                <a:solidFill>
                  <a:srgbClr val="000000"/>
                </a:solidFill>
                <a:latin typeface="Arial"/>
                <a:ea typeface="Arial"/>
                <a:cs typeface="Arial"/>
                <a:sym typeface="Arial"/>
              </a:rPr>
              <a:t>Presumption of Innocence</a:t>
            </a:r>
            <a:endParaRPr sz="19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309" name="Google Shape;309;p38"/>
          <p:cNvSpPr/>
          <p:nvPr/>
        </p:nvSpPr>
        <p:spPr>
          <a:xfrm>
            <a:off x="145700" y="4669900"/>
            <a:ext cx="6600300" cy="3936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Defendant is protected by the principle of presumption of innocence</a:t>
            </a:r>
            <a:endParaRPr sz="1400" b="1" i="0" u="none" strike="noStrike" cap="none">
              <a:solidFill>
                <a:srgbClr val="000000"/>
              </a:solidFill>
              <a:latin typeface="Arial"/>
              <a:ea typeface="Arial"/>
              <a:cs typeface="Arial"/>
              <a:sym typeface="Arial"/>
            </a:endParaRPr>
          </a:p>
        </p:txBody>
      </p:sp>
      <p:sp>
        <p:nvSpPr>
          <p:cNvPr id="310" name="Google Shape;310;p38"/>
          <p:cNvSpPr/>
          <p:nvPr/>
        </p:nvSpPr>
        <p:spPr>
          <a:xfrm>
            <a:off x="3794550" y="3139950"/>
            <a:ext cx="1554900" cy="393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i="0" u="none" strike="noStrike" cap="none">
                <a:solidFill>
                  <a:srgbClr val="000000"/>
                </a:solidFill>
                <a:latin typeface="Arial"/>
                <a:ea typeface="Arial"/>
                <a:cs typeface="Arial"/>
                <a:sym typeface="Arial"/>
              </a:rPr>
              <a:t>Standard of proof</a:t>
            </a:r>
            <a:endParaRPr sz="1200" b="1" i="0" u="none" strike="noStrike" cap="none">
              <a:solidFill>
                <a:srgbClr val="000000"/>
              </a:solidFill>
              <a:latin typeface="Arial"/>
              <a:ea typeface="Arial"/>
              <a:cs typeface="Arial"/>
              <a:sym typeface="Arial"/>
            </a:endParaRPr>
          </a:p>
        </p:txBody>
      </p:sp>
      <p:sp>
        <p:nvSpPr>
          <p:cNvPr id="311" name="Google Shape;311;p38"/>
          <p:cNvSpPr/>
          <p:nvPr/>
        </p:nvSpPr>
        <p:spPr>
          <a:xfrm>
            <a:off x="5701650" y="3802325"/>
            <a:ext cx="1044300" cy="598800"/>
          </a:xfrm>
          <a:prstGeom prst="rightArrow">
            <a:avLst>
              <a:gd name="adj1" fmla="val 50000"/>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8"/>
          <p:cNvSpPr/>
          <p:nvPr/>
        </p:nvSpPr>
        <p:spPr>
          <a:xfrm>
            <a:off x="6739000" y="3622175"/>
            <a:ext cx="2259300" cy="9591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900" b="1" i="0" u="none" strike="noStrike" cap="none">
                <a:solidFill>
                  <a:srgbClr val="000000"/>
                </a:solidFill>
                <a:latin typeface="Arial"/>
                <a:ea typeface="Arial"/>
                <a:cs typeface="Arial"/>
                <a:sym typeface="Arial"/>
              </a:rPr>
              <a:t>Defendant is guilty!</a:t>
            </a:r>
            <a:endParaRPr sz="1900" b="1" i="0" u="none" strike="noStrike" cap="none">
              <a:solidFill>
                <a:srgbClr val="000000"/>
              </a:solidFill>
              <a:latin typeface="Arial"/>
              <a:ea typeface="Arial"/>
              <a:cs typeface="Arial"/>
              <a:sym typeface="Arial"/>
            </a:endParaRPr>
          </a:p>
        </p:txBody>
      </p:sp>
      <p:sp>
        <p:nvSpPr>
          <p:cNvPr id="313" name="Google Shape;313;p38"/>
          <p:cNvSpPr/>
          <p:nvPr/>
        </p:nvSpPr>
        <p:spPr>
          <a:xfrm>
            <a:off x="3429086" y="3635427"/>
            <a:ext cx="2259300" cy="959100"/>
          </a:xfrm>
          <a:prstGeom prst="roundRect">
            <a:avLst>
              <a:gd name="adj" fmla="val 9439"/>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 sz="1900" b="1" i="0" u="none" strike="noStrike" cap="none">
                <a:solidFill>
                  <a:srgbClr val="000000"/>
                </a:solidFill>
                <a:latin typeface="Arial"/>
                <a:ea typeface="Arial"/>
                <a:cs typeface="Arial"/>
                <a:sym typeface="Arial"/>
              </a:rPr>
              <a:t>Prove beyond  reasonable doubt</a:t>
            </a:r>
            <a:endParaRPr sz="19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24</a:t>
            </a:fld>
            <a:endParaRPr/>
          </a:p>
        </p:txBody>
      </p:sp>
      <p:sp>
        <p:nvSpPr>
          <p:cNvPr id="319" name="Google Shape;319;p39"/>
          <p:cNvSpPr/>
          <p:nvPr/>
        </p:nvSpPr>
        <p:spPr>
          <a:xfrm>
            <a:off x="635450" y="1503950"/>
            <a:ext cx="3538200" cy="26535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3600"/>
              <a:buFont typeface="Arial"/>
              <a:buNone/>
            </a:pPr>
            <a:r>
              <a:rPr lang="en" sz="3600" b="1" i="1" u="none" strike="noStrike" cap="none">
                <a:solidFill>
                  <a:srgbClr val="FFFFFF"/>
                </a:solidFill>
                <a:latin typeface="Open Sans"/>
                <a:ea typeface="Open Sans"/>
                <a:cs typeface="Open Sans"/>
                <a:sym typeface="Open Sans"/>
              </a:rPr>
              <a:t>actus reus</a:t>
            </a:r>
            <a:endParaRPr/>
          </a:p>
          <a:p>
            <a:pPr marL="114300" marR="0" lvl="0" indent="0" algn="ctr" rtl="0">
              <a:lnSpc>
                <a:spcPct val="115000"/>
              </a:lnSpc>
              <a:spcBef>
                <a:spcPts val="0"/>
              </a:spcBef>
              <a:spcAft>
                <a:spcPts val="0"/>
              </a:spcAft>
              <a:buClr>
                <a:srgbClr val="000000"/>
              </a:buClr>
              <a:buSzPts val="3600"/>
              <a:buFont typeface="Arial"/>
              <a:buNone/>
            </a:pPr>
            <a:r>
              <a:rPr lang="en" sz="3600" b="1" i="1" u="none" strike="noStrike" cap="none">
                <a:solidFill>
                  <a:srgbClr val="FFFFFF"/>
                </a:solidFill>
                <a:latin typeface="Open Sans"/>
                <a:ea typeface="Open Sans"/>
                <a:cs typeface="Open Sans"/>
                <a:sym typeface="Open Sans"/>
              </a:rPr>
              <a:t>(actions) </a:t>
            </a:r>
            <a:endParaRPr sz="1400" b="1" i="0" u="none" strike="noStrike" cap="none">
              <a:solidFill>
                <a:srgbClr val="FFFFFF"/>
              </a:solidFill>
              <a:latin typeface="Arial"/>
              <a:ea typeface="Arial"/>
              <a:cs typeface="Arial"/>
              <a:sym typeface="Arial"/>
            </a:endParaRPr>
          </a:p>
        </p:txBody>
      </p:sp>
      <p:sp>
        <p:nvSpPr>
          <p:cNvPr id="320" name="Google Shape;320;p39"/>
          <p:cNvSpPr/>
          <p:nvPr/>
        </p:nvSpPr>
        <p:spPr>
          <a:xfrm>
            <a:off x="5028350" y="1503950"/>
            <a:ext cx="3538200" cy="26535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3600"/>
              <a:buFont typeface="Arial"/>
              <a:buNone/>
            </a:pPr>
            <a:r>
              <a:rPr lang="en" sz="3600" b="1" i="1" u="none" strike="noStrike" cap="none">
                <a:solidFill>
                  <a:srgbClr val="FFFFFF"/>
                </a:solidFill>
                <a:latin typeface="Open Sans"/>
                <a:ea typeface="Open Sans"/>
                <a:cs typeface="Open Sans"/>
                <a:sym typeface="Open Sans"/>
              </a:rPr>
              <a:t>mens rea </a:t>
            </a:r>
            <a:endParaRPr sz="3600" b="1" i="1"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3600"/>
              <a:buFont typeface="Arial"/>
              <a:buNone/>
            </a:pPr>
            <a:r>
              <a:rPr lang="en" sz="3600" b="1" i="1" u="none" strike="noStrike" cap="none">
                <a:solidFill>
                  <a:srgbClr val="FFFFFF"/>
                </a:solidFill>
                <a:latin typeface="Open Sans"/>
                <a:ea typeface="Open Sans"/>
                <a:cs typeface="Open Sans"/>
                <a:sym typeface="Open Sans"/>
              </a:rPr>
              <a:t>(mentality)</a:t>
            </a:r>
            <a:endParaRPr sz="1400" b="1" i="0" u="none" strike="noStrike" cap="none">
              <a:solidFill>
                <a:srgbClr val="FFFFFF"/>
              </a:solidFill>
              <a:latin typeface="Arial"/>
              <a:ea typeface="Arial"/>
              <a:cs typeface="Arial"/>
              <a:sym typeface="Arial"/>
            </a:endParaRPr>
          </a:p>
        </p:txBody>
      </p:sp>
      <p:sp>
        <p:nvSpPr>
          <p:cNvPr id="321" name="Google Shape;321;p39"/>
          <p:cNvSpPr txBox="1">
            <a:spLocks noGrp="1"/>
          </p:cNvSpPr>
          <p:nvPr>
            <p:ph type="body" idx="4294967295"/>
          </p:nvPr>
        </p:nvSpPr>
        <p:spPr>
          <a:xfrm>
            <a:off x="311700" y="237250"/>
            <a:ext cx="8520600" cy="82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3000" b="1" dirty="0">
                <a:solidFill>
                  <a:srgbClr val="000000"/>
                </a:solidFill>
                <a:latin typeface="Crimson Text"/>
                <a:ea typeface="Crimson Text"/>
                <a:cs typeface="Crimson Text"/>
                <a:sym typeface="Crimson Text"/>
              </a:rPr>
              <a:t>All criminal offences......</a:t>
            </a:r>
            <a:endParaRPr sz="3000" b="1" dirty="0">
              <a:solidFill>
                <a:srgbClr val="000000"/>
              </a:solidFill>
              <a:latin typeface="Crimson Text"/>
              <a:ea typeface="Crimson Text"/>
              <a:cs typeface="Crimson Text"/>
              <a:sym typeface="Crimson Text"/>
            </a:endParaRPr>
          </a:p>
          <a:p>
            <a:pPr marL="0" lvl="0" indent="0" algn="l" rtl="0">
              <a:lnSpc>
                <a:spcPct val="100000"/>
              </a:lnSpc>
              <a:spcBef>
                <a:spcPts val="0"/>
              </a:spcBef>
              <a:spcAft>
                <a:spcPts val="0"/>
              </a:spcAft>
              <a:buClr>
                <a:schemeClr val="accent1"/>
              </a:buClr>
              <a:buSzPts val="3600"/>
              <a:buFont typeface="PT Sans Narrow"/>
              <a:buNone/>
            </a:pPr>
            <a:endParaRPr sz="4800" b="1" dirty="0">
              <a:solidFill>
                <a:srgbClr val="0000FF"/>
              </a:solidFill>
              <a:latin typeface="PT Sans Narrow"/>
              <a:ea typeface="PT Sans Narrow"/>
              <a:cs typeface="PT Sans Narrow"/>
              <a:sym typeface="PT Sans Narrow"/>
            </a:endParaRPr>
          </a:p>
          <a:p>
            <a:pPr marL="114300" marR="0" lvl="0" indent="0" algn="l" rtl="0">
              <a:lnSpc>
                <a:spcPct val="115000"/>
              </a:lnSpc>
              <a:spcBef>
                <a:spcPts val="0"/>
              </a:spcBef>
              <a:spcAft>
                <a:spcPts val="0"/>
              </a:spcAft>
              <a:buClr>
                <a:schemeClr val="dk2"/>
              </a:buClr>
              <a:buSzPts val="1800"/>
              <a:buNone/>
            </a:pPr>
            <a:endParaRPr sz="4800" u="sn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title"/>
          </p:nvPr>
        </p:nvSpPr>
        <p:spPr>
          <a:xfrm>
            <a:off x="311695" y="138423"/>
            <a:ext cx="85206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PT Sans Narrow"/>
              <a:buNone/>
            </a:pPr>
            <a:r>
              <a:rPr lang="en" sz="4400"/>
              <a:t>Example: </a:t>
            </a:r>
            <a:endParaRPr sz="4400" b="1" i="0" u="none" strike="noStrike" cap="none">
              <a:solidFill>
                <a:schemeClr val="accent1"/>
              </a:solidFill>
              <a:latin typeface="PT Sans Narrow"/>
              <a:ea typeface="PT Sans Narrow"/>
              <a:cs typeface="PT Sans Narrow"/>
              <a:sym typeface="PT Sans Narrow"/>
            </a:endParaRPr>
          </a:p>
        </p:txBody>
      </p:sp>
      <p:sp>
        <p:nvSpPr>
          <p:cNvPr id="327" name="Google Shape;327;p40"/>
          <p:cNvSpPr txBox="1">
            <a:spLocks noGrp="1"/>
          </p:cNvSpPr>
          <p:nvPr>
            <p:ph type="body" idx="1"/>
          </p:nvPr>
        </p:nvSpPr>
        <p:spPr>
          <a:xfrm>
            <a:off x="2618700" y="1550975"/>
            <a:ext cx="6018300" cy="3302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Crimson Text"/>
              <a:buChar char="●"/>
            </a:pPr>
            <a:r>
              <a:rPr lang="en" sz="2400" dirty="0">
                <a:solidFill>
                  <a:srgbClr val="000000"/>
                </a:solidFill>
                <a:latin typeface="Arial"/>
                <a:ea typeface="Arial"/>
                <a:cs typeface="Arial"/>
                <a:sym typeface="Arial"/>
              </a:rPr>
              <a:t>appropriates property belonging to another</a:t>
            </a:r>
            <a:endParaRPr sz="2400" dirty="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800"/>
              <a:buNone/>
            </a:pPr>
            <a:endParaRPr sz="2400" dirty="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SzPts val="1800"/>
              <a:buNone/>
            </a:pPr>
            <a:endParaRPr sz="2400" dirty="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SzPts val="1800"/>
              <a:buNone/>
            </a:pPr>
            <a:endParaRPr sz="2400" dirty="0">
              <a:solidFill>
                <a:srgbClr val="000000"/>
              </a:solidFill>
              <a:highlight>
                <a:srgbClr val="FFFFFF"/>
              </a:highlight>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Crimson Text"/>
              <a:buChar char="●"/>
            </a:pPr>
            <a:r>
              <a:rPr lang="en" sz="2400" dirty="0">
                <a:solidFill>
                  <a:srgbClr val="000000"/>
                </a:solidFill>
                <a:latin typeface="Arial"/>
                <a:ea typeface="Arial"/>
                <a:cs typeface="Arial"/>
                <a:sym typeface="Arial"/>
              </a:rPr>
              <a:t>dishonestly appropriates property belonging to another</a:t>
            </a:r>
            <a:endParaRPr sz="2400" dirty="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dirty="0">
                <a:solidFill>
                  <a:srgbClr val="000000"/>
                </a:solidFill>
                <a:latin typeface="Arial"/>
                <a:ea typeface="Arial"/>
                <a:cs typeface="Arial"/>
                <a:sym typeface="Arial"/>
              </a:rPr>
              <a:t>with the intention of permanently depriving the other of the property</a:t>
            </a:r>
            <a:endParaRPr sz="2400" dirty="0">
              <a:solidFill>
                <a:srgbClr val="000000"/>
              </a:solidFill>
              <a:latin typeface="Arial"/>
              <a:ea typeface="Arial"/>
              <a:cs typeface="Arial"/>
              <a:sym typeface="Arial"/>
            </a:endParaRPr>
          </a:p>
          <a:p>
            <a:pPr marL="114300" marR="0" lvl="0" indent="0" algn="l" rtl="0">
              <a:lnSpc>
                <a:spcPct val="115000"/>
              </a:lnSpc>
              <a:spcBef>
                <a:spcPts val="0"/>
              </a:spcBef>
              <a:spcAft>
                <a:spcPts val="0"/>
              </a:spcAft>
              <a:buClr>
                <a:schemeClr val="dk2"/>
              </a:buClr>
              <a:buSzPts val="1800"/>
              <a:buNone/>
            </a:pPr>
            <a:endParaRPr sz="4800" u="sng" dirty="0"/>
          </a:p>
        </p:txBody>
      </p:sp>
      <p:sp>
        <p:nvSpPr>
          <p:cNvPr id="328" name="Google Shape;32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25</a:t>
            </a:fld>
            <a:endParaRPr/>
          </a:p>
        </p:txBody>
      </p:sp>
      <p:sp>
        <p:nvSpPr>
          <p:cNvPr id="329" name="Google Shape;329;p40"/>
          <p:cNvSpPr/>
          <p:nvPr/>
        </p:nvSpPr>
        <p:spPr>
          <a:xfrm rot="-381">
            <a:off x="2618701" y="153341"/>
            <a:ext cx="2707800" cy="1251000"/>
          </a:xfrm>
          <a:prstGeom prst="roundRect">
            <a:avLst>
              <a:gd name="adj" fmla="val 16667"/>
            </a:avLst>
          </a:pr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3600"/>
              <a:buFont typeface="Arial"/>
              <a:buNone/>
            </a:pPr>
            <a:r>
              <a:rPr lang="en" sz="3600" b="1" i="0" u="none" strike="noStrike" cap="none">
                <a:solidFill>
                  <a:srgbClr val="FFFFFF"/>
                </a:solidFill>
                <a:latin typeface="Arial"/>
                <a:ea typeface="Arial"/>
                <a:cs typeface="Arial"/>
                <a:sym typeface="Arial"/>
              </a:rPr>
              <a:t>Theft</a:t>
            </a:r>
            <a:endParaRPr sz="3600" b="1" i="0" u="none" strike="noStrike" cap="none">
              <a:solidFill>
                <a:srgbClr val="FFFFFF"/>
              </a:solidFill>
              <a:latin typeface="Arial"/>
              <a:ea typeface="Arial"/>
              <a:cs typeface="Arial"/>
              <a:sym typeface="Arial"/>
            </a:endParaRPr>
          </a:p>
        </p:txBody>
      </p:sp>
      <p:sp>
        <p:nvSpPr>
          <p:cNvPr id="330" name="Google Shape;330;p40"/>
          <p:cNvSpPr/>
          <p:nvPr/>
        </p:nvSpPr>
        <p:spPr>
          <a:xfrm>
            <a:off x="499800" y="1550975"/>
            <a:ext cx="1972800" cy="1452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actus reus </a:t>
            </a:r>
            <a:endParaRPr sz="1800" b="1" i="0" u="none" strike="noStrike" cap="none">
              <a:solidFill>
                <a:srgbClr val="FFFFFF"/>
              </a:solidFill>
              <a:latin typeface="Arial"/>
              <a:ea typeface="Arial"/>
              <a:cs typeface="Arial"/>
              <a:sym typeface="Arial"/>
            </a:endParaRPr>
          </a:p>
        </p:txBody>
      </p:sp>
      <p:sp>
        <p:nvSpPr>
          <p:cNvPr id="331" name="Google Shape;331;p40"/>
          <p:cNvSpPr/>
          <p:nvPr/>
        </p:nvSpPr>
        <p:spPr>
          <a:xfrm>
            <a:off x="499800" y="3400775"/>
            <a:ext cx="1972800" cy="1452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mens rea </a:t>
            </a:r>
            <a:endParaRPr sz="1800" b="1" i="0" u="none" strike="noStrike" cap="non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1"/>
          <p:cNvSpPr txBox="1">
            <a:spLocks noGrp="1"/>
          </p:cNvSpPr>
          <p:nvPr>
            <p:ph type="title"/>
          </p:nvPr>
        </p:nvSpPr>
        <p:spPr>
          <a:xfrm>
            <a:off x="311695" y="138423"/>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600"/>
              <a:buFont typeface="PT Sans Narrow"/>
              <a:buNone/>
            </a:pPr>
            <a:r>
              <a:rPr lang="en" sz="4400"/>
              <a:t>Example: </a:t>
            </a:r>
            <a:endParaRPr sz="4400" b="1" i="0" u="none" strike="noStrike" cap="none">
              <a:solidFill>
                <a:schemeClr val="accent1"/>
              </a:solidFill>
              <a:latin typeface="PT Sans Narrow"/>
              <a:ea typeface="PT Sans Narrow"/>
              <a:cs typeface="PT Sans Narrow"/>
              <a:sym typeface="PT Sans Narrow"/>
            </a:endParaRPr>
          </a:p>
        </p:txBody>
      </p:sp>
      <p:sp>
        <p:nvSpPr>
          <p:cNvPr id="337" name="Google Shape;337;p41"/>
          <p:cNvSpPr txBox="1">
            <a:spLocks noGrp="1"/>
          </p:cNvSpPr>
          <p:nvPr>
            <p:ph type="body" idx="1"/>
          </p:nvPr>
        </p:nvSpPr>
        <p:spPr>
          <a:xfrm>
            <a:off x="2618700" y="1550975"/>
            <a:ext cx="6018300" cy="3302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Crimson Text"/>
              <a:buChar char="●"/>
            </a:pPr>
            <a:r>
              <a:rPr lang="en" sz="2400" dirty="0">
                <a:solidFill>
                  <a:srgbClr val="1D2129"/>
                </a:solidFill>
                <a:highlight>
                  <a:srgbClr val="FFFFFF"/>
                </a:highlight>
                <a:latin typeface="Arial"/>
                <a:ea typeface="Arial"/>
                <a:cs typeface="Arial"/>
                <a:sym typeface="Arial"/>
              </a:rPr>
              <a:t>unlawful killing of a human being</a:t>
            </a:r>
            <a:endParaRPr sz="2400" dirty="0">
              <a:solidFill>
                <a:srgbClr val="1D2129"/>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SzPts val="1800"/>
              <a:buNone/>
            </a:pPr>
            <a:endParaRPr sz="2400" dirty="0">
              <a:solidFill>
                <a:srgbClr val="1D2129"/>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SzPts val="1800"/>
              <a:buNone/>
            </a:pPr>
            <a:endParaRPr sz="2400" dirty="0">
              <a:solidFill>
                <a:srgbClr val="1D2129"/>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SzPts val="1800"/>
              <a:buNone/>
            </a:pPr>
            <a:endParaRPr sz="2400" dirty="0">
              <a:solidFill>
                <a:srgbClr val="1D2129"/>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SzPts val="1800"/>
              <a:buNone/>
            </a:pPr>
            <a:endParaRPr sz="2400" dirty="0">
              <a:solidFill>
                <a:srgbClr val="1D2129"/>
              </a:solidFill>
              <a:highlight>
                <a:srgbClr val="FFFFFF"/>
              </a:highlight>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Crimson Text"/>
              <a:buChar char="●"/>
            </a:pPr>
            <a:r>
              <a:rPr lang="en" sz="2400" dirty="0">
                <a:solidFill>
                  <a:srgbClr val="1D2129"/>
                </a:solidFill>
                <a:highlight>
                  <a:srgbClr val="FFFFFF"/>
                </a:highlight>
                <a:latin typeface="Arial"/>
                <a:ea typeface="Arial"/>
                <a:cs typeface="Arial"/>
                <a:sym typeface="Arial"/>
              </a:rPr>
              <a:t>intention to kill or</a:t>
            </a:r>
            <a:endParaRPr sz="2400" dirty="0">
              <a:solidFill>
                <a:srgbClr val="1D2129"/>
              </a:solidFill>
              <a:highlight>
                <a:srgbClr val="FFFFFF"/>
              </a:highlight>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Crimson Text"/>
              <a:buChar char="●"/>
            </a:pPr>
            <a:r>
              <a:rPr lang="en" sz="2400" dirty="0">
                <a:solidFill>
                  <a:srgbClr val="1D2129"/>
                </a:solidFill>
                <a:highlight>
                  <a:srgbClr val="FFFFFF"/>
                </a:highlight>
                <a:latin typeface="Arial"/>
                <a:ea typeface="Arial"/>
                <a:cs typeface="Arial"/>
                <a:sym typeface="Arial"/>
              </a:rPr>
              <a:t>intention to cause grievous bodily harm (GBH)</a:t>
            </a:r>
            <a:endParaRPr sz="2400" dirty="0">
              <a:solidFill>
                <a:srgbClr val="1D2129"/>
              </a:solidFill>
              <a:highlight>
                <a:srgbClr val="FFFFFF"/>
              </a:highlight>
              <a:latin typeface="Arial"/>
              <a:ea typeface="Arial"/>
              <a:cs typeface="Arial"/>
              <a:sym typeface="Arial"/>
            </a:endParaRPr>
          </a:p>
          <a:p>
            <a:pPr marL="114300" marR="0" lvl="0" indent="0" algn="l" rtl="0">
              <a:lnSpc>
                <a:spcPct val="115000"/>
              </a:lnSpc>
              <a:spcBef>
                <a:spcPts val="0"/>
              </a:spcBef>
              <a:spcAft>
                <a:spcPts val="0"/>
              </a:spcAft>
              <a:buClr>
                <a:schemeClr val="dk2"/>
              </a:buClr>
              <a:buSzPts val="1800"/>
              <a:buNone/>
            </a:pPr>
            <a:endParaRPr sz="4800" u="sng" dirty="0"/>
          </a:p>
        </p:txBody>
      </p:sp>
      <p:sp>
        <p:nvSpPr>
          <p:cNvPr id="338" name="Google Shape;338;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26</a:t>
            </a:fld>
            <a:endParaRPr/>
          </a:p>
        </p:txBody>
      </p:sp>
      <p:sp>
        <p:nvSpPr>
          <p:cNvPr id="339" name="Google Shape;339;p41"/>
          <p:cNvSpPr/>
          <p:nvPr/>
        </p:nvSpPr>
        <p:spPr>
          <a:xfrm rot="-381">
            <a:off x="2618701" y="153341"/>
            <a:ext cx="2707800" cy="1251000"/>
          </a:xfrm>
          <a:prstGeom prst="roundRect">
            <a:avLst>
              <a:gd name="adj" fmla="val 16667"/>
            </a:avLst>
          </a:pr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3600"/>
              <a:buFont typeface="Arial"/>
              <a:buNone/>
            </a:pPr>
            <a:r>
              <a:rPr lang="en" sz="3600" b="1" i="0" u="none" strike="noStrike" cap="none">
                <a:solidFill>
                  <a:srgbClr val="FFFFFF"/>
                </a:solidFill>
                <a:latin typeface="Open Sans"/>
                <a:ea typeface="Open Sans"/>
                <a:cs typeface="Open Sans"/>
                <a:sym typeface="Open Sans"/>
              </a:rPr>
              <a:t>Murder</a:t>
            </a:r>
            <a:endParaRPr sz="3600" b="1" i="0" u="none" strike="noStrike" cap="none">
              <a:solidFill>
                <a:srgbClr val="FFFFFF"/>
              </a:solidFill>
              <a:latin typeface="Open Sans"/>
              <a:ea typeface="Open Sans"/>
              <a:cs typeface="Open Sans"/>
              <a:sym typeface="Open Sans"/>
            </a:endParaRPr>
          </a:p>
        </p:txBody>
      </p:sp>
      <p:sp>
        <p:nvSpPr>
          <p:cNvPr id="340" name="Google Shape;340;p41"/>
          <p:cNvSpPr/>
          <p:nvPr/>
        </p:nvSpPr>
        <p:spPr>
          <a:xfrm>
            <a:off x="499800" y="1550975"/>
            <a:ext cx="1972800" cy="1452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actus reus </a:t>
            </a:r>
            <a:endParaRPr sz="1800" b="1" i="0" u="none" strike="noStrike" cap="none">
              <a:solidFill>
                <a:srgbClr val="FFFFFF"/>
              </a:solidFill>
              <a:latin typeface="Arial"/>
              <a:ea typeface="Arial"/>
              <a:cs typeface="Arial"/>
              <a:sym typeface="Arial"/>
            </a:endParaRPr>
          </a:p>
        </p:txBody>
      </p:sp>
      <p:sp>
        <p:nvSpPr>
          <p:cNvPr id="341" name="Google Shape;341;p41"/>
          <p:cNvSpPr/>
          <p:nvPr/>
        </p:nvSpPr>
        <p:spPr>
          <a:xfrm>
            <a:off x="499800" y="3400775"/>
            <a:ext cx="1972800" cy="1452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mens rea </a:t>
            </a:r>
            <a:endParaRPr sz="1800" b="1" i="0" u="none" strike="noStrike" cap="none">
              <a:solidFill>
                <a:srgbClr val="FFFF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27</a:t>
            </a:fld>
            <a:endParaRPr/>
          </a:p>
        </p:txBody>
      </p:sp>
      <p:sp>
        <p:nvSpPr>
          <p:cNvPr id="347" name="Google Shape;347;p42"/>
          <p:cNvSpPr txBox="1">
            <a:spLocks noGrp="1"/>
          </p:cNvSpPr>
          <p:nvPr>
            <p:ph type="title"/>
          </p:nvPr>
        </p:nvSpPr>
        <p:spPr>
          <a:xfrm>
            <a:off x="109650" y="294225"/>
            <a:ext cx="8911500" cy="912600"/>
          </a:xfrm>
          <a:prstGeom prst="rect">
            <a:avLst/>
          </a:prstGeom>
          <a:solidFill>
            <a:srgbClr val="FF9900"/>
          </a:solid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rgbClr val="000000"/>
              </a:buClr>
              <a:buSzPts val="1100"/>
              <a:buFont typeface="Arial"/>
              <a:buNone/>
            </a:pPr>
            <a:r>
              <a:rPr lang="en" sz="3800" dirty="0">
                <a:solidFill>
                  <a:srgbClr val="000000"/>
                </a:solidFill>
                <a:latin typeface="Arial"/>
                <a:ea typeface="Arial"/>
                <a:cs typeface="Arial"/>
                <a:sym typeface="Arial"/>
              </a:rPr>
              <a:t>How to prove </a:t>
            </a:r>
            <a:r>
              <a:rPr lang="en" sz="3800" dirty="0">
                <a:solidFill>
                  <a:srgbClr val="000000"/>
                </a:solidFill>
                <a:latin typeface="Open Sans"/>
                <a:ea typeface="Open Sans"/>
                <a:cs typeface="Open Sans"/>
                <a:sym typeface="Open Sans"/>
              </a:rPr>
              <a:t>mens rea/ actus reus?</a:t>
            </a:r>
            <a:endParaRPr sz="3800" dirty="0">
              <a:solidFill>
                <a:srgbClr val="000000"/>
              </a:solidFill>
            </a:endParaRPr>
          </a:p>
        </p:txBody>
      </p:sp>
      <p:pic>
        <p:nvPicPr>
          <p:cNvPr id="348" name="Google Shape;348;p42"/>
          <p:cNvPicPr preferRelativeResize="0"/>
          <p:nvPr/>
        </p:nvPicPr>
        <p:blipFill rotWithShape="1">
          <a:blip r:embed="rId3">
            <a:alphaModFix/>
          </a:blip>
          <a:srcRect l="21071" r="27217"/>
          <a:stretch/>
        </p:blipFill>
        <p:spPr>
          <a:xfrm>
            <a:off x="824250" y="1286200"/>
            <a:ext cx="3338576" cy="3631875"/>
          </a:xfrm>
          <a:prstGeom prst="rect">
            <a:avLst/>
          </a:prstGeom>
          <a:noFill/>
          <a:ln>
            <a:noFill/>
          </a:ln>
        </p:spPr>
      </p:pic>
      <p:pic>
        <p:nvPicPr>
          <p:cNvPr id="349" name="Google Shape;349;p42"/>
          <p:cNvPicPr preferRelativeResize="0"/>
          <p:nvPr/>
        </p:nvPicPr>
        <p:blipFill rotWithShape="1">
          <a:blip r:embed="rId4">
            <a:alphaModFix/>
          </a:blip>
          <a:srcRect/>
          <a:stretch/>
        </p:blipFill>
        <p:spPr>
          <a:xfrm>
            <a:off x="4878601" y="1286200"/>
            <a:ext cx="3725000" cy="3631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280345" y="319573"/>
            <a:ext cx="85206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PT Sans Narrow"/>
              <a:buNone/>
            </a:pPr>
            <a:r>
              <a:rPr lang="en" sz="4000" dirty="0"/>
              <a:t>How to prove scandalising the court?</a:t>
            </a:r>
            <a:endParaRPr sz="4000" b="1" i="0" u="none" strike="noStrike" cap="none" dirty="0">
              <a:solidFill>
                <a:schemeClr val="accent1"/>
              </a:solidFill>
              <a:latin typeface="PT Sans Narrow"/>
              <a:ea typeface="PT Sans Narrow"/>
              <a:cs typeface="PT Sans Narrow"/>
              <a:sym typeface="PT Sans Narrow"/>
            </a:endParaRPr>
          </a:p>
        </p:txBody>
      </p:sp>
      <p:sp>
        <p:nvSpPr>
          <p:cNvPr id="355" name="Google Shape;355;p4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Clr>
                <a:schemeClr val="dk2"/>
              </a:buClr>
              <a:buSzPts val="1800"/>
              <a:buNone/>
            </a:pPr>
            <a:endParaRPr sz="3000" b="1" dirty="0">
              <a:solidFill>
                <a:srgbClr val="000000"/>
              </a:solidFill>
            </a:endParaRPr>
          </a:p>
          <a:p>
            <a:pPr marL="114300" lvl="0" indent="0" algn="l" rtl="0">
              <a:lnSpc>
                <a:spcPct val="115000"/>
              </a:lnSpc>
              <a:spcBef>
                <a:spcPts val="0"/>
              </a:spcBef>
              <a:spcAft>
                <a:spcPts val="0"/>
              </a:spcAft>
              <a:buClr>
                <a:schemeClr val="dk2"/>
              </a:buClr>
              <a:buSzPts val="1800"/>
              <a:buNone/>
            </a:pPr>
            <a:r>
              <a:rPr lang="en" sz="3000" b="1" dirty="0">
                <a:solidFill>
                  <a:srgbClr val="000000"/>
                </a:solidFill>
                <a:latin typeface="Crimson Text"/>
                <a:ea typeface="Crimson Text"/>
                <a:cs typeface="Crimson Text"/>
                <a:sym typeface="Crimson Text"/>
              </a:rPr>
              <a:t>mens rea:</a:t>
            </a:r>
            <a:endParaRPr sz="3000" b="1" dirty="0">
              <a:solidFill>
                <a:srgbClr val="000000"/>
              </a:solidFill>
              <a:highlight>
                <a:srgbClr val="FFFFFF"/>
              </a:highlight>
              <a:latin typeface="Crimson Text"/>
              <a:ea typeface="Crimson Text"/>
              <a:cs typeface="Crimson Text"/>
              <a:sym typeface="Crimson Text"/>
            </a:endParaRPr>
          </a:p>
          <a:p>
            <a:pPr marL="114300" lvl="0" indent="0" algn="l" rtl="0">
              <a:lnSpc>
                <a:spcPct val="115000"/>
              </a:lnSpc>
              <a:spcBef>
                <a:spcPts val="0"/>
              </a:spcBef>
              <a:spcAft>
                <a:spcPts val="0"/>
              </a:spcAft>
              <a:buClr>
                <a:schemeClr val="dk2"/>
              </a:buClr>
              <a:buSzPts val="1800"/>
              <a:buNone/>
            </a:pPr>
            <a:r>
              <a:rPr lang="en" sz="3000" dirty="0">
                <a:solidFill>
                  <a:srgbClr val="000000"/>
                </a:solidFill>
                <a:latin typeface="Crimson Text"/>
                <a:ea typeface="Crimson Text"/>
                <a:cs typeface="Crimson Text"/>
                <a:sym typeface="Crimson Text"/>
              </a:rPr>
              <a:t>An intention to interfere with the administration of justice (or recklessness by appreciation this possible consequence and ignoring it). </a:t>
            </a:r>
            <a:endParaRPr sz="3000" dirty="0">
              <a:solidFill>
                <a:srgbClr val="000000"/>
              </a:solidFill>
              <a:latin typeface="Crimson Text"/>
              <a:ea typeface="Crimson Text"/>
              <a:cs typeface="Crimson Text"/>
              <a:sym typeface="Crimson Text"/>
            </a:endParaRPr>
          </a:p>
          <a:p>
            <a:pPr marL="114300" lvl="0" indent="0" algn="r" rtl="0">
              <a:lnSpc>
                <a:spcPct val="115000"/>
              </a:lnSpc>
              <a:spcBef>
                <a:spcPts val="0"/>
              </a:spcBef>
              <a:spcAft>
                <a:spcPts val="0"/>
              </a:spcAft>
              <a:buClr>
                <a:schemeClr val="dk2"/>
              </a:buClr>
              <a:buSzPts val="1800"/>
              <a:buFont typeface="Arial"/>
              <a:buNone/>
            </a:pPr>
            <a:endParaRPr sz="2000" i="1" dirty="0"/>
          </a:p>
          <a:p>
            <a:pPr marL="114300" lvl="0" indent="0" algn="r" rtl="0">
              <a:lnSpc>
                <a:spcPct val="115000"/>
              </a:lnSpc>
              <a:spcBef>
                <a:spcPts val="0"/>
              </a:spcBef>
              <a:spcAft>
                <a:spcPts val="0"/>
              </a:spcAft>
              <a:buClr>
                <a:schemeClr val="dk2"/>
              </a:buClr>
              <a:buSzPts val="1800"/>
              <a:buFont typeface="Arial"/>
              <a:buNone/>
            </a:pPr>
            <a:r>
              <a:rPr lang="en" sz="2000" i="1" dirty="0"/>
              <a:t>Wong Yeung Ng v Secretary of Justice</a:t>
            </a:r>
            <a:endParaRPr sz="3500" dirty="0">
              <a:solidFill>
                <a:srgbClr val="000000"/>
              </a:solidFill>
            </a:endParaRPr>
          </a:p>
          <a:p>
            <a:pPr marL="114300" marR="0" lvl="0" indent="0" algn="l" rtl="0">
              <a:lnSpc>
                <a:spcPct val="115000"/>
              </a:lnSpc>
              <a:spcBef>
                <a:spcPts val="0"/>
              </a:spcBef>
              <a:spcAft>
                <a:spcPts val="0"/>
              </a:spcAft>
              <a:buClr>
                <a:schemeClr val="dk2"/>
              </a:buClr>
              <a:buSzPts val="1800"/>
              <a:buNone/>
            </a:pPr>
            <a:endParaRPr sz="2800" dirty="0"/>
          </a:p>
          <a:p>
            <a:pPr marL="114300" marR="0" lvl="0" indent="0" algn="l" rtl="0">
              <a:lnSpc>
                <a:spcPct val="115000"/>
              </a:lnSpc>
              <a:spcBef>
                <a:spcPts val="0"/>
              </a:spcBef>
              <a:spcAft>
                <a:spcPts val="0"/>
              </a:spcAft>
              <a:buClr>
                <a:schemeClr val="dk2"/>
              </a:buClr>
              <a:buSzPts val="1800"/>
              <a:buNone/>
            </a:pPr>
            <a:endParaRPr sz="2800" dirty="0"/>
          </a:p>
          <a:p>
            <a:pPr marL="114300" marR="0" lvl="0" indent="0" algn="l" rtl="0">
              <a:lnSpc>
                <a:spcPct val="115000"/>
              </a:lnSpc>
              <a:spcBef>
                <a:spcPts val="0"/>
              </a:spcBef>
              <a:spcAft>
                <a:spcPts val="0"/>
              </a:spcAft>
              <a:buClr>
                <a:schemeClr val="dk2"/>
              </a:buClr>
              <a:buSzPts val="1800"/>
              <a:buNone/>
            </a:pPr>
            <a:endParaRPr sz="2800" dirty="0"/>
          </a:p>
          <a:p>
            <a:pPr marL="114300" marR="0" lvl="0" indent="0" algn="r" rtl="0">
              <a:lnSpc>
                <a:spcPct val="115000"/>
              </a:lnSpc>
              <a:spcBef>
                <a:spcPts val="0"/>
              </a:spcBef>
              <a:spcAft>
                <a:spcPts val="0"/>
              </a:spcAft>
              <a:buClr>
                <a:schemeClr val="dk2"/>
              </a:buClr>
              <a:buSzPts val="1800"/>
              <a:buNone/>
            </a:pPr>
            <a:r>
              <a:rPr lang="en" sz="2000" i="1" dirty="0"/>
              <a:t>Wong Yeung Ng v Secretary of Justice</a:t>
            </a:r>
            <a:endParaRPr sz="2000" i="1" dirty="0"/>
          </a:p>
          <a:p>
            <a:pPr marL="114300" marR="0" lvl="0" indent="0" algn="l" rtl="0">
              <a:lnSpc>
                <a:spcPct val="115000"/>
              </a:lnSpc>
              <a:spcBef>
                <a:spcPts val="0"/>
              </a:spcBef>
              <a:spcAft>
                <a:spcPts val="0"/>
              </a:spcAft>
              <a:buClr>
                <a:schemeClr val="dk2"/>
              </a:buClr>
              <a:buSzPts val="1800"/>
              <a:buNone/>
            </a:pPr>
            <a:endParaRPr sz="2800" b="0" i="0" u="sng" strike="noStrike" cap="none" dirty="0">
              <a:solidFill>
                <a:schemeClr val="dk2"/>
              </a:solidFill>
            </a:endParaRPr>
          </a:p>
        </p:txBody>
      </p:sp>
      <p:sp>
        <p:nvSpPr>
          <p:cNvPr id="356" name="Google Shape;35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Clr>
                <a:schemeClr val="dk2"/>
              </a:buClr>
              <a:buSzPts val="1800"/>
              <a:buFont typeface="Arial"/>
              <a:buNone/>
            </a:pPr>
            <a:r>
              <a:rPr lang="en" sz="3000" dirty="0">
                <a:solidFill>
                  <a:srgbClr val="000000"/>
                </a:solidFill>
                <a:latin typeface="Crimson Text"/>
                <a:ea typeface="Crimson Text"/>
                <a:cs typeface="Crimson Text"/>
                <a:sym typeface="Crimson Text"/>
              </a:rPr>
              <a:t>mens rea</a:t>
            </a:r>
            <a:endParaRPr dirty="0"/>
          </a:p>
        </p:txBody>
      </p:sp>
      <p:sp>
        <p:nvSpPr>
          <p:cNvPr id="362" name="Google Shape;362;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3000">
                <a:solidFill>
                  <a:srgbClr val="000000"/>
                </a:solidFill>
                <a:latin typeface="Crimson Text"/>
                <a:ea typeface="Crimson Text"/>
                <a:cs typeface="Crimson Text"/>
                <a:sym typeface="Crimson Text"/>
              </a:rPr>
              <a:t>The intention is to interfere the administration of justice, e.g. lower the public confidence or reputation of the court</a:t>
            </a:r>
            <a:endParaRPr sz="3000">
              <a:solidFill>
                <a:srgbClr val="000000"/>
              </a:solidFill>
              <a:latin typeface="Crimson Text"/>
              <a:ea typeface="Crimson Text"/>
              <a:cs typeface="Crimson Text"/>
              <a:sym typeface="Crimson Text"/>
            </a:endParaRPr>
          </a:p>
          <a:p>
            <a:pPr marL="457200" lvl="0" indent="0" algn="l" rtl="0">
              <a:spcBef>
                <a:spcPts val="0"/>
              </a:spcBef>
              <a:spcAft>
                <a:spcPts val="0"/>
              </a:spcAft>
              <a:buNone/>
            </a:pPr>
            <a:endParaRPr sz="3000">
              <a:solidFill>
                <a:srgbClr val="000000"/>
              </a:solidFill>
              <a:latin typeface="Crimson Text"/>
              <a:ea typeface="Crimson Text"/>
              <a:cs typeface="Crimson Text"/>
              <a:sym typeface="Crimson Text"/>
            </a:endParaRPr>
          </a:p>
          <a:p>
            <a:pPr marL="457200" lvl="0" indent="-342900" algn="l" rtl="0">
              <a:spcBef>
                <a:spcPts val="0"/>
              </a:spcBef>
              <a:spcAft>
                <a:spcPts val="0"/>
              </a:spcAft>
              <a:buSzPts val="1800"/>
              <a:buAutoNum type="arabicPeriod"/>
            </a:pPr>
            <a:r>
              <a:rPr lang="en" sz="3000">
                <a:solidFill>
                  <a:srgbClr val="000000"/>
                </a:solidFill>
                <a:latin typeface="Crimson Text"/>
                <a:ea typeface="Crimson Text"/>
                <a:cs typeface="Crimson Text"/>
                <a:sym typeface="Crimson Text"/>
              </a:rPr>
              <a:t>Foresee that there is a real and substantial risk of interference but ignore the risk</a:t>
            </a:r>
            <a:endParaRPr sz="3000">
              <a:solidFill>
                <a:srgbClr val="000000"/>
              </a:solidFill>
              <a:latin typeface="Crimson Text"/>
              <a:ea typeface="Crimson Text"/>
              <a:cs typeface="Crimson Text"/>
              <a:sym typeface="Crimson Text"/>
            </a:endParaRPr>
          </a:p>
        </p:txBody>
      </p:sp>
      <p:sp>
        <p:nvSpPr>
          <p:cNvPr id="363" name="Google Shape;363;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body" idx="1"/>
          </p:nvPr>
        </p:nvSpPr>
        <p:spPr>
          <a:xfrm>
            <a:off x="582300" y="2886450"/>
            <a:ext cx="7979400" cy="1047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2400"/>
              <a:buFont typeface="PT Sans Narrow"/>
              <a:buNone/>
            </a:pPr>
            <a:r>
              <a:rPr lang="en" sz="4800" b="1">
                <a:solidFill>
                  <a:schemeClr val="accent1"/>
                </a:solidFill>
                <a:latin typeface="Crimson Text"/>
                <a:ea typeface="Crimson Text"/>
                <a:cs typeface="Crimson Text"/>
                <a:sym typeface="Crimson Text"/>
              </a:rPr>
              <a:t>Freedom of Speech</a:t>
            </a:r>
            <a:endParaRPr sz="4800" b="1" i="0" u="none" strike="noStrike" cap="none">
              <a:solidFill>
                <a:schemeClr val="accent1"/>
              </a:solidFill>
              <a:latin typeface="Crimson Text"/>
              <a:ea typeface="Crimson Text"/>
              <a:cs typeface="Crimson Text"/>
              <a:sym typeface="Crimson Text"/>
            </a:endParaRPr>
          </a:p>
        </p:txBody>
      </p:sp>
      <p:sp>
        <p:nvSpPr>
          <p:cNvPr id="113" name="Google Shape;11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a:t>
            </a:fld>
            <a:endParaRPr/>
          </a:p>
        </p:txBody>
      </p:sp>
      <p:sp>
        <p:nvSpPr>
          <p:cNvPr id="114" name="Google Shape;114;p18"/>
          <p:cNvSpPr txBox="1"/>
          <p:nvPr/>
        </p:nvSpPr>
        <p:spPr>
          <a:xfrm>
            <a:off x="3240625" y="599700"/>
            <a:ext cx="2237400" cy="19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 sz="12000" b="0" i="0" u="none" strike="noStrike" cap="none">
                <a:solidFill>
                  <a:schemeClr val="accent1"/>
                </a:solidFill>
                <a:latin typeface="Crimson Text"/>
                <a:ea typeface="Crimson Text"/>
                <a:cs typeface="Crimson Text"/>
                <a:sym typeface="Crimson Text"/>
              </a:rPr>
              <a:t>0</a:t>
            </a:r>
            <a:endParaRPr sz="12000" b="0" i="0" u="none" strike="noStrike" cap="none">
              <a:solidFill>
                <a:schemeClr val="accent1"/>
              </a:solidFill>
              <a:latin typeface="Crimson Text"/>
              <a:ea typeface="Crimson Text"/>
              <a:cs typeface="Crimson Text"/>
              <a:sym typeface="Crimson Text"/>
            </a:endParaRPr>
          </a:p>
        </p:txBody>
      </p:sp>
      <p:cxnSp>
        <p:nvCxnSpPr>
          <p:cNvPr id="115" name="Google Shape;115;p18"/>
          <p:cNvCxnSpPr/>
          <p:nvPr/>
        </p:nvCxnSpPr>
        <p:spPr>
          <a:xfrm>
            <a:off x="2214250" y="2629425"/>
            <a:ext cx="4636200" cy="11400"/>
          </a:xfrm>
          <a:prstGeom prst="straightConnector1">
            <a:avLst/>
          </a:prstGeom>
          <a:noFill/>
          <a:ln w="38100" cap="flat" cmpd="sng">
            <a:solidFill>
              <a:schemeClr val="dk2"/>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5"/>
          <p:cNvSpPr txBox="1">
            <a:spLocks noGrp="1"/>
          </p:cNvSpPr>
          <p:nvPr>
            <p:ph type="title"/>
          </p:nvPr>
        </p:nvSpPr>
        <p:spPr>
          <a:xfrm>
            <a:off x="280345" y="319573"/>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600"/>
              <a:buFont typeface="PT Sans Narrow"/>
              <a:buNone/>
            </a:pPr>
            <a:r>
              <a:rPr lang="en" sz="4000" dirty="0"/>
              <a:t>How to prove scandalising the court?</a:t>
            </a:r>
            <a:endParaRPr sz="4400" b="1" i="0" u="none" strike="noStrike" cap="none" dirty="0">
              <a:solidFill>
                <a:schemeClr val="accent1"/>
              </a:solidFill>
              <a:latin typeface="PT Sans Narrow"/>
              <a:ea typeface="PT Sans Narrow"/>
              <a:cs typeface="PT Sans Narrow"/>
              <a:sym typeface="PT Sans Narrow"/>
            </a:endParaRPr>
          </a:p>
        </p:txBody>
      </p:sp>
      <p:sp>
        <p:nvSpPr>
          <p:cNvPr id="369" name="Google Shape;369;p4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chemeClr val="dk2"/>
              </a:buClr>
              <a:buSzPts val="1800"/>
              <a:buNone/>
            </a:pPr>
            <a:endParaRPr sz="3000" b="1">
              <a:solidFill>
                <a:srgbClr val="000000"/>
              </a:solidFill>
            </a:endParaRPr>
          </a:p>
          <a:p>
            <a:pPr marL="114300" marR="0" lvl="0" indent="0" algn="l" rtl="0">
              <a:lnSpc>
                <a:spcPct val="115000"/>
              </a:lnSpc>
              <a:spcBef>
                <a:spcPts val="0"/>
              </a:spcBef>
              <a:spcAft>
                <a:spcPts val="0"/>
              </a:spcAft>
              <a:buClr>
                <a:schemeClr val="dk2"/>
              </a:buClr>
              <a:buSzPts val="1800"/>
              <a:buNone/>
            </a:pPr>
            <a:r>
              <a:rPr lang="en" sz="3000" b="1">
                <a:solidFill>
                  <a:srgbClr val="000000"/>
                </a:solidFill>
                <a:latin typeface="Crimson Text"/>
                <a:ea typeface="Crimson Text"/>
                <a:cs typeface="Crimson Text"/>
                <a:sym typeface="Crimson Text"/>
              </a:rPr>
              <a:t>a</a:t>
            </a:r>
            <a:r>
              <a:rPr lang="en" sz="3000" b="1" i="0" u="none" strike="noStrike" cap="none">
                <a:solidFill>
                  <a:srgbClr val="000000"/>
                </a:solidFill>
                <a:latin typeface="Crimson Text"/>
                <a:ea typeface="Crimson Text"/>
                <a:cs typeface="Crimson Text"/>
                <a:sym typeface="Crimson Text"/>
              </a:rPr>
              <a:t>ctus reus: </a:t>
            </a:r>
            <a:endParaRPr sz="3000" b="1">
              <a:solidFill>
                <a:srgbClr val="000000"/>
              </a:solidFill>
              <a:latin typeface="Crimson Text"/>
              <a:ea typeface="Crimson Text"/>
              <a:cs typeface="Crimson Text"/>
              <a:sym typeface="Crimson Text"/>
            </a:endParaRPr>
          </a:p>
          <a:p>
            <a:pPr marL="114300" marR="0" lvl="0" indent="0" algn="l" rtl="0">
              <a:lnSpc>
                <a:spcPct val="115000"/>
              </a:lnSpc>
              <a:spcBef>
                <a:spcPts val="0"/>
              </a:spcBef>
              <a:spcAft>
                <a:spcPts val="0"/>
              </a:spcAft>
              <a:buClr>
                <a:schemeClr val="dk2"/>
              </a:buClr>
              <a:buSzPts val="1800"/>
              <a:buNone/>
            </a:pPr>
            <a:r>
              <a:rPr lang="en" sz="3000">
                <a:solidFill>
                  <a:srgbClr val="000000"/>
                </a:solidFill>
                <a:latin typeface="Crimson Text"/>
                <a:ea typeface="Crimson Text"/>
                <a:cs typeface="Crimson Text"/>
                <a:sym typeface="Crimson Text"/>
              </a:rPr>
              <a:t>The statement (or conduct) was calculated to interfere with the administration of justice - that it involved a </a:t>
            </a:r>
            <a:r>
              <a:rPr lang="en" sz="3000" u="sng">
                <a:solidFill>
                  <a:srgbClr val="000000"/>
                </a:solidFill>
                <a:latin typeface="Crimson Text"/>
                <a:ea typeface="Crimson Text"/>
                <a:cs typeface="Crimson Text"/>
                <a:sym typeface="Crimson Text"/>
              </a:rPr>
              <a:t>‘real risk’</a:t>
            </a:r>
            <a:endParaRPr sz="2800">
              <a:solidFill>
                <a:srgbClr val="000000"/>
              </a:solidFill>
              <a:latin typeface="Crimson Text"/>
              <a:ea typeface="Crimson Text"/>
              <a:cs typeface="Crimson Text"/>
              <a:sym typeface="Crimson Text"/>
            </a:endParaRPr>
          </a:p>
          <a:p>
            <a:pPr marL="114300" marR="0" lvl="0" indent="0" algn="r" rtl="0">
              <a:lnSpc>
                <a:spcPct val="115000"/>
              </a:lnSpc>
              <a:spcBef>
                <a:spcPts val="0"/>
              </a:spcBef>
              <a:spcAft>
                <a:spcPts val="0"/>
              </a:spcAft>
              <a:buClr>
                <a:schemeClr val="dk2"/>
              </a:buClr>
              <a:buSzPts val="1800"/>
              <a:buNone/>
            </a:pPr>
            <a:r>
              <a:rPr lang="en" sz="2000" i="1">
                <a:solidFill>
                  <a:srgbClr val="000000"/>
                </a:solidFill>
                <a:latin typeface="Crimson Text"/>
                <a:ea typeface="Crimson Text"/>
                <a:cs typeface="Crimson Text"/>
                <a:sym typeface="Crimson Text"/>
              </a:rPr>
              <a:t>Wong Yeung Ng v Secretary of Justice</a:t>
            </a:r>
            <a:endParaRPr sz="2000" i="1">
              <a:solidFill>
                <a:srgbClr val="000000"/>
              </a:solidFill>
              <a:latin typeface="Crimson Text"/>
              <a:ea typeface="Crimson Text"/>
              <a:cs typeface="Crimson Text"/>
              <a:sym typeface="Crimson Text"/>
            </a:endParaRPr>
          </a:p>
          <a:p>
            <a:pPr marL="114300" marR="0" lvl="0" indent="0" algn="l" rtl="0">
              <a:lnSpc>
                <a:spcPct val="115000"/>
              </a:lnSpc>
              <a:spcBef>
                <a:spcPts val="0"/>
              </a:spcBef>
              <a:spcAft>
                <a:spcPts val="0"/>
              </a:spcAft>
              <a:buClr>
                <a:schemeClr val="dk2"/>
              </a:buClr>
              <a:buSzPts val="1800"/>
              <a:buNone/>
            </a:pPr>
            <a:endParaRPr sz="2800" i="0" u="sng" strike="noStrike" cap="none">
              <a:solidFill>
                <a:schemeClr val="dk2"/>
              </a:solidFill>
              <a:latin typeface="Crimson Text"/>
              <a:ea typeface="Crimson Text"/>
              <a:cs typeface="Crimson Text"/>
              <a:sym typeface="Crimson Text"/>
            </a:endParaRPr>
          </a:p>
        </p:txBody>
      </p:sp>
      <p:sp>
        <p:nvSpPr>
          <p:cNvPr id="370" name="Google Shape;37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a:spLocks noGrp="1"/>
          </p:cNvSpPr>
          <p:nvPr>
            <p:ph type="title"/>
          </p:nvPr>
        </p:nvSpPr>
        <p:spPr>
          <a:xfrm>
            <a:off x="126069" y="153198"/>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600"/>
              <a:buFont typeface="PT Sans Narrow"/>
              <a:buNone/>
            </a:pPr>
            <a:r>
              <a:rPr lang="en" dirty="0"/>
              <a:t>How to prove scandalising the court?</a:t>
            </a:r>
            <a:endParaRPr b="1" i="0" u="none" strike="noStrike" cap="none" dirty="0">
              <a:solidFill>
                <a:schemeClr val="accent1"/>
              </a:solidFill>
              <a:latin typeface="PT Sans Narrow"/>
              <a:ea typeface="PT Sans Narrow"/>
              <a:cs typeface="PT Sans Narrow"/>
              <a:sym typeface="PT Sans Narrow"/>
            </a:endParaRPr>
          </a:p>
        </p:txBody>
      </p:sp>
      <p:sp>
        <p:nvSpPr>
          <p:cNvPr id="376" name="Google Shape;376;p46"/>
          <p:cNvSpPr txBox="1">
            <a:spLocks noGrp="1"/>
          </p:cNvSpPr>
          <p:nvPr>
            <p:ph type="body" idx="1"/>
          </p:nvPr>
        </p:nvSpPr>
        <p:spPr>
          <a:xfrm>
            <a:off x="174195" y="1028745"/>
            <a:ext cx="7739146" cy="330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None/>
            </a:pPr>
            <a:r>
              <a:rPr lang="en" sz="3000" b="1">
                <a:solidFill>
                  <a:srgbClr val="000000"/>
                </a:solidFill>
                <a:latin typeface="Crimson Text"/>
                <a:ea typeface="Crimson Text"/>
                <a:cs typeface="Crimson Text"/>
                <a:sym typeface="Crimson Text"/>
              </a:rPr>
              <a:t>a</a:t>
            </a:r>
            <a:r>
              <a:rPr lang="en" sz="3000" b="1" i="0" u="none" strike="noStrike" cap="none">
                <a:solidFill>
                  <a:srgbClr val="000000"/>
                </a:solidFill>
                <a:latin typeface="Crimson Text"/>
                <a:ea typeface="Crimson Text"/>
                <a:cs typeface="Crimson Text"/>
                <a:sym typeface="Crimson Text"/>
              </a:rPr>
              <a:t>ctus reus: </a:t>
            </a:r>
            <a:endParaRPr sz="3000" b="1">
              <a:solidFill>
                <a:srgbClr val="000000"/>
              </a:solidFill>
              <a:latin typeface="Crimson Text"/>
              <a:ea typeface="Crimson Text"/>
              <a:cs typeface="Crimson Text"/>
              <a:sym typeface="Crimson Text"/>
            </a:endParaRPr>
          </a:p>
          <a:p>
            <a:pPr marL="0" marR="0" lvl="0" indent="0" algn="l" rtl="0">
              <a:lnSpc>
                <a:spcPct val="115000"/>
              </a:lnSpc>
              <a:spcBef>
                <a:spcPts val="0"/>
              </a:spcBef>
              <a:spcAft>
                <a:spcPts val="0"/>
              </a:spcAft>
              <a:buClr>
                <a:schemeClr val="dk2"/>
              </a:buClr>
              <a:buSzPts val="1800"/>
              <a:buNone/>
            </a:pPr>
            <a:r>
              <a:rPr lang="en" sz="2200" b="1">
                <a:solidFill>
                  <a:srgbClr val="000000"/>
                </a:solidFill>
                <a:highlight>
                  <a:srgbClr val="FFFFFF"/>
                </a:highlight>
                <a:latin typeface="Crimson Text"/>
                <a:ea typeface="Crimson Text"/>
                <a:cs typeface="Crimson Text"/>
                <a:sym typeface="Crimson Text"/>
              </a:rPr>
              <a:t>To prove there was a real risk, the Court may consider several relevant factors in making this determination</a:t>
            </a:r>
            <a:r>
              <a:rPr lang="en" sz="2200" b="1">
                <a:solidFill>
                  <a:srgbClr val="000000"/>
                </a:solidFill>
                <a:latin typeface="Crimson Text"/>
                <a:ea typeface="Crimson Text"/>
                <a:cs typeface="Crimson Text"/>
                <a:sym typeface="Crimson Text"/>
              </a:rPr>
              <a:t> ( on a case-by-case basis). For instance:</a:t>
            </a:r>
            <a:endParaRPr sz="2200" b="1">
              <a:solidFill>
                <a:srgbClr val="000000"/>
              </a:solidFill>
              <a:latin typeface="Crimson Text"/>
              <a:ea typeface="Crimson Text"/>
              <a:cs typeface="Crimson Text"/>
              <a:sym typeface="Crimson Text"/>
            </a:endParaRPr>
          </a:p>
          <a:p>
            <a:pPr marL="457200" marR="0" lvl="0" indent="-368300" algn="l" rtl="0">
              <a:lnSpc>
                <a:spcPct val="115000"/>
              </a:lnSpc>
              <a:spcBef>
                <a:spcPts val="0"/>
              </a:spcBef>
              <a:spcAft>
                <a:spcPts val="0"/>
              </a:spcAft>
              <a:buClr>
                <a:srgbClr val="000000"/>
              </a:buClr>
              <a:buSzPts val="2200"/>
              <a:buFont typeface="Crimson Text"/>
              <a:buChar char="●"/>
            </a:pPr>
            <a:r>
              <a:rPr lang="en" sz="2200" b="1">
                <a:solidFill>
                  <a:srgbClr val="000000"/>
                </a:solidFill>
                <a:latin typeface="Crimson Text"/>
                <a:ea typeface="Crimson Text"/>
                <a:cs typeface="Crimson Text"/>
                <a:sym typeface="Crimson Text"/>
              </a:rPr>
              <a:t>Whether the statements were </a:t>
            </a:r>
            <a:r>
              <a:rPr lang="en" sz="2200" b="1" u="sng">
                <a:solidFill>
                  <a:srgbClr val="000000"/>
                </a:solidFill>
                <a:latin typeface="Crimson Text"/>
                <a:ea typeface="Crimson Text"/>
                <a:cs typeface="Crimson Text"/>
                <a:sym typeface="Crimson Text"/>
              </a:rPr>
              <a:t>published</a:t>
            </a:r>
            <a:r>
              <a:rPr lang="en" sz="2200" b="1">
                <a:solidFill>
                  <a:srgbClr val="000000"/>
                </a:solidFill>
                <a:latin typeface="Crimson Text"/>
                <a:ea typeface="Crimson Text"/>
                <a:cs typeface="Crimson Text"/>
                <a:sym typeface="Crimson Text"/>
              </a:rPr>
              <a:t>,</a:t>
            </a:r>
            <a:endParaRPr sz="2200" b="1" u="sng">
              <a:solidFill>
                <a:srgbClr val="000000"/>
              </a:solidFill>
              <a:latin typeface="Crimson Text"/>
              <a:ea typeface="Crimson Text"/>
              <a:cs typeface="Crimson Text"/>
              <a:sym typeface="Crimson Text"/>
            </a:endParaRPr>
          </a:p>
          <a:p>
            <a:pPr marL="457200" lvl="0" indent="-368300" algn="l" rtl="0">
              <a:lnSpc>
                <a:spcPct val="115000"/>
              </a:lnSpc>
              <a:spcBef>
                <a:spcPts val="0"/>
              </a:spcBef>
              <a:spcAft>
                <a:spcPts val="0"/>
              </a:spcAft>
              <a:buClr>
                <a:srgbClr val="000000"/>
              </a:buClr>
              <a:buSzPts val="2200"/>
              <a:buFont typeface="Crimson Text"/>
              <a:buChar char="●"/>
            </a:pPr>
            <a:r>
              <a:rPr lang="en" sz="2200" b="1" u="sng">
                <a:solidFill>
                  <a:srgbClr val="000000"/>
                </a:solidFill>
                <a:latin typeface="Crimson Text"/>
                <a:ea typeface="Crimson Text"/>
                <a:cs typeface="Crimson Text"/>
                <a:sym typeface="Crimson Text"/>
              </a:rPr>
              <a:t>Timing</a:t>
            </a:r>
            <a:r>
              <a:rPr lang="en" sz="2200" b="1">
                <a:solidFill>
                  <a:srgbClr val="000000"/>
                </a:solidFill>
                <a:latin typeface="Crimson Text"/>
                <a:ea typeface="Crimson Text"/>
                <a:cs typeface="Crimson Text"/>
                <a:sym typeface="Crimson Text"/>
              </a:rPr>
              <a:t> of publication,</a:t>
            </a:r>
            <a:endParaRPr sz="2200" b="1">
              <a:solidFill>
                <a:srgbClr val="000000"/>
              </a:solidFill>
              <a:latin typeface="Crimson Text"/>
              <a:ea typeface="Crimson Text"/>
              <a:cs typeface="Crimson Text"/>
              <a:sym typeface="Crimson Text"/>
            </a:endParaRPr>
          </a:p>
          <a:p>
            <a:pPr marL="457200" lvl="0" indent="-368300" algn="l" rtl="0">
              <a:lnSpc>
                <a:spcPct val="115000"/>
              </a:lnSpc>
              <a:spcBef>
                <a:spcPts val="0"/>
              </a:spcBef>
              <a:spcAft>
                <a:spcPts val="0"/>
              </a:spcAft>
              <a:buClr>
                <a:srgbClr val="000000"/>
              </a:buClr>
              <a:buSzPts val="2200"/>
              <a:buFont typeface="Crimson Text"/>
              <a:buChar char="●"/>
            </a:pPr>
            <a:r>
              <a:rPr lang="en" sz="2200" b="1" u="sng">
                <a:solidFill>
                  <a:srgbClr val="000000"/>
                </a:solidFill>
                <a:latin typeface="Crimson Text"/>
                <a:ea typeface="Crimson Text"/>
                <a:cs typeface="Crimson Text"/>
                <a:sym typeface="Crimson Text"/>
              </a:rPr>
              <a:t>Size</a:t>
            </a:r>
            <a:r>
              <a:rPr lang="en" sz="2200" b="1">
                <a:solidFill>
                  <a:srgbClr val="000000"/>
                </a:solidFill>
                <a:latin typeface="Crimson Text"/>
                <a:ea typeface="Crimson Text"/>
                <a:cs typeface="Crimson Text"/>
                <a:sym typeface="Crimson Text"/>
              </a:rPr>
              <a:t> of the audience and</a:t>
            </a:r>
            <a:endParaRPr sz="2200" b="1">
              <a:solidFill>
                <a:srgbClr val="000000"/>
              </a:solidFill>
              <a:latin typeface="Crimson Text"/>
              <a:ea typeface="Crimson Text"/>
              <a:cs typeface="Crimson Text"/>
              <a:sym typeface="Crimson Text"/>
            </a:endParaRPr>
          </a:p>
          <a:p>
            <a:pPr marL="457200" lvl="0" indent="-368300" algn="r" rtl="0">
              <a:lnSpc>
                <a:spcPct val="115000"/>
              </a:lnSpc>
              <a:spcBef>
                <a:spcPts val="0"/>
              </a:spcBef>
              <a:spcAft>
                <a:spcPts val="0"/>
              </a:spcAft>
              <a:buClr>
                <a:srgbClr val="000000"/>
              </a:buClr>
              <a:buSzPts val="2200"/>
              <a:buFont typeface="Crimson Text"/>
              <a:buChar char="●"/>
            </a:pPr>
            <a:r>
              <a:rPr lang="en" sz="2200" b="1">
                <a:solidFill>
                  <a:srgbClr val="000000"/>
                </a:solidFill>
                <a:latin typeface="Crimson Text"/>
                <a:ea typeface="Crimson Text"/>
                <a:cs typeface="Crimson Text"/>
                <a:sym typeface="Crimson Text"/>
              </a:rPr>
              <a:t>The likely </a:t>
            </a:r>
            <a:r>
              <a:rPr lang="en" sz="2200" b="1" u="sng">
                <a:solidFill>
                  <a:srgbClr val="000000"/>
                </a:solidFill>
                <a:latin typeface="Crimson Text"/>
                <a:ea typeface="Crimson Text"/>
                <a:cs typeface="Crimson Text"/>
                <a:sym typeface="Crimson Text"/>
              </a:rPr>
              <a:t>nature, impact, and duration of their</a:t>
            </a:r>
            <a:r>
              <a:rPr lang="en" sz="2200" b="1">
                <a:solidFill>
                  <a:srgbClr val="000000"/>
                </a:solidFill>
                <a:latin typeface="Crimson Text"/>
                <a:ea typeface="Crimson Text"/>
                <a:cs typeface="Crimson Text"/>
                <a:sym typeface="Crimson Text"/>
              </a:rPr>
              <a:t> </a:t>
            </a:r>
            <a:r>
              <a:rPr lang="en" sz="2200" b="1" u="sng">
                <a:solidFill>
                  <a:srgbClr val="000000"/>
                </a:solidFill>
                <a:latin typeface="Crimson Text"/>
                <a:ea typeface="Crimson Text"/>
                <a:cs typeface="Crimson Text"/>
                <a:sym typeface="Crimson Text"/>
              </a:rPr>
              <a:t>influence</a:t>
            </a:r>
            <a:r>
              <a:rPr lang="en" sz="2200" b="1">
                <a:solidFill>
                  <a:srgbClr val="000000"/>
                </a:solidFill>
                <a:latin typeface="Crimson Text"/>
                <a:ea typeface="Crimson Text"/>
                <a:cs typeface="Crimson Text"/>
                <a:sym typeface="Crimson Text"/>
              </a:rPr>
              <a:t>                          </a:t>
            </a:r>
            <a:endParaRPr/>
          </a:p>
          <a:p>
            <a:pPr marL="88900" lvl="0" indent="0" algn="r" rtl="0">
              <a:lnSpc>
                <a:spcPct val="115000"/>
              </a:lnSpc>
              <a:spcBef>
                <a:spcPts val="0"/>
              </a:spcBef>
              <a:spcAft>
                <a:spcPts val="0"/>
              </a:spcAft>
              <a:buClr>
                <a:srgbClr val="000000"/>
              </a:buClr>
              <a:buSzPts val="2200"/>
              <a:buNone/>
            </a:pPr>
            <a:endParaRPr sz="2000" i="1"/>
          </a:p>
          <a:p>
            <a:pPr marL="88900" lvl="0" indent="0" algn="r" rtl="0">
              <a:lnSpc>
                <a:spcPct val="115000"/>
              </a:lnSpc>
              <a:spcBef>
                <a:spcPts val="0"/>
              </a:spcBef>
              <a:spcAft>
                <a:spcPts val="0"/>
              </a:spcAft>
              <a:buClr>
                <a:srgbClr val="000000"/>
              </a:buClr>
              <a:buSzPts val="2200"/>
              <a:buNone/>
            </a:pPr>
            <a:r>
              <a:rPr lang="en" sz="2000" i="1"/>
              <a:t>Wong Yeung Ng v Secretary of Justice</a:t>
            </a:r>
            <a:endParaRPr sz="2000" i="1"/>
          </a:p>
          <a:p>
            <a:pPr marL="114300" marR="0" lvl="0" indent="0" algn="l" rtl="0">
              <a:lnSpc>
                <a:spcPct val="115000"/>
              </a:lnSpc>
              <a:spcBef>
                <a:spcPts val="0"/>
              </a:spcBef>
              <a:spcAft>
                <a:spcPts val="0"/>
              </a:spcAft>
              <a:buClr>
                <a:schemeClr val="dk2"/>
              </a:buClr>
              <a:buSzPts val="1800"/>
              <a:buNone/>
            </a:pPr>
            <a:endParaRPr sz="2800" b="0" i="0" u="sng" strike="noStrike" cap="none">
              <a:solidFill>
                <a:schemeClr val="dk2"/>
              </a:solidFill>
            </a:endParaRPr>
          </a:p>
        </p:txBody>
      </p:sp>
      <p:sp>
        <p:nvSpPr>
          <p:cNvPr id="377" name="Google Shape;37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31</a:t>
            </a:fld>
            <a:endParaRPr/>
          </a:p>
        </p:txBody>
      </p:sp>
      <p:pic>
        <p:nvPicPr>
          <p:cNvPr id="378" name="Google Shape;378;p46"/>
          <p:cNvPicPr preferRelativeResize="0"/>
          <p:nvPr/>
        </p:nvPicPr>
        <p:blipFill rotWithShape="1">
          <a:blip r:embed="rId3">
            <a:alphaModFix/>
          </a:blip>
          <a:srcRect/>
          <a:stretch/>
        </p:blipFill>
        <p:spPr>
          <a:xfrm>
            <a:off x="7599808" y="2496002"/>
            <a:ext cx="1894827" cy="208609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7"/>
          <p:cNvSpPr txBox="1">
            <a:spLocks noGrp="1"/>
          </p:cNvSpPr>
          <p:nvPr>
            <p:ph type="title"/>
          </p:nvPr>
        </p:nvSpPr>
        <p:spPr>
          <a:xfrm>
            <a:off x="311700" y="0"/>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3000" dirty="0">
                <a:latin typeface="Arial"/>
                <a:ea typeface="Arial"/>
                <a:cs typeface="Arial"/>
                <a:sym typeface="Arial"/>
              </a:rPr>
              <a:t>Prove Actus Reus</a:t>
            </a:r>
            <a:r>
              <a:rPr lang="en" dirty="0">
                <a:latin typeface="Arial"/>
                <a:ea typeface="Arial"/>
                <a:cs typeface="Arial"/>
                <a:sym typeface="Arial"/>
              </a:rPr>
              <a:t> </a:t>
            </a:r>
            <a:endParaRPr dirty="0"/>
          </a:p>
        </p:txBody>
      </p:sp>
      <p:sp>
        <p:nvSpPr>
          <p:cNvPr id="384" name="Google Shape;384;p47"/>
          <p:cNvSpPr txBox="1">
            <a:spLocks noGrp="1"/>
          </p:cNvSpPr>
          <p:nvPr>
            <p:ph type="body" idx="1"/>
          </p:nvPr>
        </p:nvSpPr>
        <p:spPr>
          <a:xfrm>
            <a:off x="311699" y="563375"/>
            <a:ext cx="8639795"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sz="3000"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r>
              <a:rPr lang="en" sz="3000" b="1">
                <a:solidFill>
                  <a:srgbClr val="000000"/>
                </a:solidFill>
                <a:latin typeface="Crimson Text"/>
                <a:ea typeface="Crimson Text"/>
                <a:cs typeface="Crimson Text"/>
                <a:sym typeface="Crimson Text"/>
              </a:rPr>
              <a:t>Example: </a:t>
            </a:r>
            <a:r>
              <a:rPr lang="en" sz="3000" b="1" i="1">
                <a:solidFill>
                  <a:srgbClr val="000000"/>
                </a:solidFill>
                <a:latin typeface="Crimson Text"/>
                <a:ea typeface="Crimson Text"/>
                <a:cs typeface="Crimson Text"/>
                <a:sym typeface="Crimson Text"/>
              </a:rPr>
              <a:t>The Oriental Daily News (1997)</a:t>
            </a:r>
            <a:endParaRPr/>
          </a:p>
          <a:p>
            <a:pPr marL="0" lvl="0" indent="0" algn="l" rtl="0">
              <a:lnSpc>
                <a:spcPct val="115000"/>
              </a:lnSpc>
              <a:spcBef>
                <a:spcPts val="0"/>
              </a:spcBef>
              <a:spcAft>
                <a:spcPts val="0"/>
              </a:spcAft>
              <a:buSzPts val="1800"/>
              <a:buNone/>
            </a:pPr>
            <a:endParaRPr sz="3000"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r>
              <a:rPr lang="en" sz="2400" b="1">
                <a:solidFill>
                  <a:srgbClr val="000000"/>
                </a:solidFill>
                <a:latin typeface="Crimson Text"/>
                <a:ea typeface="Crimson Text"/>
                <a:cs typeface="Crimson Text"/>
                <a:sym typeface="Crimson Text"/>
              </a:rPr>
              <a:t>Background: The Oriental Daily News (ODN) was angry at the Obscene Articles Tribunal. Because the tribunal ruled that one of the ODN’s publication was Class II indecent article. The ODN cursed the judges on its subsequent publications with a series of abusive and scurrilous attacks.</a:t>
            </a:r>
            <a:endParaRPr sz="2400"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p:txBody>
      </p:sp>
      <p:sp>
        <p:nvSpPr>
          <p:cNvPr id="385" name="Google Shape;385;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8"/>
          <p:cNvSpPr txBox="1">
            <a:spLocks noGrp="1"/>
          </p:cNvSpPr>
          <p:nvPr>
            <p:ph type="title"/>
          </p:nvPr>
        </p:nvSpPr>
        <p:spPr>
          <a:xfrm>
            <a:off x="226208" y="13750"/>
            <a:ext cx="8520600" cy="59814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3000" dirty="0">
                <a:latin typeface="Arial"/>
                <a:ea typeface="Arial"/>
                <a:cs typeface="Arial"/>
                <a:sym typeface="Arial"/>
              </a:rPr>
              <a:t>Prove Actus Reus</a:t>
            </a:r>
            <a:r>
              <a:rPr lang="en" dirty="0">
                <a:latin typeface="Arial"/>
                <a:ea typeface="Arial"/>
                <a:cs typeface="Arial"/>
                <a:sym typeface="Arial"/>
              </a:rPr>
              <a:t> </a:t>
            </a:r>
            <a:endParaRPr dirty="0"/>
          </a:p>
        </p:txBody>
      </p:sp>
      <p:sp>
        <p:nvSpPr>
          <p:cNvPr id="391" name="Google Shape;391;p48"/>
          <p:cNvSpPr txBox="1">
            <a:spLocks noGrp="1"/>
          </p:cNvSpPr>
          <p:nvPr>
            <p:ph type="body" idx="1"/>
          </p:nvPr>
        </p:nvSpPr>
        <p:spPr>
          <a:xfrm>
            <a:off x="226208" y="549277"/>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rgbClr val="000000"/>
                </a:solidFill>
                <a:latin typeface="Crimson Text"/>
                <a:ea typeface="Crimson Text"/>
                <a:cs typeface="Crimson Text"/>
                <a:sym typeface="Crimson Text"/>
              </a:rPr>
              <a:t>Example: </a:t>
            </a:r>
            <a:r>
              <a:rPr lang="en" b="1" i="1">
                <a:solidFill>
                  <a:srgbClr val="000000"/>
                </a:solidFill>
                <a:latin typeface="Crimson Text"/>
                <a:ea typeface="Crimson Text"/>
                <a:cs typeface="Crimson Text"/>
                <a:sym typeface="Crimson Text"/>
              </a:rPr>
              <a:t>The Oriental Daily News (1997)</a:t>
            </a: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sz="1500"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p:txBody>
      </p:sp>
      <p:sp>
        <p:nvSpPr>
          <p:cNvPr id="392" name="Google Shape;392;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33</a:t>
            </a:fld>
            <a:endParaRPr/>
          </a:p>
        </p:txBody>
      </p:sp>
      <p:graphicFrame>
        <p:nvGraphicFramePr>
          <p:cNvPr id="393" name="Google Shape;393;p48"/>
          <p:cNvGraphicFramePr/>
          <p:nvPr/>
        </p:nvGraphicFramePr>
        <p:xfrm>
          <a:off x="311700" y="957393"/>
          <a:ext cx="8016750" cy="3911196"/>
        </p:xfrm>
        <a:graphic>
          <a:graphicData uri="http://schemas.openxmlformats.org/drawingml/2006/table">
            <a:tbl>
              <a:tblPr>
                <a:noFill/>
                <a:tableStyleId>{D69FCA88-9BBD-4DC3-A19C-F88900FDA7D0}</a:tableStyleId>
              </a:tblPr>
              <a:tblGrid>
                <a:gridCol w="3611400">
                  <a:extLst>
                    <a:ext uri="{9D8B030D-6E8A-4147-A177-3AD203B41FA5}">
                      <a16:colId xmlns:a16="http://schemas.microsoft.com/office/drawing/2014/main" val="20000"/>
                    </a:ext>
                  </a:extLst>
                </a:gridCol>
                <a:gridCol w="4405350">
                  <a:extLst>
                    <a:ext uri="{9D8B030D-6E8A-4147-A177-3AD203B41FA5}">
                      <a16:colId xmlns:a16="http://schemas.microsoft.com/office/drawing/2014/main" val="20001"/>
                    </a:ext>
                  </a:extLst>
                </a:gridCol>
              </a:tblGrid>
              <a:tr h="399700">
                <a:tc gridSpan="2">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In considering several relevant factors to prove the Actus Reus </a:t>
                      </a:r>
                      <a:endParaRPr sz="1500" u="none" strike="noStrike" cap="none"/>
                    </a:p>
                  </a:txBody>
                  <a:tcPr marL="91425" marR="91425" marT="91425" marB="91425">
                    <a:solidFill>
                      <a:srgbClr val="FFF2CC"/>
                    </a:solidFill>
                  </a:tcPr>
                </a:tc>
                <a:tc hMerge="1">
                  <a:txBody>
                    <a:bodyPr/>
                    <a:lstStyle/>
                    <a:p>
                      <a:endParaRPr lang="en-US"/>
                    </a:p>
                  </a:txBody>
                  <a:tcPr/>
                </a:tc>
                <a:extLst>
                  <a:ext uri="{0D108BD9-81ED-4DB2-BD59-A6C34878D82A}">
                    <a16:rowId xmlns:a16="http://schemas.microsoft.com/office/drawing/2014/main" val="10000"/>
                  </a:ext>
                </a:extLst>
              </a:tr>
              <a:tr h="397925">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Several relevant factors</a:t>
                      </a:r>
                      <a:endParaRPr sz="1500" b="1" u="none" strike="noStrike" cap="none">
                        <a:latin typeface="Crimson Text"/>
                        <a:ea typeface="Crimson Text"/>
                        <a:cs typeface="Crimson Text"/>
                        <a:sym typeface="Crimson Text"/>
                      </a:endParaRPr>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Facts</a:t>
                      </a:r>
                      <a:endParaRPr sz="1500" b="1" u="none" strike="noStrike" cap="none">
                        <a:latin typeface="Crimson Text"/>
                        <a:ea typeface="Crimson Text"/>
                        <a:cs typeface="Crimson Text"/>
                        <a:sym typeface="Crimson Text"/>
                      </a:endParaRPr>
                    </a:p>
                  </a:txBody>
                  <a:tcPr marL="91425" marR="91425" marT="91425" marB="91425">
                    <a:solidFill>
                      <a:srgbClr val="FFF2CC"/>
                    </a:solidFill>
                  </a:tcPr>
                </a:tc>
                <a:extLst>
                  <a:ext uri="{0D108BD9-81ED-4DB2-BD59-A6C34878D82A}">
                    <a16:rowId xmlns:a16="http://schemas.microsoft.com/office/drawing/2014/main" val="10001"/>
                  </a:ext>
                </a:extLst>
              </a:tr>
              <a:tr h="649500">
                <a:tc>
                  <a:txBody>
                    <a:bodyPr/>
                    <a:lstStyle/>
                    <a:p>
                      <a:pPr marL="0" marR="0" lvl="0" indent="0" algn="l" rtl="0">
                        <a:lnSpc>
                          <a:spcPct val="115000"/>
                        </a:lnSpc>
                        <a:spcBef>
                          <a:spcPts val="0"/>
                        </a:spcBef>
                        <a:spcAft>
                          <a:spcPts val="0"/>
                        </a:spcAft>
                        <a:buClr>
                          <a:srgbClr val="000000"/>
                        </a:buClr>
                        <a:buSzPts val="1500"/>
                        <a:buFont typeface="Arial"/>
                        <a:buNone/>
                      </a:pPr>
                      <a:r>
                        <a:rPr lang="en" sz="1800" b="1" u="none" strike="noStrike" cap="none">
                          <a:latin typeface="Crimson Text"/>
                          <a:ea typeface="Crimson Text"/>
                          <a:cs typeface="Crimson Text"/>
                          <a:sym typeface="Crimson Text"/>
                        </a:rPr>
                        <a:t>Whether the statements were </a:t>
                      </a:r>
                      <a:r>
                        <a:rPr lang="en" sz="1800" b="1" u="sng" strike="noStrike" cap="none">
                          <a:latin typeface="Crimson Text"/>
                          <a:ea typeface="Crimson Text"/>
                          <a:cs typeface="Crimson Text"/>
                          <a:sym typeface="Crimson Text"/>
                        </a:rPr>
                        <a:t>published</a:t>
                      </a:r>
                      <a:endParaRPr sz="1800" u="sng" strike="noStrike" cap="none">
                        <a:latin typeface="Crimson Text"/>
                        <a:ea typeface="Crimson Text"/>
                        <a:cs typeface="Crimson Text"/>
                        <a:sym typeface="Crimson Text"/>
                      </a:endParaRPr>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 sz="1500" b="1" u="none" strike="noStrike" cap="none">
                          <a:latin typeface="Crimson Text"/>
                          <a:ea typeface="Crimson Text"/>
                          <a:cs typeface="Crimson Text"/>
                          <a:sym typeface="Crimson Text"/>
                        </a:rPr>
                        <a:t>A series of abusive and scurrilous attack over the course of three months </a:t>
                      </a:r>
                      <a:endParaRPr sz="1500" u="none" strike="noStrike" cap="none">
                        <a:latin typeface="Crimson Text"/>
                        <a:ea typeface="Crimson Text"/>
                        <a:cs typeface="Crimson Text"/>
                        <a:sym typeface="Crimson Text"/>
                      </a:endParaRPr>
                    </a:p>
                  </a:txBody>
                  <a:tcPr marL="91425" marR="91425" marT="91425" marB="91425">
                    <a:solidFill>
                      <a:srgbClr val="FFF2CC"/>
                    </a:solidFill>
                  </a:tcPr>
                </a:tc>
                <a:extLst>
                  <a:ext uri="{0D108BD9-81ED-4DB2-BD59-A6C34878D82A}">
                    <a16:rowId xmlns:a16="http://schemas.microsoft.com/office/drawing/2014/main" val="10002"/>
                  </a:ext>
                </a:extLst>
              </a:tr>
              <a:tr h="596625">
                <a:tc>
                  <a:txBody>
                    <a:bodyPr/>
                    <a:lstStyle/>
                    <a:p>
                      <a:pPr marL="0" marR="0" lvl="0" indent="0" algn="l" rtl="0">
                        <a:lnSpc>
                          <a:spcPct val="115000"/>
                        </a:lnSpc>
                        <a:spcBef>
                          <a:spcPts val="0"/>
                        </a:spcBef>
                        <a:spcAft>
                          <a:spcPts val="0"/>
                        </a:spcAft>
                        <a:buClr>
                          <a:srgbClr val="000000"/>
                        </a:buClr>
                        <a:buSzPts val="1500"/>
                        <a:buFont typeface="Arial"/>
                        <a:buNone/>
                      </a:pPr>
                      <a:r>
                        <a:rPr lang="en" sz="1800" b="1" u="sng" strike="noStrike" cap="none">
                          <a:latin typeface="Crimson Text"/>
                          <a:ea typeface="Crimson Text"/>
                          <a:cs typeface="Crimson Text"/>
                          <a:sym typeface="Crimson Text"/>
                        </a:rPr>
                        <a:t>Size</a:t>
                      </a:r>
                      <a:r>
                        <a:rPr lang="en" sz="1800" b="1" u="none" strike="noStrike" cap="none">
                          <a:latin typeface="Crimson Text"/>
                          <a:ea typeface="Crimson Text"/>
                          <a:cs typeface="Crimson Text"/>
                          <a:sym typeface="Crimson Text"/>
                        </a:rPr>
                        <a:t> of the audience</a:t>
                      </a:r>
                      <a:endParaRPr sz="1800" u="none" strike="noStrike" cap="none">
                        <a:latin typeface="Crimson Text"/>
                        <a:ea typeface="Crimson Text"/>
                        <a:cs typeface="Crimson Text"/>
                        <a:sym typeface="Crimson Text"/>
                      </a:endParaRPr>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The Oriental Daily News was a highly popular daily newspaper in Hong Kong with 2.3 million readers</a:t>
                      </a:r>
                      <a:endParaRPr sz="1500" b="1" u="none" strike="noStrike" cap="none">
                        <a:latin typeface="Crimson Text"/>
                        <a:ea typeface="Crimson Text"/>
                        <a:cs typeface="Crimson Text"/>
                        <a:sym typeface="Crimson Text"/>
                      </a:endParaRPr>
                    </a:p>
                  </a:txBody>
                  <a:tcPr marL="91425" marR="91425" marT="91425" marB="91425">
                    <a:solidFill>
                      <a:srgbClr val="FFF2CC"/>
                    </a:solidFill>
                  </a:tcPr>
                </a:tc>
                <a:extLst>
                  <a:ext uri="{0D108BD9-81ED-4DB2-BD59-A6C34878D82A}">
                    <a16:rowId xmlns:a16="http://schemas.microsoft.com/office/drawing/2014/main" val="10003"/>
                  </a:ext>
                </a:extLst>
              </a:tr>
              <a:tr h="649500">
                <a:tc>
                  <a:txBody>
                    <a:bodyPr/>
                    <a:lstStyle/>
                    <a:p>
                      <a:pPr marL="0" marR="0" lvl="0" indent="0" algn="l" rtl="0">
                        <a:lnSpc>
                          <a:spcPct val="115000"/>
                        </a:lnSpc>
                        <a:spcBef>
                          <a:spcPts val="0"/>
                        </a:spcBef>
                        <a:spcAft>
                          <a:spcPts val="0"/>
                        </a:spcAft>
                        <a:buClr>
                          <a:srgbClr val="000000"/>
                        </a:buClr>
                        <a:buSzPts val="1500"/>
                        <a:buFont typeface="Arial"/>
                        <a:buNone/>
                      </a:pPr>
                      <a:r>
                        <a:rPr lang="en" sz="1800" b="1" u="none" strike="noStrike" cap="none">
                          <a:latin typeface="Crimson Text"/>
                          <a:ea typeface="Crimson Text"/>
                          <a:cs typeface="Crimson Text"/>
                          <a:sym typeface="Crimson Text"/>
                        </a:rPr>
                        <a:t>The likely </a:t>
                      </a:r>
                      <a:r>
                        <a:rPr lang="en" sz="1800" b="1" u="sng" strike="noStrike" cap="none">
                          <a:latin typeface="Crimson Text"/>
                          <a:ea typeface="Crimson Text"/>
                          <a:cs typeface="Crimson Text"/>
                          <a:sym typeface="Crimson Text"/>
                        </a:rPr>
                        <a:t>nature, impact, and duration of their influence</a:t>
                      </a:r>
                      <a:endParaRPr sz="1800" u="sng" strike="noStrike" cap="none">
                        <a:latin typeface="Crimson Text"/>
                        <a:ea typeface="Crimson Text"/>
                        <a:cs typeface="Crimson Text"/>
                        <a:sym typeface="Crimson Text"/>
                      </a:endParaRPr>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The attacks were against the Obscene Articles Tribunal, several named judges and the Judiciary at large. The attacks ultimately culminated in a round-the-clock pursuit of a judge over three days</a:t>
                      </a:r>
                      <a:endParaRPr sz="1500" u="none" strike="noStrike" cap="none">
                        <a:latin typeface="Crimson Text"/>
                        <a:ea typeface="Crimson Text"/>
                        <a:cs typeface="Crimson Text"/>
                        <a:sym typeface="Crimson Text"/>
                      </a:endParaRPr>
                    </a:p>
                  </a:txBody>
                  <a:tcPr marL="91425" marR="91425" marT="91425" marB="91425">
                    <a:solidFill>
                      <a:srgbClr val="FFF2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9"/>
          <p:cNvSpPr txBox="1">
            <a:spLocks noGrp="1"/>
          </p:cNvSpPr>
          <p:nvPr>
            <p:ph type="title"/>
          </p:nvPr>
        </p:nvSpPr>
        <p:spPr>
          <a:xfrm>
            <a:off x="311700" y="-3577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3000" dirty="0">
                <a:latin typeface="Arial"/>
                <a:ea typeface="Arial"/>
                <a:cs typeface="Arial"/>
                <a:sym typeface="Arial"/>
              </a:rPr>
              <a:t>Prove Actus Reus</a:t>
            </a:r>
            <a:r>
              <a:rPr lang="en" dirty="0">
                <a:latin typeface="Arial"/>
                <a:ea typeface="Arial"/>
                <a:cs typeface="Arial"/>
                <a:sym typeface="Arial"/>
              </a:rPr>
              <a:t> </a:t>
            </a:r>
            <a:endParaRPr dirty="0"/>
          </a:p>
        </p:txBody>
      </p:sp>
      <p:sp>
        <p:nvSpPr>
          <p:cNvPr id="399" name="Google Shape;399;p49"/>
          <p:cNvSpPr txBox="1">
            <a:spLocks noGrp="1"/>
          </p:cNvSpPr>
          <p:nvPr>
            <p:ph type="body" idx="1"/>
          </p:nvPr>
        </p:nvSpPr>
        <p:spPr>
          <a:xfrm>
            <a:off x="311700" y="473650"/>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rgbClr val="000000"/>
                </a:solidFill>
                <a:latin typeface="Crimson Text"/>
                <a:ea typeface="Crimson Text"/>
                <a:cs typeface="Crimson Text"/>
                <a:sym typeface="Crimson Text"/>
              </a:rPr>
              <a:t>Example: </a:t>
            </a:r>
            <a:r>
              <a:rPr lang="en" b="1" i="1">
                <a:solidFill>
                  <a:srgbClr val="000000"/>
                </a:solidFill>
                <a:latin typeface="Crimson Text"/>
                <a:ea typeface="Crimson Text"/>
                <a:cs typeface="Crimson Text"/>
                <a:sym typeface="Crimson Text"/>
              </a:rPr>
              <a:t>The Oriental Daily News (1997)</a:t>
            </a: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sz="1500"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p:txBody>
      </p:sp>
      <p:sp>
        <p:nvSpPr>
          <p:cNvPr id="400" name="Google Shape;400;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34</a:t>
            </a:fld>
            <a:endParaRPr/>
          </a:p>
        </p:txBody>
      </p:sp>
      <p:graphicFrame>
        <p:nvGraphicFramePr>
          <p:cNvPr id="401" name="Google Shape;401;p49"/>
          <p:cNvGraphicFramePr/>
          <p:nvPr/>
        </p:nvGraphicFramePr>
        <p:xfrm>
          <a:off x="311700" y="957393"/>
          <a:ext cx="8016750" cy="3911196"/>
        </p:xfrm>
        <a:graphic>
          <a:graphicData uri="http://schemas.openxmlformats.org/drawingml/2006/table">
            <a:tbl>
              <a:tblPr>
                <a:noFill/>
                <a:tableStyleId>{D69FCA88-9BBD-4DC3-A19C-F88900FDA7D0}</a:tableStyleId>
              </a:tblPr>
              <a:tblGrid>
                <a:gridCol w="3611400">
                  <a:extLst>
                    <a:ext uri="{9D8B030D-6E8A-4147-A177-3AD203B41FA5}">
                      <a16:colId xmlns:a16="http://schemas.microsoft.com/office/drawing/2014/main" val="20000"/>
                    </a:ext>
                  </a:extLst>
                </a:gridCol>
                <a:gridCol w="4405350">
                  <a:extLst>
                    <a:ext uri="{9D8B030D-6E8A-4147-A177-3AD203B41FA5}">
                      <a16:colId xmlns:a16="http://schemas.microsoft.com/office/drawing/2014/main" val="20001"/>
                    </a:ext>
                  </a:extLst>
                </a:gridCol>
              </a:tblGrid>
              <a:tr h="399700">
                <a:tc gridSpan="2">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In considering several relevant factors to prove the Actus Reus </a:t>
                      </a:r>
                      <a:endParaRPr sz="1500" u="none" strike="noStrike" cap="none"/>
                    </a:p>
                  </a:txBody>
                  <a:tcPr marL="91425" marR="91425" marT="91425" marB="91425">
                    <a:solidFill>
                      <a:srgbClr val="FFF2CC"/>
                    </a:solidFill>
                  </a:tcPr>
                </a:tc>
                <a:tc hMerge="1">
                  <a:txBody>
                    <a:bodyPr/>
                    <a:lstStyle/>
                    <a:p>
                      <a:endParaRPr lang="en-US"/>
                    </a:p>
                  </a:txBody>
                  <a:tcPr/>
                </a:tc>
                <a:extLst>
                  <a:ext uri="{0D108BD9-81ED-4DB2-BD59-A6C34878D82A}">
                    <a16:rowId xmlns:a16="http://schemas.microsoft.com/office/drawing/2014/main" val="10000"/>
                  </a:ext>
                </a:extLst>
              </a:tr>
              <a:tr h="397925">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Several relevant factors</a:t>
                      </a:r>
                      <a:endParaRPr sz="1500" b="1" u="none" strike="noStrike" cap="none">
                        <a:latin typeface="Crimson Text"/>
                        <a:ea typeface="Crimson Text"/>
                        <a:cs typeface="Crimson Text"/>
                        <a:sym typeface="Crimson Text"/>
                      </a:endParaRPr>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Facts</a:t>
                      </a:r>
                      <a:endParaRPr sz="1500" b="1" u="none" strike="noStrike" cap="none">
                        <a:latin typeface="Crimson Text"/>
                        <a:ea typeface="Crimson Text"/>
                        <a:cs typeface="Crimson Text"/>
                        <a:sym typeface="Crimson Text"/>
                      </a:endParaRPr>
                    </a:p>
                  </a:txBody>
                  <a:tcPr marL="91425" marR="91425" marT="91425" marB="91425">
                    <a:solidFill>
                      <a:srgbClr val="FFF2CC"/>
                    </a:solidFill>
                  </a:tcPr>
                </a:tc>
                <a:extLst>
                  <a:ext uri="{0D108BD9-81ED-4DB2-BD59-A6C34878D82A}">
                    <a16:rowId xmlns:a16="http://schemas.microsoft.com/office/drawing/2014/main" val="10001"/>
                  </a:ext>
                </a:extLst>
              </a:tr>
              <a:tr h="649500">
                <a:tc>
                  <a:txBody>
                    <a:bodyPr/>
                    <a:lstStyle/>
                    <a:p>
                      <a:pPr marL="0" marR="0" lvl="0" indent="0" algn="l" rtl="0">
                        <a:lnSpc>
                          <a:spcPct val="115000"/>
                        </a:lnSpc>
                        <a:spcBef>
                          <a:spcPts val="0"/>
                        </a:spcBef>
                        <a:spcAft>
                          <a:spcPts val="0"/>
                        </a:spcAft>
                        <a:buClr>
                          <a:srgbClr val="000000"/>
                        </a:buClr>
                        <a:buSzPts val="1500"/>
                        <a:buFont typeface="Arial"/>
                        <a:buNone/>
                      </a:pPr>
                      <a:r>
                        <a:rPr lang="en" sz="1800" b="1" u="none" strike="noStrike" cap="none">
                          <a:latin typeface="Crimson Text"/>
                          <a:ea typeface="Crimson Text"/>
                          <a:cs typeface="Crimson Text"/>
                          <a:sym typeface="Crimson Text"/>
                        </a:rPr>
                        <a:t>Whether the statements were </a:t>
                      </a:r>
                      <a:r>
                        <a:rPr lang="en" sz="1800" b="1" u="sng" strike="noStrike" cap="none">
                          <a:latin typeface="Crimson Text"/>
                          <a:ea typeface="Crimson Text"/>
                          <a:cs typeface="Crimson Text"/>
                          <a:sym typeface="Crimson Text"/>
                        </a:rPr>
                        <a:t>published</a:t>
                      </a:r>
                      <a:endParaRPr sz="1800" u="sng" strike="noStrike" cap="none">
                        <a:latin typeface="Crimson Text"/>
                        <a:ea typeface="Crimson Text"/>
                        <a:cs typeface="Crimson Text"/>
                        <a:sym typeface="Crimson Text"/>
                      </a:endParaRPr>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 sz="1500" b="1" u="none" strike="noStrike" cap="none">
                          <a:latin typeface="Crimson Text"/>
                          <a:ea typeface="Crimson Text"/>
                          <a:cs typeface="Crimson Text"/>
                          <a:sym typeface="Crimson Text"/>
                        </a:rPr>
                        <a:t>A series of abusive and scurrilous attack over the course of three months </a:t>
                      </a:r>
                      <a:endParaRPr sz="1500" u="none" strike="noStrike" cap="none">
                        <a:latin typeface="Crimson Text"/>
                        <a:ea typeface="Crimson Text"/>
                        <a:cs typeface="Crimson Text"/>
                        <a:sym typeface="Crimson Text"/>
                      </a:endParaRPr>
                    </a:p>
                  </a:txBody>
                  <a:tcPr marL="91425" marR="91425" marT="91425" marB="91425">
                    <a:solidFill>
                      <a:srgbClr val="FFF2CC"/>
                    </a:solidFill>
                  </a:tcPr>
                </a:tc>
                <a:extLst>
                  <a:ext uri="{0D108BD9-81ED-4DB2-BD59-A6C34878D82A}">
                    <a16:rowId xmlns:a16="http://schemas.microsoft.com/office/drawing/2014/main" val="10002"/>
                  </a:ext>
                </a:extLst>
              </a:tr>
              <a:tr h="596625">
                <a:tc>
                  <a:txBody>
                    <a:bodyPr/>
                    <a:lstStyle/>
                    <a:p>
                      <a:pPr marL="0" marR="0" lvl="0" indent="0" algn="l" rtl="0">
                        <a:lnSpc>
                          <a:spcPct val="115000"/>
                        </a:lnSpc>
                        <a:spcBef>
                          <a:spcPts val="0"/>
                        </a:spcBef>
                        <a:spcAft>
                          <a:spcPts val="0"/>
                        </a:spcAft>
                        <a:buClr>
                          <a:srgbClr val="000000"/>
                        </a:buClr>
                        <a:buSzPts val="1500"/>
                        <a:buFont typeface="Arial"/>
                        <a:buNone/>
                      </a:pPr>
                      <a:r>
                        <a:rPr lang="en" sz="1800" b="1" u="sng" strike="noStrike" cap="none">
                          <a:latin typeface="Crimson Text"/>
                          <a:ea typeface="Crimson Text"/>
                          <a:cs typeface="Crimson Text"/>
                          <a:sym typeface="Crimson Text"/>
                        </a:rPr>
                        <a:t>Size</a:t>
                      </a:r>
                      <a:r>
                        <a:rPr lang="en" sz="1800" b="1" u="none" strike="noStrike" cap="none">
                          <a:latin typeface="Crimson Text"/>
                          <a:ea typeface="Crimson Text"/>
                          <a:cs typeface="Crimson Text"/>
                          <a:sym typeface="Crimson Text"/>
                        </a:rPr>
                        <a:t> of the audience</a:t>
                      </a:r>
                      <a:endParaRPr sz="1800" u="none" strike="noStrike" cap="none">
                        <a:latin typeface="Crimson Text"/>
                        <a:ea typeface="Crimson Text"/>
                        <a:cs typeface="Crimson Text"/>
                        <a:sym typeface="Crimson Text"/>
                      </a:endParaRPr>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The Oriental Daily News was a highly popular daily newspaper in Hong Kong with 2.3 million readers</a:t>
                      </a:r>
                      <a:endParaRPr sz="1500" b="1" u="none" strike="noStrike" cap="none">
                        <a:latin typeface="Crimson Text"/>
                        <a:ea typeface="Crimson Text"/>
                        <a:cs typeface="Crimson Text"/>
                        <a:sym typeface="Crimson Text"/>
                      </a:endParaRPr>
                    </a:p>
                  </a:txBody>
                  <a:tcPr marL="91425" marR="91425" marT="91425" marB="91425">
                    <a:solidFill>
                      <a:srgbClr val="FFF2CC"/>
                    </a:solidFill>
                  </a:tcPr>
                </a:tc>
                <a:extLst>
                  <a:ext uri="{0D108BD9-81ED-4DB2-BD59-A6C34878D82A}">
                    <a16:rowId xmlns:a16="http://schemas.microsoft.com/office/drawing/2014/main" val="10003"/>
                  </a:ext>
                </a:extLst>
              </a:tr>
              <a:tr h="649500">
                <a:tc>
                  <a:txBody>
                    <a:bodyPr/>
                    <a:lstStyle/>
                    <a:p>
                      <a:pPr marL="0" marR="0" lvl="0" indent="0" algn="l" rtl="0">
                        <a:lnSpc>
                          <a:spcPct val="115000"/>
                        </a:lnSpc>
                        <a:spcBef>
                          <a:spcPts val="0"/>
                        </a:spcBef>
                        <a:spcAft>
                          <a:spcPts val="0"/>
                        </a:spcAft>
                        <a:buClr>
                          <a:srgbClr val="000000"/>
                        </a:buClr>
                        <a:buSzPts val="1500"/>
                        <a:buFont typeface="Arial"/>
                        <a:buNone/>
                      </a:pPr>
                      <a:r>
                        <a:rPr lang="en" sz="1800" b="1" u="none" strike="noStrike" cap="none">
                          <a:latin typeface="Crimson Text"/>
                          <a:ea typeface="Crimson Text"/>
                          <a:cs typeface="Crimson Text"/>
                          <a:sym typeface="Crimson Text"/>
                        </a:rPr>
                        <a:t>The likely </a:t>
                      </a:r>
                      <a:r>
                        <a:rPr lang="en" sz="1800" b="1" u="sng" strike="noStrike" cap="none">
                          <a:latin typeface="Crimson Text"/>
                          <a:ea typeface="Crimson Text"/>
                          <a:cs typeface="Crimson Text"/>
                          <a:sym typeface="Crimson Text"/>
                        </a:rPr>
                        <a:t>nature, impact, and duration of their influence</a:t>
                      </a:r>
                      <a:endParaRPr sz="1800" u="sng" strike="noStrike" cap="none">
                        <a:latin typeface="Crimson Text"/>
                        <a:ea typeface="Crimson Text"/>
                        <a:cs typeface="Crimson Text"/>
                        <a:sym typeface="Crimson Text"/>
                      </a:endParaRPr>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The attacks were against the Obscene Articles Tribunal, several named judges and the Judiciary at large. The attacks ultimately culminated in a round-the-clock pursuit of a judge over three days</a:t>
                      </a:r>
                      <a:endParaRPr sz="1500" u="none" strike="noStrike" cap="none">
                        <a:latin typeface="Crimson Text"/>
                        <a:ea typeface="Crimson Text"/>
                        <a:cs typeface="Crimson Text"/>
                        <a:sym typeface="Crimson Text"/>
                      </a:endParaRPr>
                    </a:p>
                  </a:txBody>
                  <a:tcPr marL="91425" marR="91425" marT="91425" marB="91425">
                    <a:solidFill>
                      <a:srgbClr val="FFF2CC"/>
                    </a:solidFill>
                  </a:tcPr>
                </a:tc>
                <a:extLst>
                  <a:ext uri="{0D108BD9-81ED-4DB2-BD59-A6C34878D82A}">
                    <a16:rowId xmlns:a16="http://schemas.microsoft.com/office/drawing/2014/main" val="10004"/>
                  </a:ext>
                </a:extLst>
              </a:tr>
            </a:tbl>
          </a:graphicData>
        </a:graphic>
      </p:graphicFrame>
      <p:sp>
        <p:nvSpPr>
          <p:cNvPr id="402" name="Google Shape;402;p49"/>
          <p:cNvSpPr/>
          <p:nvPr/>
        </p:nvSpPr>
        <p:spPr>
          <a:xfrm>
            <a:off x="4493450" y="812575"/>
            <a:ext cx="5071626" cy="3302694"/>
          </a:xfrm>
          <a:prstGeom prst="irregularSeal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000000"/>
                </a:solidFill>
                <a:latin typeface="Crimson Text"/>
                <a:ea typeface="Crimson Text"/>
                <a:cs typeface="Crimson Text"/>
                <a:sym typeface="Crimson Text"/>
              </a:rPr>
              <a:t>Conviction: </a:t>
            </a:r>
            <a:endParaRPr sz="1800" b="1" i="0" u="none" strike="noStrike" cap="none">
              <a:solidFill>
                <a:srgbClr val="000000"/>
              </a:solidFill>
              <a:latin typeface="Crimson Text"/>
              <a:ea typeface="Crimson Text"/>
              <a:cs typeface="Crimson Text"/>
              <a:sym typeface="Crimson Text"/>
            </a:endParaRPr>
          </a:p>
          <a:p>
            <a:pPr marL="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000000"/>
                </a:solidFill>
                <a:latin typeface="Crimson Text"/>
                <a:ea typeface="Crimson Text"/>
                <a:cs typeface="Crimson Text"/>
                <a:sym typeface="Crimson Text"/>
              </a:rPr>
              <a:t>Convicted of scandalising the court and fined HK$ 5 million</a:t>
            </a:r>
            <a:endParaRPr sz="1800" b="1" i="0" u="none" strike="noStrike" cap="none">
              <a:solidFill>
                <a:srgbClr val="000000"/>
              </a:solidFill>
              <a:latin typeface="Crimson Text"/>
              <a:ea typeface="Crimson Text"/>
              <a:cs typeface="Crimson Text"/>
              <a:sym typeface="Crimson Text"/>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06"/>
        <p:cNvGrpSpPr/>
        <p:nvPr/>
      </p:nvGrpSpPr>
      <p:grpSpPr>
        <a:xfrm>
          <a:off x="0" y="0"/>
          <a:ext cx="0" cy="0"/>
          <a:chOff x="0" y="0"/>
          <a:chExt cx="0" cy="0"/>
        </a:xfrm>
      </p:grpSpPr>
      <p:sp>
        <p:nvSpPr>
          <p:cNvPr id="407" name="Google Shape;407;p50"/>
          <p:cNvSpPr txBox="1">
            <a:spLocks noGrp="1"/>
          </p:cNvSpPr>
          <p:nvPr>
            <p:ph type="title"/>
          </p:nvPr>
        </p:nvSpPr>
        <p:spPr>
          <a:xfrm>
            <a:off x="311700" y="10517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dirty="0">
                <a:latin typeface="Arial"/>
                <a:ea typeface="Arial"/>
                <a:cs typeface="Arial"/>
                <a:sym typeface="Arial"/>
              </a:rPr>
              <a:t>證明 Actus Reus 行動</a:t>
            </a:r>
            <a:endParaRPr dirty="0"/>
          </a:p>
        </p:txBody>
      </p:sp>
      <p:sp>
        <p:nvSpPr>
          <p:cNvPr id="408" name="Google Shape;408;p50"/>
          <p:cNvSpPr txBox="1">
            <a:spLocks noGrp="1"/>
          </p:cNvSpPr>
          <p:nvPr>
            <p:ph type="body" idx="1"/>
          </p:nvPr>
        </p:nvSpPr>
        <p:spPr>
          <a:xfrm>
            <a:off x="311700" y="81257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rgbClr val="000000"/>
                </a:solidFill>
                <a:latin typeface="Crimson Text"/>
                <a:ea typeface="Crimson Text"/>
                <a:cs typeface="Crimson Text"/>
                <a:sym typeface="Crimson Text"/>
              </a:rPr>
              <a:t>Example: </a:t>
            </a:r>
            <a:r>
              <a:rPr lang="en" b="1" i="1">
                <a:solidFill>
                  <a:srgbClr val="000000"/>
                </a:solidFill>
                <a:latin typeface="Crimson Text"/>
                <a:ea typeface="Crimson Text"/>
                <a:cs typeface="Crimson Text"/>
                <a:sym typeface="Crimson Text"/>
              </a:rPr>
              <a:t>The Oriental Daily News (1997)</a:t>
            </a: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r>
              <a:rPr lang="en" sz="1500" b="1">
                <a:solidFill>
                  <a:srgbClr val="000000"/>
                </a:solidFill>
                <a:latin typeface="Crimson Text"/>
                <a:ea typeface="Crimson Text"/>
                <a:cs typeface="Crimson Text"/>
                <a:sym typeface="Crimson Text"/>
              </a:rPr>
              <a:t>Background: The Oriental Daily News defied Obscene Articles Tribunal adjudication of adjudicating its publication as Class II indecent article, and cursed to the judges on its newspaper with a series of abusive and scurrilous attacks.</a:t>
            </a:r>
            <a:endParaRPr sz="1500"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a:p>
            <a:pPr marL="0" lvl="0" indent="0" algn="l" rtl="0">
              <a:lnSpc>
                <a:spcPct val="115000"/>
              </a:lnSpc>
              <a:spcBef>
                <a:spcPts val="0"/>
              </a:spcBef>
              <a:spcAft>
                <a:spcPts val="0"/>
              </a:spcAft>
              <a:buSzPts val="1800"/>
              <a:buNone/>
            </a:pPr>
            <a:endParaRPr b="1">
              <a:solidFill>
                <a:srgbClr val="000000"/>
              </a:solidFill>
              <a:latin typeface="Crimson Text"/>
              <a:ea typeface="Crimson Text"/>
              <a:cs typeface="Crimson Text"/>
              <a:sym typeface="Crimson Text"/>
            </a:endParaRPr>
          </a:p>
        </p:txBody>
      </p:sp>
      <p:sp>
        <p:nvSpPr>
          <p:cNvPr id="409" name="Google Shape;409;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35</a:t>
            </a:fld>
            <a:endParaRPr/>
          </a:p>
        </p:txBody>
      </p:sp>
      <p:graphicFrame>
        <p:nvGraphicFramePr>
          <p:cNvPr id="410" name="Google Shape;410;p50"/>
          <p:cNvGraphicFramePr/>
          <p:nvPr/>
        </p:nvGraphicFramePr>
        <p:xfrm>
          <a:off x="356275" y="1975900"/>
          <a:ext cx="8016750" cy="2958240"/>
        </p:xfrm>
        <a:graphic>
          <a:graphicData uri="http://schemas.openxmlformats.org/drawingml/2006/table">
            <a:tbl>
              <a:tblPr>
                <a:noFill/>
                <a:tableStyleId>{D69FCA88-9BBD-4DC3-A19C-F88900FDA7D0}</a:tableStyleId>
              </a:tblPr>
              <a:tblGrid>
                <a:gridCol w="4008375">
                  <a:extLst>
                    <a:ext uri="{9D8B030D-6E8A-4147-A177-3AD203B41FA5}">
                      <a16:colId xmlns:a16="http://schemas.microsoft.com/office/drawing/2014/main" val="20000"/>
                    </a:ext>
                  </a:extLst>
                </a:gridCol>
                <a:gridCol w="4008375">
                  <a:extLst>
                    <a:ext uri="{9D8B030D-6E8A-4147-A177-3AD203B41FA5}">
                      <a16:colId xmlns:a16="http://schemas.microsoft.com/office/drawing/2014/main" val="20001"/>
                    </a:ext>
                  </a:extLst>
                </a:gridCol>
              </a:tblGrid>
              <a:tr h="397925">
                <a:tc gridSpan="2">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Several relevant factors to prove Actus Reus </a:t>
                      </a:r>
                      <a:endParaRPr sz="1500" u="none" strike="noStrike" cap="none"/>
                    </a:p>
                  </a:txBody>
                  <a:tcPr marL="91425" marR="91425" marT="91425" marB="91425">
                    <a:solidFill>
                      <a:srgbClr val="FFF2CC"/>
                    </a:solidFill>
                  </a:tcPr>
                </a:tc>
                <a:tc hMerge="1">
                  <a:txBody>
                    <a:bodyPr/>
                    <a:lstStyle/>
                    <a:p>
                      <a:endParaRPr lang="en-US"/>
                    </a:p>
                  </a:txBody>
                  <a:tcPr/>
                </a:tc>
                <a:extLst>
                  <a:ext uri="{0D108BD9-81ED-4DB2-BD59-A6C34878D82A}">
                    <a16:rowId xmlns:a16="http://schemas.microsoft.com/office/drawing/2014/main" val="10000"/>
                  </a:ext>
                </a:extLst>
              </a:tr>
              <a:tr h="397925">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Several relevant factors</a:t>
                      </a:r>
                      <a:endParaRPr sz="1500" b="1" u="none" strike="noStrike" cap="none">
                        <a:latin typeface="Crimson Text"/>
                        <a:ea typeface="Crimson Text"/>
                        <a:cs typeface="Crimson Text"/>
                        <a:sym typeface="Crimson Text"/>
                      </a:endParaRPr>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實際情況</a:t>
                      </a:r>
                      <a:endParaRPr sz="1500" b="1" u="none" strike="noStrike" cap="none">
                        <a:latin typeface="Crimson Text"/>
                        <a:ea typeface="Crimson Text"/>
                        <a:cs typeface="Crimson Text"/>
                        <a:sym typeface="Crimson Text"/>
                      </a:endParaRPr>
                    </a:p>
                  </a:txBody>
                  <a:tcPr marL="91425" marR="91425" marT="91425" marB="91425">
                    <a:solidFill>
                      <a:srgbClr val="FFF2CC"/>
                    </a:solidFill>
                  </a:tcPr>
                </a:tc>
                <a:extLst>
                  <a:ext uri="{0D108BD9-81ED-4DB2-BD59-A6C34878D82A}">
                    <a16:rowId xmlns:a16="http://schemas.microsoft.com/office/drawing/2014/main" val="10001"/>
                  </a:ext>
                </a:extLst>
              </a:tr>
              <a:tr h="649500">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有關中傷言語是否</a:t>
                      </a:r>
                      <a:r>
                        <a:rPr lang="en" sz="1500" b="1" u="sng" strike="noStrike" cap="none">
                          <a:latin typeface="Crimson Text"/>
                          <a:ea typeface="Crimson Text"/>
                          <a:cs typeface="Crimson Text"/>
                          <a:sym typeface="Crimson Text"/>
                        </a:rPr>
                        <a:t>公開</a:t>
                      </a:r>
                      <a:r>
                        <a:rPr lang="en" sz="1500" b="1" u="none" strike="noStrike" cap="none">
                          <a:latin typeface="Crimson Text"/>
                          <a:ea typeface="Crimson Text"/>
                          <a:cs typeface="Crimson Text"/>
                          <a:sym typeface="Crimson Text"/>
                        </a:rPr>
                        <a:t>並有機會</a:t>
                      </a:r>
                      <a:r>
                        <a:rPr lang="en" sz="1500" b="1" u="sng" strike="noStrike" cap="none">
                          <a:latin typeface="Crimson Text"/>
                          <a:ea typeface="Crimson Text"/>
                          <a:cs typeface="Crimson Text"/>
                          <a:sym typeface="Crimson Text"/>
                        </a:rPr>
                        <a:t>受社會廣泛輿論</a:t>
                      </a:r>
                      <a:endParaRPr sz="1500" u="none" strike="noStrike" cap="none"/>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東方報業是香港受歡迎，為人熟知的刊物 (約230萬讀者)</a:t>
                      </a:r>
                      <a:endParaRPr sz="1500" u="none" strike="noStrike" cap="none"/>
                    </a:p>
                  </a:txBody>
                  <a:tcPr marL="91425" marR="91425" marT="91425" marB="91425">
                    <a:solidFill>
                      <a:srgbClr val="FFF2CC"/>
                    </a:solidFill>
                  </a:tcPr>
                </a:tc>
                <a:extLst>
                  <a:ext uri="{0D108BD9-81ED-4DB2-BD59-A6C34878D82A}">
                    <a16:rowId xmlns:a16="http://schemas.microsoft.com/office/drawing/2014/main" val="10002"/>
                  </a:ext>
                </a:extLst>
              </a:tr>
              <a:tr h="649500">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有多少人會看到相關中傷言語</a:t>
                      </a:r>
                      <a:endParaRPr sz="1500" u="none" strike="noStrike" cap="none"/>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一連串有關惡意中傷，帶有侮辱性的言論刊登了超過三個月</a:t>
                      </a:r>
                      <a:endParaRPr sz="1500" u="none" strike="noStrike" cap="none"/>
                    </a:p>
                  </a:txBody>
                  <a:tcPr marL="91425" marR="91425" marT="91425" marB="91425">
                    <a:solidFill>
                      <a:srgbClr val="FFF2CC"/>
                    </a:solidFill>
                  </a:tcPr>
                </a:tc>
                <a:extLst>
                  <a:ext uri="{0D108BD9-81ED-4DB2-BD59-A6C34878D82A}">
                    <a16:rowId xmlns:a16="http://schemas.microsoft.com/office/drawing/2014/main" val="10003"/>
                  </a:ext>
                </a:extLst>
              </a:tr>
              <a:tr h="649500">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中傷言語對有關人士的影響程度</a:t>
                      </a:r>
                      <a:endParaRPr sz="1500" u="none" strike="noStrike" cap="none"/>
                    </a:p>
                  </a:txBody>
                  <a:tcPr marL="91425" marR="91425" marT="91425" marB="91425">
                    <a:solidFill>
                      <a:srgbClr val="FFF2C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 sz="1500" b="1" u="none" strike="noStrike" cap="none">
                          <a:latin typeface="Crimson Text"/>
                          <a:ea typeface="Crimson Text"/>
                          <a:cs typeface="Crimson Text"/>
                          <a:sym typeface="Crimson Text"/>
                        </a:rPr>
                        <a:t>連名帶性地針對個別法官作出侮辱、中傷</a:t>
                      </a:r>
                      <a:endParaRPr sz="1500" u="none" strike="noStrike" cap="none"/>
                    </a:p>
                  </a:txBody>
                  <a:tcPr marL="91425" marR="91425" marT="91425" marB="91425">
                    <a:solidFill>
                      <a:srgbClr val="FFF2CC"/>
                    </a:solidFill>
                  </a:tcPr>
                </a:tc>
                <a:extLst>
                  <a:ext uri="{0D108BD9-81ED-4DB2-BD59-A6C34878D82A}">
                    <a16:rowId xmlns:a16="http://schemas.microsoft.com/office/drawing/2014/main" val="10004"/>
                  </a:ext>
                </a:extLst>
              </a:tr>
            </a:tbl>
          </a:graphicData>
        </a:graphic>
      </p:graphicFrame>
      <p:sp>
        <p:nvSpPr>
          <p:cNvPr id="411" name="Google Shape;411;p50"/>
          <p:cNvSpPr/>
          <p:nvPr/>
        </p:nvSpPr>
        <p:spPr>
          <a:xfrm>
            <a:off x="4493450" y="812575"/>
            <a:ext cx="5071626" cy="3302694"/>
          </a:xfrm>
          <a:prstGeom prst="irregularSeal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000000"/>
                </a:solidFill>
                <a:latin typeface="Crimson Text"/>
                <a:ea typeface="Crimson Text"/>
                <a:cs typeface="Crimson Text"/>
                <a:sym typeface="Crimson Text"/>
              </a:rPr>
              <a:t>刑罰: </a:t>
            </a:r>
            <a:endParaRPr sz="1800" b="1" i="0" u="none" strike="noStrike" cap="none">
              <a:solidFill>
                <a:srgbClr val="000000"/>
              </a:solidFill>
              <a:latin typeface="Crimson Text"/>
              <a:ea typeface="Crimson Text"/>
              <a:cs typeface="Crimson Text"/>
              <a:sym typeface="Crimson Text"/>
            </a:endParaRPr>
          </a:p>
          <a:p>
            <a:pPr marL="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000000"/>
                </a:solidFill>
                <a:latin typeface="Crimson Text"/>
                <a:ea typeface="Crimson Text"/>
                <a:cs typeface="Crimson Text"/>
                <a:sym typeface="Crimson Text"/>
              </a:rPr>
              <a:t>中傷法庭罪罪成，</a:t>
            </a:r>
            <a:endParaRPr sz="1800" b="1" i="0" u="none" strike="noStrike" cap="none">
              <a:solidFill>
                <a:srgbClr val="000000"/>
              </a:solidFill>
              <a:latin typeface="Crimson Text"/>
              <a:ea typeface="Crimson Text"/>
              <a:cs typeface="Crimson Text"/>
              <a:sym typeface="Crimson Text"/>
            </a:endParaRPr>
          </a:p>
          <a:p>
            <a:pPr marL="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000000"/>
                </a:solidFill>
                <a:latin typeface="Crimson Text"/>
                <a:ea typeface="Crimson Text"/>
                <a:cs typeface="Crimson Text"/>
                <a:sym typeface="Crimson Text"/>
              </a:rPr>
              <a:t>被罰款500萬</a:t>
            </a:r>
            <a:endParaRPr sz="1800" b="1" i="0" u="none" strike="noStrike" cap="none">
              <a:solidFill>
                <a:srgbClr val="000000"/>
              </a:solidFill>
              <a:latin typeface="Crimson Text"/>
              <a:ea typeface="Crimson Text"/>
              <a:cs typeface="Crimson Text"/>
              <a:sym typeface="Crimson Text"/>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1"/>
          <p:cNvSpPr txBox="1"/>
          <p:nvPr/>
        </p:nvSpPr>
        <p:spPr>
          <a:xfrm>
            <a:off x="158258" y="1272644"/>
            <a:ext cx="8862900" cy="1293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4800"/>
              <a:buFont typeface="Arial"/>
              <a:buNone/>
            </a:pPr>
            <a:r>
              <a:rPr lang="en" sz="4800" b="1" i="0" u="none" strike="noStrike" cap="none">
                <a:solidFill>
                  <a:schemeClr val="accent1"/>
                </a:solidFill>
                <a:latin typeface="Crimson Text"/>
                <a:ea typeface="Crimson Text"/>
                <a:cs typeface="Crimson Text"/>
                <a:sym typeface="Crimson Text"/>
              </a:rPr>
              <a:t>Cases Study</a:t>
            </a:r>
            <a:endParaRPr/>
          </a:p>
        </p:txBody>
      </p:sp>
      <p:sp>
        <p:nvSpPr>
          <p:cNvPr id="417" name="Google Shape;41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2"/>
          <p:cNvSpPr txBox="1">
            <a:spLocks noGrp="1"/>
          </p:cNvSpPr>
          <p:nvPr>
            <p:ph type="body" idx="1"/>
          </p:nvPr>
        </p:nvSpPr>
        <p:spPr>
          <a:xfrm>
            <a:off x="1511850" y="312775"/>
            <a:ext cx="5998800" cy="59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2400"/>
              <a:buFont typeface="PT Sans Narrow"/>
              <a:buNone/>
            </a:pPr>
            <a:r>
              <a:rPr lang="en" sz="3600" b="1" dirty="0">
                <a:solidFill>
                  <a:schemeClr val="accent1"/>
                </a:solidFill>
                <a:latin typeface="Crimson Text"/>
                <a:ea typeface="Crimson Text"/>
                <a:cs typeface="Crimson Text"/>
                <a:sym typeface="Crimson Text"/>
              </a:rPr>
              <a:t>Case Study 1</a:t>
            </a:r>
            <a:endParaRPr sz="3600" b="1" i="0" u="none" strike="noStrike" cap="none" dirty="0">
              <a:solidFill>
                <a:schemeClr val="accent1"/>
              </a:solidFill>
              <a:latin typeface="Crimson Text"/>
              <a:ea typeface="Crimson Text"/>
              <a:cs typeface="Crimson Text"/>
              <a:sym typeface="Crimson Text"/>
            </a:endParaRPr>
          </a:p>
        </p:txBody>
      </p:sp>
      <p:sp>
        <p:nvSpPr>
          <p:cNvPr id="423" name="Google Shape;423;p52"/>
          <p:cNvSpPr txBox="1"/>
          <p:nvPr/>
        </p:nvSpPr>
        <p:spPr>
          <a:xfrm>
            <a:off x="209100" y="961217"/>
            <a:ext cx="8604300" cy="38988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50000"/>
              </a:lnSpc>
              <a:spcBef>
                <a:spcPts val="0"/>
              </a:spcBef>
              <a:spcAft>
                <a:spcPts val="0"/>
              </a:spcAft>
              <a:buClr>
                <a:srgbClr val="666666"/>
              </a:buClr>
              <a:buSzPts val="2000"/>
              <a:buFont typeface="Times New Roman"/>
              <a:buChar char="-"/>
            </a:pPr>
            <a:r>
              <a:rPr lang="en" sz="2000" b="0" i="0" u="none" strike="noStrike" cap="none">
                <a:solidFill>
                  <a:srgbClr val="000000"/>
                </a:solidFill>
                <a:latin typeface="Times New Roman"/>
                <a:ea typeface="Times New Roman"/>
                <a:cs typeface="Times New Roman"/>
                <a:sym typeface="Times New Roman"/>
              </a:rPr>
              <a:t>Mr A supports the Umbrella Movement (the Occupy Central Movement) </a:t>
            </a:r>
            <a:endParaRPr sz="2000" b="0" i="0" u="none" strike="noStrike" cap="none">
              <a:solidFill>
                <a:srgbClr val="000000"/>
              </a:solidFill>
              <a:latin typeface="Times New Roman"/>
              <a:ea typeface="Times New Roman"/>
              <a:cs typeface="Times New Roman"/>
              <a:sym typeface="Times New Roman"/>
            </a:endParaRPr>
          </a:p>
          <a:p>
            <a:pPr marL="457200" marR="0" lvl="0" indent="-355600" algn="l" rtl="0">
              <a:lnSpc>
                <a:spcPct val="150000"/>
              </a:lnSpc>
              <a:spcBef>
                <a:spcPts val="0"/>
              </a:spcBef>
              <a:spcAft>
                <a:spcPts val="0"/>
              </a:spcAft>
              <a:buClr>
                <a:srgbClr val="666666"/>
              </a:buClr>
              <a:buSzPts val="2000"/>
              <a:buFont typeface="Times New Roman"/>
              <a:buChar char="-"/>
            </a:pPr>
            <a:r>
              <a:rPr lang="en" sz="2000" b="0" i="0" u="none" strike="noStrike" cap="none">
                <a:solidFill>
                  <a:srgbClr val="000000"/>
                </a:solidFill>
                <a:highlight>
                  <a:srgbClr val="FFFFFF"/>
                </a:highlight>
                <a:latin typeface="Times New Roman"/>
                <a:ea typeface="Times New Roman"/>
                <a:cs typeface="Times New Roman"/>
                <a:sym typeface="Times New Roman"/>
              </a:rPr>
              <a:t>He watched the court hearing of the Mong Kok civil unrest,‘Fishball Revolution’ in 2016</a:t>
            </a:r>
            <a:endParaRPr sz="2000" b="0" i="0" u="none" strike="noStrike" cap="none">
              <a:solidFill>
                <a:srgbClr val="000000"/>
              </a:solidFill>
              <a:highlight>
                <a:srgbClr val="FFFFFF"/>
              </a:highlight>
              <a:latin typeface="Times New Roman"/>
              <a:ea typeface="Times New Roman"/>
              <a:cs typeface="Times New Roman"/>
              <a:sym typeface="Times New Roman"/>
            </a:endParaRPr>
          </a:p>
          <a:p>
            <a:pPr marL="457200" marR="0" lvl="0" indent="-355600" algn="l" rtl="0">
              <a:lnSpc>
                <a:spcPct val="150000"/>
              </a:lnSpc>
              <a:spcBef>
                <a:spcPts val="0"/>
              </a:spcBef>
              <a:spcAft>
                <a:spcPts val="0"/>
              </a:spcAft>
              <a:buClr>
                <a:srgbClr val="666666"/>
              </a:buClr>
              <a:buSzPts val="2000"/>
              <a:buFont typeface="Times New Roman"/>
              <a:buChar char="-"/>
            </a:pPr>
            <a:r>
              <a:rPr lang="en" sz="2000" b="0" i="0" u="none" strike="noStrike" cap="none">
                <a:solidFill>
                  <a:srgbClr val="000000"/>
                </a:solidFill>
                <a:highlight>
                  <a:srgbClr val="FFFFFF"/>
                </a:highlight>
                <a:latin typeface="Times New Roman"/>
                <a:ea typeface="Times New Roman"/>
                <a:cs typeface="Times New Roman"/>
                <a:sym typeface="Times New Roman"/>
              </a:rPr>
              <a:t>Later he posted the following sentences on social media</a:t>
            </a:r>
            <a:endParaRPr/>
          </a:p>
          <a:p>
            <a:pPr marL="101600" marR="0" lvl="0" indent="0" algn="l" rtl="0">
              <a:lnSpc>
                <a:spcPct val="150000"/>
              </a:lnSpc>
              <a:spcBef>
                <a:spcPts val="0"/>
              </a:spcBef>
              <a:spcAft>
                <a:spcPts val="0"/>
              </a:spcAft>
              <a:buNone/>
            </a:pPr>
            <a:r>
              <a:rPr lang="en" sz="2000" b="0" i="0" u="none" strike="noStrike" cap="none">
                <a:solidFill>
                  <a:srgbClr val="000000"/>
                </a:solidFill>
                <a:highlight>
                  <a:srgbClr val="FFFFFF"/>
                </a:highlight>
                <a:latin typeface="Times New Roman"/>
                <a:ea typeface="Times New Roman"/>
                <a:cs typeface="Times New Roman"/>
                <a:sym typeface="Times New Roman"/>
              </a:rPr>
              <a:t>“If one who joined the unrest but in fact had hurt no one was jailed for 3 years, then was it reasonable for jailing the 7 policemen for only two years that they were caught beating an activist in the dark corner? Was it too light?”</a:t>
            </a:r>
            <a:endParaRPr sz="2000" b="0" i="0" u="none" strike="noStrike" cap="none">
              <a:solidFill>
                <a:srgbClr val="000000"/>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0"/>
              <a:buFont typeface="Arial"/>
              <a:buNone/>
            </a:pPr>
            <a:endParaRPr sz="3500" b="0" i="0" u="none" strike="noStrike" cap="none">
              <a:solidFill>
                <a:srgbClr val="000000"/>
              </a:solidFill>
              <a:highlight>
                <a:srgbClr val="FFFFFF"/>
              </a:highlight>
              <a:latin typeface="Times New Roman"/>
              <a:ea typeface="Times New Roman"/>
              <a:cs typeface="Times New Roman"/>
              <a:sym typeface="Times New Roman"/>
            </a:endParaRPr>
          </a:p>
        </p:txBody>
      </p:sp>
      <p:sp>
        <p:nvSpPr>
          <p:cNvPr id="424" name="Google Shape;424;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38</a:t>
            </a:fld>
            <a:endParaRPr/>
          </a:p>
        </p:txBody>
      </p:sp>
      <p:sp>
        <p:nvSpPr>
          <p:cNvPr id="430" name="Google Shape;430;p53"/>
          <p:cNvSpPr txBox="1"/>
          <p:nvPr/>
        </p:nvSpPr>
        <p:spPr>
          <a:xfrm>
            <a:off x="792525" y="392600"/>
            <a:ext cx="78699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 sz="3000" b="1" i="0" u="none" strike="noStrike" cap="none">
                <a:solidFill>
                  <a:schemeClr val="accent1"/>
                </a:solidFill>
                <a:latin typeface="Times New Roman"/>
                <a:ea typeface="Times New Roman"/>
                <a:cs typeface="Times New Roman"/>
                <a:sym typeface="Times New Roman"/>
              </a:rPr>
              <a:t>Is Mr A’s online statement a contempt of court? Is there any reasonable doubt?</a:t>
            </a:r>
            <a:endParaRPr sz="3000" b="1" i="0" u="none" strike="noStrike" cap="none">
              <a:solidFill>
                <a:schemeClr val="accent1"/>
              </a:solidFill>
              <a:latin typeface="Times New Roman"/>
              <a:ea typeface="Times New Roman"/>
              <a:cs typeface="Times New Roman"/>
              <a:sym typeface="Times New Roman"/>
            </a:endParaRPr>
          </a:p>
        </p:txBody>
      </p:sp>
      <p:graphicFrame>
        <p:nvGraphicFramePr>
          <p:cNvPr id="431" name="Google Shape;431;p53"/>
          <p:cNvGraphicFramePr/>
          <p:nvPr/>
        </p:nvGraphicFramePr>
        <p:xfrm>
          <a:off x="952500" y="1795850"/>
          <a:ext cx="7239000" cy="2868518"/>
        </p:xfrm>
        <a:graphic>
          <a:graphicData uri="http://schemas.openxmlformats.org/drawingml/2006/table">
            <a:tbl>
              <a:tblPr>
                <a:noFill/>
                <a:tableStyleId>{D69FCA88-9BBD-4DC3-A19C-F88900FDA7D0}</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59675">
                <a:tc>
                  <a:txBody>
                    <a:bodyPr/>
                    <a:lstStyle/>
                    <a:p>
                      <a:pPr marL="0" marR="0" lvl="0" indent="0" algn="l" rtl="0">
                        <a:lnSpc>
                          <a:spcPct val="115000"/>
                        </a:lnSpc>
                        <a:spcBef>
                          <a:spcPts val="0"/>
                        </a:spcBef>
                        <a:spcAft>
                          <a:spcPts val="0"/>
                        </a:spcAft>
                        <a:buClr>
                          <a:srgbClr val="000000"/>
                        </a:buClr>
                        <a:buSzPts val="1800"/>
                        <a:buFont typeface="Arial"/>
                        <a:buNone/>
                      </a:pPr>
                      <a:r>
                        <a:rPr lang="en" sz="1800" b="1" u="none" strike="noStrike" cap="none">
                          <a:latin typeface="Times New Roman"/>
                          <a:ea typeface="Times New Roman"/>
                          <a:cs typeface="Times New Roman"/>
                          <a:sym typeface="Times New Roman"/>
                        </a:rPr>
                        <a:t>Actus reus </a:t>
                      </a:r>
                      <a:endParaRPr sz="1800" u="none" strike="noStrike" cap="none">
                        <a:latin typeface="Times New Roman"/>
                        <a:ea typeface="Times New Roman"/>
                        <a:cs typeface="Times New Roman"/>
                        <a:sym typeface="Times New Roman"/>
                      </a:endParaRPr>
                    </a:p>
                  </a:txBody>
                  <a:tcPr marL="91425" marR="91425" marT="91425" marB="91425">
                    <a:lnR w="9525" cap="flat" cmpd="sng">
                      <a:solidFill>
                        <a:srgbClr val="D9EAD3"/>
                      </a:solidFill>
                      <a:prstDash val="solid"/>
                      <a:round/>
                      <a:headEnd type="none" w="sm" len="sm"/>
                      <a:tailEnd type="none" w="sm" len="sm"/>
                    </a:lnR>
                    <a:lnB w="12700" cap="flat" cmpd="sng">
                      <a:solidFill>
                        <a:schemeClr val="dk1"/>
                      </a:solidFill>
                      <a:prstDash val="solid"/>
                      <a:round/>
                      <a:headEnd type="none" w="sm" len="sm"/>
                      <a:tailEnd type="none" w="sm" len="sm"/>
                    </a:lnB>
                    <a:solidFill>
                      <a:srgbClr val="CFE2F3"/>
                    </a:solidFill>
                  </a:tcPr>
                </a:tc>
                <a:tc>
                  <a:txBody>
                    <a:bodyPr/>
                    <a:lstStyle/>
                    <a:p>
                      <a:pPr marL="0" marR="0" lvl="0" indent="0" algn="just" rtl="0">
                        <a:lnSpc>
                          <a:spcPct val="115000"/>
                        </a:lnSpc>
                        <a:spcBef>
                          <a:spcPts val="0"/>
                        </a:spcBef>
                        <a:spcAft>
                          <a:spcPts val="0"/>
                        </a:spcAft>
                        <a:buClr>
                          <a:srgbClr val="000000"/>
                        </a:buClr>
                        <a:buSzPts val="1800"/>
                        <a:buFont typeface="Arial"/>
                        <a:buNone/>
                      </a:pPr>
                      <a:r>
                        <a:rPr lang="en" sz="1800" b="1" u="none" strike="noStrike" cap="none">
                          <a:latin typeface="Times New Roman"/>
                          <a:ea typeface="Times New Roman"/>
                          <a:cs typeface="Times New Roman"/>
                          <a:sym typeface="Times New Roman"/>
                        </a:rPr>
                        <a:t>Mens rea </a:t>
                      </a:r>
                      <a:endParaRPr sz="1800" u="none" strike="noStrike" cap="none">
                        <a:latin typeface="Times New Roman"/>
                        <a:ea typeface="Times New Roman"/>
                        <a:cs typeface="Times New Roman"/>
                        <a:sym typeface="Times New Roman"/>
                      </a:endParaRPr>
                    </a:p>
                  </a:txBody>
                  <a:tcPr marL="91425" marR="91425" marT="91425" marB="91425">
                    <a:lnL w="9525" cap="flat" cmpd="sng">
                      <a:solidFill>
                        <a:srgbClr val="D9EAD3"/>
                      </a:solidFill>
                      <a:prstDash val="solid"/>
                      <a:round/>
                      <a:headEnd type="none" w="sm" len="sm"/>
                      <a:tailEnd type="none" w="sm" len="sm"/>
                    </a:lnL>
                    <a:lnR w="9525" cap="flat" cmpd="sng">
                      <a:solidFill>
                        <a:srgbClr val="D9EAD3"/>
                      </a:solidFill>
                      <a:prstDash val="solid"/>
                      <a:round/>
                      <a:headEnd type="none" w="sm" len="sm"/>
                      <a:tailEnd type="none" w="sm" len="sm"/>
                    </a:lnR>
                    <a:lnT w="9525" cap="flat" cmpd="sng">
                      <a:solidFill>
                        <a:srgbClr val="D9EAD3"/>
                      </a:solidFill>
                      <a:prstDash val="solid"/>
                      <a:round/>
                      <a:headEnd type="none" w="sm" len="sm"/>
                      <a:tailEnd type="none" w="sm" len="sm"/>
                    </a:lnT>
                    <a:lnB w="9525" cap="flat" cmpd="sng">
                      <a:solidFill>
                        <a:srgbClr val="D9EAD3"/>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2370200">
                <a:tc>
                  <a:txBody>
                    <a:bodyPr/>
                    <a:lstStyle/>
                    <a:p>
                      <a:pPr marL="457200" marR="0" lvl="0" indent="0" algn="l" rtl="0">
                        <a:lnSpc>
                          <a:spcPct val="115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FC5E8"/>
                    </a:solidFill>
                  </a:tcPr>
                </a:tc>
                <a:tc>
                  <a:txBody>
                    <a:bodyPr/>
                    <a:lstStyle/>
                    <a:p>
                      <a:pPr marL="457200" marR="0" lvl="0" indent="0" algn="l" rtl="0">
                        <a:lnSpc>
                          <a:spcPct val="115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91425" marR="91425" marT="91425" marB="91425">
                    <a:lnL w="12700" cap="flat" cmpd="sng">
                      <a:solidFill>
                        <a:schemeClr val="dk1"/>
                      </a:solidFill>
                      <a:prstDash val="solid"/>
                      <a:round/>
                      <a:headEnd type="none" w="sm" len="sm"/>
                      <a:tailEnd type="none" w="sm" len="sm"/>
                    </a:lnL>
                    <a:lnT w="9525" cap="flat" cmpd="sng">
                      <a:solidFill>
                        <a:srgbClr val="D9EAD3"/>
                      </a:solidFill>
                      <a:prstDash val="solid"/>
                      <a:round/>
                      <a:headEnd type="none" w="sm" len="sm"/>
                      <a:tailEnd type="none" w="sm" len="sm"/>
                    </a:lnT>
                    <a:solidFill>
                      <a:srgbClr val="B6D7A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39</a:t>
            </a:fld>
            <a:endParaRPr/>
          </a:p>
        </p:txBody>
      </p:sp>
      <p:graphicFrame>
        <p:nvGraphicFramePr>
          <p:cNvPr id="437" name="Google Shape;437;p54"/>
          <p:cNvGraphicFramePr/>
          <p:nvPr/>
        </p:nvGraphicFramePr>
        <p:xfrm>
          <a:off x="952500" y="1700275"/>
          <a:ext cx="7444800" cy="2868518"/>
        </p:xfrm>
        <a:graphic>
          <a:graphicData uri="http://schemas.openxmlformats.org/drawingml/2006/table">
            <a:tbl>
              <a:tblPr>
                <a:noFill/>
                <a:tableStyleId>{D69FCA88-9BBD-4DC3-A19C-F88900FDA7D0}</a:tableStyleId>
              </a:tblPr>
              <a:tblGrid>
                <a:gridCol w="3722400">
                  <a:extLst>
                    <a:ext uri="{9D8B030D-6E8A-4147-A177-3AD203B41FA5}">
                      <a16:colId xmlns:a16="http://schemas.microsoft.com/office/drawing/2014/main" val="20000"/>
                    </a:ext>
                  </a:extLst>
                </a:gridCol>
                <a:gridCol w="3722400">
                  <a:extLst>
                    <a:ext uri="{9D8B030D-6E8A-4147-A177-3AD203B41FA5}">
                      <a16:colId xmlns:a16="http://schemas.microsoft.com/office/drawing/2014/main" val="20001"/>
                    </a:ext>
                  </a:extLst>
                </a:gridCol>
              </a:tblGrid>
              <a:tr h="459675">
                <a:tc>
                  <a:txBody>
                    <a:bodyPr/>
                    <a:lstStyle/>
                    <a:p>
                      <a:pPr marL="0" marR="0" lvl="0" indent="0" algn="l" rtl="0">
                        <a:lnSpc>
                          <a:spcPct val="115000"/>
                        </a:lnSpc>
                        <a:spcBef>
                          <a:spcPts val="0"/>
                        </a:spcBef>
                        <a:spcAft>
                          <a:spcPts val="0"/>
                        </a:spcAft>
                        <a:buClr>
                          <a:srgbClr val="000000"/>
                        </a:buClr>
                        <a:buSzPts val="1800"/>
                        <a:buFont typeface="Arial"/>
                        <a:buNone/>
                      </a:pPr>
                      <a:r>
                        <a:rPr lang="en" sz="1800" b="1" u="none" strike="noStrike" cap="none">
                          <a:latin typeface="Times New Roman"/>
                          <a:ea typeface="Times New Roman"/>
                          <a:cs typeface="Times New Roman"/>
                          <a:sym typeface="Times New Roman"/>
                        </a:rPr>
                        <a:t>Actus reus </a:t>
                      </a:r>
                      <a:endParaRPr sz="1800" u="none" strike="noStrike" cap="none">
                        <a:latin typeface="Times New Roman"/>
                        <a:ea typeface="Times New Roman"/>
                        <a:cs typeface="Times New Roman"/>
                        <a:sym typeface="Times New Roman"/>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just" rtl="0">
                        <a:lnSpc>
                          <a:spcPct val="115000"/>
                        </a:lnSpc>
                        <a:spcBef>
                          <a:spcPts val="0"/>
                        </a:spcBef>
                        <a:spcAft>
                          <a:spcPts val="0"/>
                        </a:spcAft>
                        <a:buClr>
                          <a:srgbClr val="000000"/>
                        </a:buClr>
                        <a:buSzPts val="1800"/>
                        <a:buFont typeface="Arial"/>
                        <a:buNone/>
                      </a:pPr>
                      <a:r>
                        <a:rPr lang="en" sz="1800" b="1" u="none" strike="noStrike" cap="none">
                          <a:latin typeface="Times New Roman"/>
                          <a:ea typeface="Times New Roman"/>
                          <a:cs typeface="Times New Roman"/>
                          <a:sym typeface="Times New Roman"/>
                        </a:rPr>
                        <a:t>Mens rea </a:t>
                      </a:r>
                      <a:endParaRPr sz="1800" u="none" strike="noStrike" cap="none">
                        <a:latin typeface="Times New Roman"/>
                        <a:ea typeface="Times New Roman"/>
                        <a:cs typeface="Times New Roman"/>
                        <a:sym typeface="Times New Roman"/>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2370200">
                <a:tc>
                  <a:txBody>
                    <a:bodyPr/>
                    <a:lstStyle/>
                    <a:p>
                      <a:pPr marL="527050" marR="0" lvl="0" indent="-450850" algn="l" rtl="0">
                        <a:lnSpc>
                          <a:spcPct val="115000"/>
                        </a:lnSpc>
                        <a:spcBef>
                          <a:spcPts val="0"/>
                        </a:spcBef>
                        <a:spcAft>
                          <a:spcPts val="0"/>
                        </a:spcAft>
                        <a:buClr>
                          <a:srgbClr val="000000"/>
                        </a:buClr>
                        <a:buSzPts val="2400"/>
                        <a:buFont typeface="Times New Roman"/>
                        <a:buChar char="•"/>
                      </a:pPr>
                      <a:r>
                        <a:rPr lang="en" sz="2400" b="1" u="none" strike="noStrike" cap="none">
                          <a:latin typeface="Times New Roman"/>
                          <a:ea typeface="Times New Roman"/>
                          <a:cs typeface="Times New Roman"/>
                          <a:sym typeface="Times New Roman"/>
                        </a:rPr>
                        <a:t>It was criticism instead of vicious insult</a:t>
                      </a:r>
                      <a:endParaRPr sz="2400" b="1" u="none" strike="noStrike" cap="none">
                        <a:latin typeface="Times New Roman"/>
                        <a:ea typeface="Times New Roman"/>
                        <a:cs typeface="Times New Roman"/>
                        <a:sym typeface="Times New Roman"/>
                      </a:endParaRPr>
                    </a:p>
                    <a:p>
                      <a:pPr marL="457200" marR="0" lvl="0" indent="-254000" algn="l" rtl="0">
                        <a:lnSpc>
                          <a:spcPct val="115000"/>
                        </a:lnSpc>
                        <a:spcBef>
                          <a:spcPts val="0"/>
                        </a:spcBef>
                        <a:spcAft>
                          <a:spcPts val="0"/>
                        </a:spcAft>
                        <a:buClr>
                          <a:srgbClr val="000000"/>
                        </a:buClr>
                        <a:buSzPts val="3200"/>
                        <a:buFont typeface="Arial"/>
                        <a:buNone/>
                      </a:pPr>
                      <a:endParaRPr sz="2400" b="1" u="none" strike="noStrike" cap="none">
                        <a:latin typeface="Times New Roman"/>
                        <a:ea typeface="Times New Roman"/>
                        <a:cs typeface="Times New Roman"/>
                        <a:sym typeface="Times New Roman"/>
                      </a:endParaRPr>
                    </a:p>
                    <a:p>
                      <a:pPr marL="527050" marR="0" lvl="0" indent="-450850" algn="l" rtl="0">
                        <a:lnSpc>
                          <a:spcPct val="115000"/>
                        </a:lnSpc>
                        <a:spcBef>
                          <a:spcPts val="0"/>
                        </a:spcBef>
                        <a:spcAft>
                          <a:spcPts val="0"/>
                        </a:spcAft>
                        <a:buClr>
                          <a:srgbClr val="000000"/>
                        </a:buClr>
                        <a:buSzPts val="2400"/>
                        <a:buFont typeface="Times New Roman"/>
                        <a:buChar char="•"/>
                      </a:pPr>
                      <a:r>
                        <a:rPr lang="en" sz="2400" b="1" u="none" strike="noStrike" cap="none">
                          <a:latin typeface="Times New Roman"/>
                          <a:ea typeface="Times New Roman"/>
                          <a:cs typeface="Times New Roman"/>
                          <a:sym typeface="Times New Roman"/>
                        </a:rPr>
                        <a:t>Fair and reasonable</a:t>
                      </a:r>
                      <a:endParaRPr sz="2400" u="none" strike="noStrike" cap="none">
                        <a:latin typeface="Times New Roman"/>
                        <a:ea typeface="Times New Roman"/>
                        <a:cs typeface="Times New Roman"/>
                        <a:sym typeface="Times New Roman"/>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FC5E8"/>
                    </a:solidFill>
                  </a:tcPr>
                </a:tc>
                <a:tc>
                  <a:txBody>
                    <a:bodyPr/>
                    <a:lstStyle/>
                    <a:p>
                      <a:pPr marL="527050" marR="0" lvl="0" indent="-450850" algn="l" rtl="0">
                        <a:lnSpc>
                          <a:spcPct val="115000"/>
                        </a:lnSpc>
                        <a:spcBef>
                          <a:spcPts val="0"/>
                        </a:spcBef>
                        <a:spcAft>
                          <a:spcPts val="0"/>
                        </a:spcAft>
                        <a:buClr>
                          <a:srgbClr val="000000"/>
                        </a:buClr>
                        <a:buSzPts val="2400"/>
                        <a:buFont typeface="Times New Roman"/>
                        <a:buChar char="•"/>
                      </a:pPr>
                      <a:r>
                        <a:rPr lang="en" sz="2400" b="1" i="0" u="none" strike="noStrike" cap="none">
                          <a:solidFill>
                            <a:srgbClr val="000000"/>
                          </a:solidFill>
                          <a:latin typeface="Times New Roman"/>
                          <a:ea typeface="Times New Roman"/>
                          <a:cs typeface="Times New Roman"/>
                          <a:sym typeface="Times New Roman"/>
                        </a:rPr>
                        <a:t>No intention or recklessness to interfere with the administration of justice</a:t>
                      </a:r>
                      <a:endParaRPr sz="2400" b="1" i="0" u="none" strike="noStrike" cap="none">
                        <a:solidFill>
                          <a:srgbClr val="000000"/>
                        </a:solidFill>
                        <a:latin typeface="Times New Roman"/>
                        <a:ea typeface="Times New Roman"/>
                        <a:cs typeface="Times New Roman"/>
                        <a:sym typeface="Times New Roman"/>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6D7A8"/>
                    </a:solidFill>
                  </a:tcPr>
                </a:tc>
                <a:extLst>
                  <a:ext uri="{0D108BD9-81ED-4DB2-BD59-A6C34878D82A}">
                    <a16:rowId xmlns:a16="http://schemas.microsoft.com/office/drawing/2014/main" val="10001"/>
                  </a:ext>
                </a:extLst>
              </a:tr>
            </a:tbl>
          </a:graphicData>
        </a:graphic>
      </p:graphicFrame>
      <p:sp>
        <p:nvSpPr>
          <p:cNvPr id="438" name="Google Shape;438;p54"/>
          <p:cNvSpPr txBox="1"/>
          <p:nvPr/>
        </p:nvSpPr>
        <p:spPr>
          <a:xfrm>
            <a:off x="637050" y="395250"/>
            <a:ext cx="7869900" cy="1125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3000"/>
              <a:buFont typeface="Arial"/>
              <a:buNone/>
            </a:pPr>
            <a:r>
              <a:rPr lang="en" sz="3000" b="1" i="0" u="none" strike="noStrike" cap="none">
                <a:solidFill>
                  <a:schemeClr val="accent1"/>
                </a:solidFill>
                <a:latin typeface="Times New Roman"/>
                <a:ea typeface="Times New Roman"/>
                <a:cs typeface="Times New Roman"/>
                <a:sym typeface="Times New Roman"/>
              </a:rPr>
              <a:t>Mr A’s online statement is not a contempt of court</a:t>
            </a:r>
            <a:endParaRPr sz="30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ctrTitle"/>
          </p:nvPr>
        </p:nvSpPr>
        <p:spPr>
          <a:xfrm>
            <a:off x="1126125" y="2083600"/>
            <a:ext cx="7136700" cy="1022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400"/>
              <a:buNone/>
            </a:pPr>
            <a:endParaRPr/>
          </a:p>
          <a:p>
            <a:pPr marL="0" lvl="0" indent="0" algn="ctr" rtl="0">
              <a:lnSpc>
                <a:spcPct val="100000"/>
              </a:lnSpc>
              <a:spcBef>
                <a:spcPts val="0"/>
              </a:spcBef>
              <a:spcAft>
                <a:spcPts val="0"/>
              </a:spcAft>
              <a:buSzPts val="5400"/>
              <a:buNone/>
            </a:pPr>
            <a:endParaRPr/>
          </a:p>
          <a:p>
            <a:pPr marL="0" lvl="0" indent="0" algn="ctr" rtl="0">
              <a:lnSpc>
                <a:spcPct val="100000"/>
              </a:lnSpc>
              <a:spcBef>
                <a:spcPts val="0"/>
              </a:spcBef>
              <a:spcAft>
                <a:spcPts val="0"/>
              </a:spcAft>
              <a:buSzPts val="5400"/>
              <a:buNone/>
            </a:pPr>
            <a:r>
              <a:rPr lang="en"/>
              <a:t>Shall nowadays students learn Classicial Chinese？</a:t>
            </a:r>
            <a:endParaRPr/>
          </a:p>
        </p:txBody>
      </p:sp>
      <p:sp>
        <p:nvSpPr>
          <p:cNvPr id="121" name="Google Shape;12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5"/>
          <p:cNvSpPr txBox="1">
            <a:spLocks noGrp="1"/>
          </p:cNvSpPr>
          <p:nvPr>
            <p:ph type="body" idx="1"/>
          </p:nvPr>
        </p:nvSpPr>
        <p:spPr>
          <a:xfrm>
            <a:off x="1511850" y="312775"/>
            <a:ext cx="5998800" cy="59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2400"/>
              <a:buFont typeface="PT Sans Narrow"/>
              <a:buNone/>
            </a:pPr>
            <a:r>
              <a:rPr lang="en" sz="3600" b="1">
                <a:solidFill>
                  <a:schemeClr val="accent1"/>
                </a:solidFill>
                <a:latin typeface="Times New Roman"/>
                <a:ea typeface="Times New Roman"/>
                <a:cs typeface="Times New Roman"/>
                <a:sym typeface="Times New Roman"/>
              </a:rPr>
              <a:t>Case Study 2</a:t>
            </a:r>
            <a:endParaRPr sz="3600" b="1" i="0" u="none" strike="noStrike" cap="none">
              <a:solidFill>
                <a:schemeClr val="accent1"/>
              </a:solidFill>
              <a:latin typeface="Times New Roman"/>
              <a:ea typeface="Times New Roman"/>
              <a:cs typeface="Times New Roman"/>
              <a:sym typeface="Times New Roman"/>
            </a:endParaRPr>
          </a:p>
        </p:txBody>
      </p:sp>
      <p:sp>
        <p:nvSpPr>
          <p:cNvPr id="444" name="Google Shape;444;p55"/>
          <p:cNvSpPr txBox="1"/>
          <p:nvPr/>
        </p:nvSpPr>
        <p:spPr>
          <a:xfrm>
            <a:off x="66250" y="1080325"/>
            <a:ext cx="8890000" cy="38988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Times New Roman"/>
              <a:buChar char="-"/>
            </a:pPr>
            <a:r>
              <a:rPr lang="en" sz="1800" b="0" i="0" u="none" strike="noStrike" cap="none">
                <a:solidFill>
                  <a:srgbClr val="000000"/>
                </a:solidFill>
                <a:latin typeface="Times New Roman"/>
                <a:ea typeface="Times New Roman"/>
                <a:cs typeface="Times New Roman"/>
                <a:sym typeface="Times New Roman"/>
              </a:rPr>
              <a:t>Prosecutor ruled that Ms B was guilty of shoplifting</a:t>
            </a:r>
            <a:endParaRPr sz="1800" b="0" i="0" u="none" strike="noStrike" cap="none">
              <a:solidFill>
                <a:srgbClr val="000000"/>
              </a:solidFill>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rgbClr val="000000"/>
              </a:buClr>
              <a:buSzPts val="1800"/>
              <a:buFont typeface="Times New Roman"/>
              <a:buChar char="-"/>
            </a:pPr>
            <a:r>
              <a:rPr lang="en" sz="1800" b="0" i="0" u="none" strike="noStrike" cap="none">
                <a:solidFill>
                  <a:srgbClr val="000000"/>
                </a:solidFill>
                <a:latin typeface="Times New Roman"/>
                <a:ea typeface="Times New Roman"/>
                <a:cs typeface="Times New Roman"/>
                <a:sym typeface="Times New Roman"/>
              </a:rPr>
              <a:t>Ms B’s appeal was rejected</a:t>
            </a:r>
            <a:endParaRPr sz="1800" b="0" i="0" u="none" strike="noStrike" cap="none">
              <a:solidFill>
                <a:srgbClr val="000000"/>
              </a:solidFill>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rgbClr val="000000"/>
              </a:buClr>
              <a:buSzPts val="1800"/>
              <a:buFont typeface="Times New Roman"/>
              <a:buChar char="-"/>
            </a:pPr>
            <a:r>
              <a:rPr lang="en" sz="1800" b="0" i="0" u="none" strike="noStrike" cap="none">
                <a:solidFill>
                  <a:srgbClr val="000000"/>
                </a:solidFill>
                <a:latin typeface="Times New Roman"/>
                <a:ea typeface="Times New Roman"/>
                <a:cs typeface="Times New Roman"/>
                <a:sym typeface="Times New Roman"/>
              </a:rPr>
              <a:t>She then made a post on LIHKG saying:</a:t>
            </a:r>
            <a:r>
              <a:rPr lang="en" sz="1800" b="0" i="0" u="none" strike="noStrike" cap="none">
                <a:solidFill>
                  <a:srgbClr val="000000"/>
                </a:solidFill>
                <a:highlight>
                  <a:srgbClr val="FFFF00"/>
                </a:highlight>
                <a:latin typeface="Times New Roman"/>
                <a:ea typeface="Times New Roman"/>
                <a:cs typeface="Times New Roman"/>
                <a:sym typeface="Times New Roman"/>
              </a:rPr>
              <a:t> “the judge is an idiot and every staff of the Hong Kong Customs and Excise Department (C&amp;ED) were a useless dog.” In her post, she mentioned that C&amp;ED was backed by some British Gwai Lo, including judges Mr Lo and the Mr Ko. </a:t>
            </a:r>
            <a:endParaRPr/>
          </a:p>
          <a:p>
            <a:pPr marL="457200" marR="0" lvl="0" indent="-342900" algn="l" rtl="0">
              <a:lnSpc>
                <a:spcPct val="100000"/>
              </a:lnSpc>
              <a:spcBef>
                <a:spcPts val="0"/>
              </a:spcBef>
              <a:spcAft>
                <a:spcPts val="0"/>
              </a:spcAft>
              <a:buClr>
                <a:srgbClr val="000000"/>
              </a:buClr>
              <a:buSzPts val="1800"/>
              <a:buFont typeface="Times New Roman"/>
              <a:buChar char="-"/>
            </a:pPr>
            <a:r>
              <a:rPr lang="en" sz="1800" b="0" i="0" u="none" strike="noStrike" cap="none">
                <a:solidFill>
                  <a:srgbClr val="000000"/>
                </a:solidFill>
                <a:latin typeface="Times New Roman"/>
                <a:ea typeface="Times New Roman"/>
                <a:cs typeface="Times New Roman"/>
                <a:sym typeface="Times New Roman"/>
              </a:rPr>
              <a:t>She then made several posts repeating the similar message.</a:t>
            </a:r>
            <a:endParaRPr sz="1800" b="0" i="0" u="none" strike="noStrike" cap="none">
              <a:solidFill>
                <a:srgbClr val="000000"/>
              </a:solidFill>
              <a:latin typeface="Times New Roman"/>
              <a:ea typeface="Times New Roman"/>
              <a:cs typeface="Times New Roman"/>
              <a:sym typeface="Times New Roman"/>
            </a:endParaRPr>
          </a:p>
          <a:p>
            <a:pPr marL="457200" marR="0" lvl="0" indent="-381000" algn="l" rtl="0">
              <a:lnSpc>
                <a:spcPct val="100000"/>
              </a:lnSpc>
              <a:spcBef>
                <a:spcPts val="0"/>
              </a:spcBef>
              <a:spcAft>
                <a:spcPts val="0"/>
              </a:spcAft>
              <a:buClr>
                <a:srgbClr val="000000"/>
              </a:buClr>
              <a:buSzPts val="2400"/>
              <a:buFont typeface="Times New Roman"/>
              <a:buChar char="-"/>
            </a:pPr>
            <a:r>
              <a:rPr lang="en" sz="1800" b="0" i="0" u="none" strike="noStrike" cap="none">
                <a:solidFill>
                  <a:srgbClr val="000000"/>
                </a:solidFill>
                <a:latin typeface="Times New Roman"/>
                <a:ea typeface="Times New Roman"/>
                <a:cs typeface="Times New Roman"/>
                <a:sym typeface="Times New Roman"/>
              </a:rPr>
              <a:t>In one of her latest post, she urged that judges should be </a:t>
            </a:r>
            <a:r>
              <a:rPr lang="en" sz="1800" b="0" i="0" u="none" strike="noStrike" cap="none">
                <a:solidFill>
                  <a:srgbClr val="000000"/>
                </a:solidFill>
                <a:highlight>
                  <a:srgbClr val="FFFF00"/>
                </a:highlight>
                <a:latin typeface="Times New Roman"/>
                <a:ea typeface="Times New Roman"/>
                <a:cs typeface="Times New Roman"/>
                <a:sym typeface="Times New Roman"/>
              </a:rPr>
              <a:t>careful to avoid making any mistakes and thus hitting the headline. </a:t>
            </a:r>
            <a:r>
              <a:rPr lang="en" sz="1800" b="0" i="0" u="none" strike="noStrike" cap="none">
                <a:solidFill>
                  <a:srgbClr val="000000"/>
                </a:solidFill>
                <a:latin typeface="Times New Roman"/>
                <a:ea typeface="Times New Roman"/>
                <a:cs typeface="Times New Roman"/>
                <a:sym typeface="Times New Roman"/>
              </a:rPr>
              <a:t>Besides, she wished the judges</a:t>
            </a:r>
            <a:r>
              <a:rPr lang="en" sz="1800" b="0" i="0" u="none" strike="noStrike" cap="none">
                <a:solidFill>
                  <a:srgbClr val="000000"/>
                </a:solidFill>
                <a:highlight>
                  <a:srgbClr val="FFFF00"/>
                </a:highlight>
                <a:latin typeface="Times New Roman"/>
                <a:ea typeface="Times New Roman"/>
                <a:cs typeface="Times New Roman"/>
                <a:sym typeface="Times New Roman"/>
              </a:rPr>
              <a:t> could stay safe and sleep tight every night.</a:t>
            </a:r>
            <a:endParaRPr sz="2400" b="0" i="0" u="none" strike="noStrike" cap="none">
              <a:solidFill>
                <a:srgbClr val="000000"/>
              </a:solidFill>
              <a:highlight>
                <a:srgbClr val="FFFF00"/>
              </a:highlight>
              <a:latin typeface="Times New Roman"/>
              <a:ea typeface="Times New Roman"/>
              <a:cs typeface="Times New Roman"/>
              <a:sym typeface="Times New Roman"/>
            </a:endParaRPr>
          </a:p>
        </p:txBody>
      </p:sp>
      <p:sp>
        <p:nvSpPr>
          <p:cNvPr id="445" name="Google Shape;445;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6"/>
          <p:cNvSpPr txBox="1">
            <a:spLocks noGrp="1"/>
          </p:cNvSpPr>
          <p:nvPr>
            <p:ph type="title"/>
          </p:nvPr>
        </p:nvSpPr>
        <p:spPr>
          <a:xfrm>
            <a:off x="122350" y="44084"/>
            <a:ext cx="8653350" cy="1112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accent1"/>
              </a:buClr>
              <a:buSzPts val="3600"/>
              <a:buFont typeface="PT Sans Narrow"/>
              <a:buNone/>
            </a:pPr>
            <a:r>
              <a:rPr lang="en" dirty="0">
                <a:solidFill>
                  <a:srgbClr val="000000"/>
                </a:solidFill>
                <a:latin typeface="Times New Roman"/>
                <a:ea typeface="Times New Roman"/>
                <a:cs typeface="Times New Roman"/>
                <a:sym typeface="Times New Roman"/>
              </a:rPr>
              <a:t>Is Ms B’s statement scandalising the court?</a:t>
            </a:r>
            <a:endParaRPr sz="3600" i="0" u="none" strike="noStrike" cap="none" dirty="0">
              <a:solidFill>
                <a:srgbClr val="000000"/>
              </a:solidFill>
              <a:latin typeface="Times New Roman"/>
              <a:ea typeface="Times New Roman"/>
              <a:cs typeface="Times New Roman"/>
              <a:sym typeface="Times New Roman"/>
            </a:endParaRPr>
          </a:p>
        </p:txBody>
      </p:sp>
      <p:sp>
        <p:nvSpPr>
          <p:cNvPr id="451" name="Google Shape;451;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41</a:t>
            </a:fld>
            <a:endParaRPr/>
          </a:p>
        </p:txBody>
      </p:sp>
      <p:graphicFrame>
        <p:nvGraphicFramePr>
          <p:cNvPr id="452" name="Google Shape;452;p56"/>
          <p:cNvGraphicFramePr/>
          <p:nvPr/>
        </p:nvGraphicFramePr>
        <p:xfrm>
          <a:off x="122350" y="1031725"/>
          <a:ext cx="8896050" cy="3436310"/>
        </p:xfrm>
        <a:graphic>
          <a:graphicData uri="http://schemas.openxmlformats.org/drawingml/2006/table">
            <a:tbl>
              <a:tblPr>
                <a:noFill/>
                <a:tableStyleId>{D69FCA88-9BBD-4DC3-A19C-F88900FDA7D0}</a:tableStyleId>
              </a:tblPr>
              <a:tblGrid>
                <a:gridCol w="4448025">
                  <a:extLst>
                    <a:ext uri="{9D8B030D-6E8A-4147-A177-3AD203B41FA5}">
                      <a16:colId xmlns:a16="http://schemas.microsoft.com/office/drawing/2014/main" val="20000"/>
                    </a:ext>
                  </a:extLst>
                </a:gridCol>
                <a:gridCol w="4448025">
                  <a:extLst>
                    <a:ext uri="{9D8B030D-6E8A-4147-A177-3AD203B41FA5}">
                      <a16:colId xmlns:a16="http://schemas.microsoft.com/office/drawing/2014/main" val="20001"/>
                    </a:ext>
                  </a:extLst>
                </a:gridCol>
              </a:tblGrid>
              <a:tr h="473475">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a:solidFill>
                            <a:srgbClr val="FFFFFF"/>
                          </a:solidFill>
                          <a:latin typeface="Times New Roman"/>
                          <a:ea typeface="Times New Roman"/>
                          <a:cs typeface="Times New Roman"/>
                          <a:sym typeface="Times New Roman"/>
                        </a:rPr>
                        <a:t>Yes</a:t>
                      </a:r>
                      <a:endParaRPr sz="2400" b="1" u="none" strike="noStrike" cap="none">
                        <a:solidFill>
                          <a:srgbClr val="FFFFFF"/>
                        </a:solidFill>
                        <a:latin typeface="Times New Roman"/>
                        <a:ea typeface="Times New Roman"/>
                        <a:cs typeface="Times New Roman"/>
                        <a:sym typeface="Times New Roman"/>
                      </a:endParaRPr>
                    </a:p>
                  </a:txBody>
                  <a:tcPr marL="91425" marR="91425" marT="91425" marB="91425">
                    <a:lnL w="19050" cap="flat" cmpd="sng">
                      <a:solidFill>
                        <a:srgbClr val="434343"/>
                      </a:solidFill>
                      <a:prstDash val="solid"/>
                      <a:round/>
                      <a:headEnd type="none" w="sm" len="sm"/>
                      <a:tailEnd type="none" w="sm" len="sm"/>
                    </a:lnL>
                    <a:lnR w="19050"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a:solidFill>
                            <a:srgbClr val="FFFFFF"/>
                          </a:solidFill>
                          <a:latin typeface="Times New Roman"/>
                          <a:ea typeface="Times New Roman"/>
                          <a:cs typeface="Times New Roman"/>
                          <a:sym typeface="Times New Roman"/>
                        </a:rPr>
                        <a:t>No</a:t>
                      </a:r>
                      <a:endParaRPr sz="2400" b="1" u="none" strike="noStrike" cap="none">
                        <a:solidFill>
                          <a:srgbClr val="FFFFFF"/>
                        </a:solidFill>
                        <a:latin typeface="Times New Roman"/>
                        <a:ea typeface="Times New Roman"/>
                        <a:cs typeface="Times New Roman"/>
                        <a:sym typeface="Times New Roman"/>
                      </a:endParaRPr>
                    </a:p>
                  </a:txBody>
                  <a:tcPr marL="91425" marR="91425" marT="91425" marB="91425">
                    <a:lnL w="19050" cap="flat" cmpd="sng">
                      <a:solidFill>
                        <a:srgbClr val="434343"/>
                      </a:solidFill>
                      <a:prstDash val="solid"/>
                      <a:round/>
                      <a:headEnd type="none" w="sm" len="sm"/>
                      <a:tailEnd type="none" w="sm" len="sm"/>
                    </a:lnL>
                    <a:lnR w="19050"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FFFFFF"/>
                      </a:solidFill>
                      <a:prstDash val="solid"/>
                      <a:round/>
                      <a:headEnd type="none" w="sm" len="sm"/>
                      <a:tailEnd type="none" w="sm" len="sm"/>
                    </a:lnB>
                    <a:solidFill>
                      <a:srgbClr val="CC0000"/>
                    </a:solidFill>
                  </a:tcPr>
                </a:tc>
                <a:extLst>
                  <a:ext uri="{0D108BD9-81ED-4DB2-BD59-A6C34878D82A}">
                    <a16:rowId xmlns:a16="http://schemas.microsoft.com/office/drawing/2014/main" val="10000"/>
                  </a:ext>
                </a:extLst>
              </a:tr>
              <a:tr h="1706875">
                <a:tc>
                  <a:txBody>
                    <a:bodyPr/>
                    <a:lstStyle/>
                    <a:p>
                      <a:pPr marL="0" marR="0" lvl="0" indent="0" algn="l" rtl="0">
                        <a:lnSpc>
                          <a:spcPct val="115000"/>
                        </a:lnSpc>
                        <a:spcBef>
                          <a:spcPts val="0"/>
                        </a:spcBef>
                        <a:spcAft>
                          <a:spcPts val="0"/>
                        </a:spcAft>
                        <a:buClr>
                          <a:srgbClr val="000000"/>
                        </a:buClr>
                        <a:buSzPts val="1800"/>
                        <a:buFont typeface="Arial"/>
                        <a:buNone/>
                      </a:pPr>
                      <a:r>
                        <a:rPr lang="en" sz="1800" b="1" u="none" strike="noStrike" cap="none">
                          <a:solidFill>
                            <a:srgbClr val="666666"/>
                          </a:solidFill>
                          <a:latin typeface="Times New Roman"/>
                          <a:ea typeface="Times New Roman"/>
                          <a:cs typeface="Times New Roman"/>
                          <a:sym typeface="Times New Roman"/>
                        </a:rPr>
                        <a:t>Actus reus </a:t>
                      </a:r>
                      <a:endParaRPr sz="1800" b="1" u="none" strike="noStrike" cap="none">
                        <a:solidFill>
                          <a:srgbClr val="666666"/>
                        </a:solidFill>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1200"/>
                        <a:buFont typeface="Arial"/>
                        <a:buNone/>
                      </a:pPr>
                      <a:endParaRPr sz="1200" u="none" strike="noStrike" cap="none">
                        <a:solidFill>
                          <a:srgbClr val="666666"/>
                        </a:solidFill>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34343"/>
                      </a:solidFill>
                      <a:prstDash val="solid"/>
                      <a:round/>
                      <a:headEnd type="none" w="sm" len="sm"/>
                      <a:tailEnd type="none" w="sm" len="sm"/>
                    </a:lnB>
                    <a:solidFill>
                      <a:srgbClr val="D9EAD3"/>
                    </a:solidFill>
                  </a:tcPr>
                </a:tc>
                <a:tc>
                  <a:txBody>
                    <a:bodyPr/>
                    <a:lstStyle/>
                    <a:p>
                      <a:pPr marL="0" marR="0" lvl="0" indent="0" algn="just" rtl="0">
                        <a:lnSpc>
                          <a:spcPct val="115000"/>
                        </a:lnSpc>
                        <a:spcBef>
                          <a:spcPts val="0"/>
                        </a:spcBef>
                        <a:spcAft>
                          <a:spcPts val="0"/>
                        </a:spcAft>
                        <a:buClr>
                          <a:srgbClr val="000000"/>
                        </a:buClr>
                        <a:buSzPts val="1800"/>
                        <a:buFont typeface="Arial"/>
                        <a:buNone/>
                      </a:pPr>
                      <a:r>
                        <a:rPr lang="en" sz="1800" b="1" u="none" strike="noStrike" cap="none">
                          <a:solidFill>
                            <a:srgbClr val="666666"/>
                          </a:solidFill>
                          <a:latin typeface="Times New Roman"/>
                          <a:ea typeface="Times New Roman"/>
                          <a:cs typeface="Times New Roman"/>
                          <a:sym typeface="Times New Roman"/>
                        </a:rPr>
                        <a:t>Actus reus </a:t>
                      </a:r>
                      <a:endParaRPr sz="1800" b="1" u="none" strike="noStrike" cap="none">
                        <a:solidFill>
                          <a:srgbClr val="666666"/>
                        </a:solidFill>
                        <a:latin typeface="Times New Roman"/>
                        <a:ea typeface="Times New Roman"/>
                        <a:cs typeface="Times New Roman"/>
                        <a:sym typeface="Times New Roman"/>
                      </a:endParaRPr>
                    </a:p>
                    <a:p>
                      <a:pPr marL="457200" marR="0" lvl="0" indent="0" algn="just" rtl="0">
                        <a:lnSpc>
                          <a:spcPct val="115000"/>
                        </a:lnSpc>
                        <a:spcBef>
                          <a:spcPts val="0"/>
                        </a:spcBef>
                        <a:spcAft>
                          <a:spcPts val="0"/>
                        </a:spcAft>
                        <a:buClr>
                          <a:srgbClr val="000000"/>
                        </a:buClr>
                        <a:buSzPts val="1800"/>
                        <a:buFont typeface="Arial"/>
                        <a:buNone/>
                      </a:pPr>
                      <a:endParaRPr sz="1800" u="none" strike="noStrike" cap="none">
                        <a:solidFill>
                          <a:srgbClr val="666666"/>
                        </a:solidFill>
                        <a:latin typeface="Times New Roman"/>
                        <a:ea typeface="Times New Roman"/>
                        <a:cs typeface="Times New Roman"/>
                        <a:sym typeface="Times New Roman"/>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34343"/>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1180825">
                <a:tc>
                  <a:txBody>
                    <a:bodyPr/>
                    <a:lstStyle/>
                    <a:p>
                      <a:pPr marL="0" marR="0" lvl="0" indent="0" algn="l" rtl="0">
                        <a:lnSpc>
                          <a:spcPct val="115000"/>
                        </a:lnSpc>
                        <a:spcBef>
                          <a:spcPts val="0"/>
                        </a:spcBef>
                        <a:spcAft>
                          <a:spcPts val="0"/>
                        </a:spcAft>
                        <a:buClr>
                          <a:srgbClr val="000000"/>
                        </a:buClr>
                        <a:buSzPts val="1800"/>
                        <a:buFont typeface="Arial"/>
                        <a:buNone/>
                      </a:pPr>
                      <a:r>
                        <a:rPr lang="en" sz="1800" b="1" u="none" strike="noStrike" cap="none">
                          <a:solidFill>
                            <a:srgbClr val="666666"/>
                          </a:solidFill>
                          <a:latin typeface="Times New Roman"/>
                          <a:ea typeface="Times New Roman"/>
                          <a:cs typeface="Times New Roman"/>
                          <a:sym typeface="Times New Roman"/>
                        </a:rPr>
                        <a:t>Mens rea </a:t>
                      </a:r>
                      <a:endParaRPr sz="1800" b="1" u="none" strike="noStrike" cap="none">
                        <a:solidFill>
                          <a:srgbClr val="666666"/>
                        </a:solidFill>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1800"/>
                        <a:buFont typeface="Arial"/>
                        <a:buNone/>
                      </a:pPr>
                      <a:endParaRPr sz="1800" b="1" u="none" strike="noStrike" cap="none">
                        <a:solidFill>
                          <a:srgbClr val="666666"/>
                        </a:solidFill>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marR="0" lvl="0" indent="0" algn="just" rtl="0">
                        <a:lnSpc>
                          <a:spcPct val="115000"/>
                        </a:lnSpc>
                        <a:spcBef>
                          <a:spcPts val="0"/>
                        </a:spcBef>
                        <a:spcAft>
                          <a:spcPts val="0"/>
                        </a:spcAft>
                        <a:buClr>
                          <a:srgbClr val="000000"/>
                        </a:buClr>
                        <a:buSzPts val="1800"/>
                        <a:buFont typeface="Arial"/>
                        <a:buNone/>
                      </a:pPr>
                      <a:r>
                        <a:rPr lang="en" sz="1800" b="1" u="none" strike="noStrike" cap="none">
                          <a:solidFill>
                            <a:srgbClr val="666666"/>
                          </a:solidFill>
                          <a:latin typeface="Times New Roman"/>
                          <a:ea typeface="Times New Roman"/>
                          <a:cs typeface="Times New Roman"/>
                          <a:sym typeface="Times New Roman"/>
                        </a:rPr>
                        <a:t>Mens rea </a:t>
                      </a:r>
                      <a:endParaRPr sz="1800" b="1" u="none" strike="noStrike" cap="none">
                        <a:solidFill>
                          <a:srgbClr val="666666"/>
                        </a:solidFill>
                        <a:latin typeface="Times New Roman"/>
                        <a:ea typeface="Times New Roman"/>
                        <a:cs typeface="Times New Roman"/>
                        <a:sym typeface="Times New Roman"/>
                      </a:endParaRPr>
                    </a:p>
                    <a:p>
                      <a:pPr marL="457200" marR="0" lvl="0" indent="0" algn="just" rtl="0">
                        <a:lnSpc>
                          <a:spcPct val="115000"/>
                        </a:lnSpc>
                        <a:spcBef>
                          <a:spcPts val="0"/>
                        </a:spcBef>
                        <a:spcAft>
                          <a:spcPts val="0"/>
                        </a:spcAft>
                        <a:buClr>
                          <a:srgbClr val="000000"/>
                        </a:buClr>
                        <a:buSzPts val="1800"/>
                        <a:buFont typeface="Arial"/>
                        <a:buNone/>
                      </a:pPr>
                      <a:endParaRPr sz="1800" b="1" u="none" strike="noStrike" cap="none">
                        <a:solidFill>
                          <a:srgbClr val="666666"/>
                        </a:solidFill>
                        <a:latin typeface="Times New Roman"/>
                        <a:ea typeface="Times New Roman"/>
                        <a:cs typeface="Times New Roman"/>
                        <a:sym typeface="Times New Roman"/>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2"/>
                  </a:ext>
                </a:extLst>
              </a:tr>
            </a:tbl>
          </a:graphicData>
        </a:graphic>
      </p:graphicFrame>
      <p:pic>
        <p:nvPicPr>
          <p:cNvPr id="453" name="Google Shape;453;p56"/>
          <p:cNvPicPr preferRelativeResize="0"/>
          <p:nvPr/>
        </p:nvPicPr>
        <p:blipFill rotWithShape="1">
          <a:blip r:embed="rId3">
            <a:alphaModFix/>
          </a:blip>
          <a:srcRect/>
          <a:stretch/>
        </p:blipFill>
        <p:spPr>
          <a:xfrm>
            <a:off x="3854295" y="698025"/>
            <a:ext cx="1078400" cy="1078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42</a:t>
            </a:fld>
            <a:endParaRPr/>
          </a:p>
        </p:txBody>
      </p:sp>
      <p:graphicFrame>
        <p:nvGraphicFramePr>
          <p:cNvPr id="459" name="Google Shape;459;p57"/>
          <p:cNvGraphicFramePr/>
          <p:nvPr/>
        </p:nvGraphicFramePr>
        <p:xfrm>
          <a:off x="545913" y="1349075"/>
          <a:ext cx="8052175" cy="3744133"/>
        </p:xfrm>
        <a:graphic>
          <a:graphicData uri="http://schemas.openxmlformats.org/drawingml/2006/table">
            <a:tbl>
              <a:tblPr>
                <a:noFill/>
                <a:tableStyleId>{D69FCA88-9BBD-4DC3-A19C-F88900FDA7D0}</a:tableStyleId>
              </a:tblPr>
              <a:tblGrid>
                <a:gridCol w="8052175">
                  <a:extLst>
                    <a:ext uri="{9D8B030D-6E8A-4147-A177-3AD203B41FA5}">
                      <a16:colId xmlns:a16="http://schemas.microsoft.com/office/drawing/2014/main" val="20000"/>
                    </a:ext>
                  </a:extLst>
                </a:gridCol>
              </a:tblGrid>
              <a:tr h="473475">
                <a:tc>
                  <a:txBody>
                    <a:bodyPr/>
                    <a:lstStyle/>
                    <a:p>
                      <a:pPr marL="0" marR="0" lvl="0" indent="0" algn="ctr" rtl="0">
                        <a:lnSpc>
                          <a:spcPct val="100000"/>
                        </a:lnSpc>
                        <a:spcBef>
                          <a:spcPts val="0"/>
                        </a:spcBef>
                        <a:spcAft>
                          <a:spcPts val="0"/>
                        </a:spcAft>
                        <a:buClr>
                          <a:srgbClr val="000000"/>
                        </a:buClr>
                        <a:buSzPts val="1800"/>
                        <a:buFont typeface="Arial"/>
                        <a:buNone/>
                      </a:pPr>
                      <a:r>
                        <a:rPr lang="en" sz="2000" b="1" u="sng" strike="noStrike" cap="none">
                          <a:solidFill>
                            <a:srgbClr val="FFFFFF"/>
                          </a:solidFill>
                          <a:latin typeface="Times New Roman"/>
                          <a:ea typeface="Times New Roman"/>
                          <a:cs typeface="Times New Roman"/>
                          <a:sym typeface="Times New Roman"/>
                        </a:rPr>
                        <a:t>Think further...</a:t>
                      </a:r>
                      <a:endParaRPr sz="2000" b="1" u="sng" strike="noStrike" cap="none">
                        <a:solidFill>
                          <a:srgbClr val="FFFFFF"/>
                        </a:solidFill>
                        <a:latin typeface="Times New Roman"/>
                        <a:ea typeface="Times New Roman"/>
                        <a:cs typeface="Times New Roman"/>
                        <a:sym typeface="Times New Roman"/>
                      </a:endParaRPr>
                    </a:p>
                  </a:txBody>
                  <a:tcPr marL="91425" marR="91425" marT="91425" marB="91425">
                    <a:lnL w="19050" cap="flat" cmpd="sng">
                      <a:solidFill>
                        <a:srgbClr val="434343"/>
                      </a:solidFill>
                      <a:prstDash val="solid"/>
                      <a:round/>
                      <a:headEnd type="none" w="sm" len="sm"/>
                      <a:tailEnd type="none" w="sm" len="sm"/>
                    </a:lnL>
                    <a:lnR w="19050"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FFFFFF"/>
                      </a:solidFill>
                      <a:prstDash val="solid"/>
                      <a:round/>
                      <a:headEnd type="none" w="sm" len="sm"/>
                      <a:tailEnd type="none" w="sm" len="sm"/>
                    </a:lnB>
                    <a:solidFill>
                      <a:srgbClr val="9900FF"/>
                    </a:solidFill>
                  </a:tcPr>
                </a:tc>
                <a:extLst>
                  <a:ext uri="{0D108BD9-81ED-4DB2-BD59-A6C34878D82A}">
                    <a16:rowId xmlns:a16="http://schemas.microsoft.com/office/drawing/2014/main" val="10000"/>
                  </a:ext>
                </a:extLst>
              </a:tr>
              <a:tr h="1706875">
                <a:tc>
                  <a:txBody>
                    <a:bodyPr/>
                    <a:lstStyle/>
                    <a:p>
                      <a:pPr marL="0" marR="0" lvl="0" indent="0" algn="l" rtl="0">
                        <a:lnSpc>
                          <a:spcPct val="115000"/>
                        </a:lnSpc>
                        <a:spcBef>
                          <a:spcPts val="0"/>
                        </a:spcBef>
                        <a:spcAft>
                          <a:spcPts val="0"/>
                        </a:spcAft>
                        <a:buClr>
                          <a:srgbClr val="000000"/>
                        </a:buClr>
                        <a:buSzPts val="1800"/>
                        <a:buFont typeface="Arial"/>
                        <a:buNone/>
                      </a:pPr>
                      <a:r>
                        <a:rPr lang="en" sz="1800" b="1" u="none" strike="noStrike" cap="none">
                          <a:solidFill>
                            <a:srgbClr val="FF0000"/>
                          </a:solidFill>
                          <a:latin typeface="Times New Roman"/>
                          <a:ea typeface="Times New Roman"/>
                          <a:cs typeface="Times New Roman"/>
                          <a:sym typeface="Times New Roman"/>
                        </a:rPr>
                        <a:t>Actus reus  - Did she interfere with the administration of justice or amount to a “real risk”?</a:t>
                      </a:r>
                      <a:endParaRPr sz="1800" b="1" u="none" strike="noStrike" cap="none">
                        <a:solidFill>
                          <a:srgbClr val="FF0000"/>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rgbClr val="000000"/>
                        </a:buClr>
                        <a:buSzPts val="1800"/>
                        <a:buFont typeface="Times New Roman"/>
                        <a:buChar char="●"/>
                      </a:pPr>
                      <a:r>
                        <a:rPr lang="en" sz="1800" b="1" u="none" strike="noStrike" cap="none">
                          <a:latin typeface="Times New Roman"/>
                          <a:ea typeface="Times New Roman"/>
                          <a:cs typeface="Times New Roman"/>
                          <a:sym typeface="Times New Roman"/>
                        </a:rPr>
                        <a:t>Did it involve many others?</a:t>
                      </a:r>
                      <a:endParaRPr sz="1800" b="1" u="none" strike="noStrike" cap="none">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rgbClr val="000000"/>
                        </a:buClr>
                        <a:buSzPts val="1800"/>
                        <a:buFont typeface="Times New Roman"/>
                        <a:buChar char="●"/>
                      </a:pPr>
                      <a:r>
                        <a:rPr lang="en" sz="1800" b="1" u="none" strike="noStrike" cap="none">
                          <a:latin typeface="Times New Roman"/>
                          <a:ea typeface="Times New Roman"/>
                          <a:cs typeface="Times New Roman"/>
                          <a:sym typeface="Times New Roman"/>
                        </a:rPr>
                        <a:t>When was the relevant statement made?</a:t>
                      </a:r>
                      <a:endParaRPr sz="1800" b="1" u="none" strike="noStrike" cap="none">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rgbClr val="000000"/>
                        </a:buClr>
                        <a:buSzPts val="1800"/>
                        <a:buFont typeface="Times New Roman"/>
                        <a:buChar char="●"/>
                      </a:pPr>
                      <a:r>
                        <a:rPr lang="en" sz="1800" b="1" u="none" strike="noStrike" cap="none">
                          <a:latin typeface="Times New Roman"/>
                          <a:ea typeface="Times New Roman"/>
                          <a:cs typeface="Times New Roman"/>
                          <a:sym typeface="Times New Roman"/>
                        </a:rPr>
                        <a:t>How strong the influence of relevant statement would be over the court?</a:t>
                      </a:r>
                      <a:endParaRPr sz="18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endParaRPr sz="1800" b="1" u="none" strike="noStrike" cap="none">
                        <a:solidFill>
                          <a:srgbClr val="666666"/>
                        </a:solidFill>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34343"/>
                      </a:solidFill>
                      <a:prstDash val="solid"/>
                      <a:round/>
                      <a:headEnd type="none" w="sm" len="sm"/>
                      <a:tailEnd type="none" w="sm" len="sm"/>
                    </a:lnB>
                    <a:solidFill>
                      <a:srgbClr val="D9D2E9"/>
                    </a:solidFill>
                  </a:tcPr>
                </a:tc>
                <a:extLst>
                  <a:ext uri="{0D108BD9-81ED-4DB2-BD59-A6C34878D82A}">
                    <a16:rowId xmlns:a16="http://schemas.microsoft.com/office/drawing/2014/main" val="10001"/>
                  </a:ext>
                </a:extLst>
              </a:tr>
              <a:tr h="1180825">
                <a:tc>
                  <a:txBody>
                    <a:bodyPr/>
                    <a:lstStyle/>
                    <a:p>
                      <a:pPr marL="0" marR="0" lvl="0" indent="0" algn="l" rtl="0">
                        <a:lnSpc>
                          <a:spcPct val="115000"/>
                        </a:lnSpc>
                        <a:spcBef>
                          <a:spcPts val="0"/>
                        </a:spcBef>
                        <a:spcAft>
                          <a:spcPts val="0"/>
                        </a:spcAft>
                        <a:buClr>
                          <a:srgbClr val="000000"/>
                        </a:buClr>
                        <a:buSzPts val="1800"/>
                        <a:buFont typeface="Arial"/>
                        <a:buNone/>
                      </a:pPr>
                      <a:r>
                        <a:rPr lang="en" sz="1800" b="1" u="none" strike="noStrike" cap="none">
                          <a:solidFill>
                            <a:srgbClr val="FF0000"/>
                          </a:solidFill>
                          <a:latin typeface="Times New Roman"/>
                          <a:ea typeface="Times New Roman"/>
                          <a:cs typeface="Times New Roman"/>
                          <a:sym typeface="Times New Roman"/>
                        </a:rPr>
                        <a:t>Mens rea – Did she intentionally or reckelessly interfere with the administration of justice?</a:t>
                      </a:r>
                      <a:endParaRPr sz="1800" b="1" u="none" strike="noStrike" cap="none">
                        <a:solidFill>
                          <a:srgbClr val="FF0000"/>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rgbClr val="000000"/>
                        </a:buClr>
                        <a:buSzPts val="1800"/>
                        <a:buFont typeface="Times New Roman"/>
                        <a:buChar char="●"/>
                      </a:pPr>
                      <a:r>
                        <a:rPr lang="en" sz="1800" b="1" u="none" strike="noStrike" cap="none">
                          <a:latin typeface="Times New Roman"/>
                          <a:ea typeface="Times New Roman"/>
                          <a:cs typeface="Times New Roman"/>
                          <a:sym typeface="Times New Roman"/>
                        </a:rPr>
                        <a:t>What was her aim or purpose? Did she foresee the risk and ignore the risk?</a:t>
                      </a:r>
                      <a:endParaRPr sz="1800" b="1" u="none" strike="noStrike" cap="none">
                        <a:solidFill>
                          <a:srgbClr val="666666"/>
                        </a:solidFill>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02"/>
                  </a:ext>
                </a:extLst>
              </a:tr>
            </a:tbl>
          </a:graphicData>
        </a:graphic>
      </p:graphicFrame>
      <p:sp>
        <p:nvSpPr>
          <p:cNvPr id="460" name="Google Shape;460;p57"/>
          <p:cNvSpPr txBox="1">
            <a:spLocks noGrp="1"/>
          </p:cNvSpPr>
          <p:nvPr>
            <p:ph type="title"/>
          </p:nvPr>
        </p:nvSpPr>
        <p:spPr>
          <a:xfrm>
            <a:off x="122350" y="44084"/>
            <a:ext cx="8653350" cy="1112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accent1"/>
              </a:buClr>
              <a:buSzPts val="3600"/>
              <a:buFont typeface="PT Sans Narrow"/>
              <a:buNone/>
            </a:pPr>
            <a:r>
              <a:rPr lang="en" dirty="0">
                <a:solidFill>
                  <a:srgbClr val="000000"/>
                </a:solidFill>
                <a:latin typeface="Times New Roman"/>
                <a:ea typeface="Times New Roman"/>
                <a:cs typeface="Times New Roman"/>
                <a:sym typeface="Times New Roman"/>
              </a:rPr>
              <a:t>Is Ms B’s statement scandalising the court?</a:t>
            </a:r>
            <a:br>
              <a:rPr lang="en" dirty="0">
                <a:solidFill>
                  <a:srgbClr val="000000"/>
                </a:solidFill>
                <a:latin typeface="Times New Roman"/>
                <a:ea typeface="Times New Roman"/>
                <a:cs typeface="Times New Roman"/>
                <a:sym typeface="Times New Roman"/>
              </a:rPr>
            </a:br>
            <a:r>
              <a:rPr lang="en" dirty="0">
                <a:solidFill>
                  <a:srgbClr val="000000"/>
                </a:solidFill>
                <a:latin typeface="Times New Roman"/>
                <a:ea typeface="Times New Roman"/>
                <a:cs typeface="Times New Roman"/>
                <a:sym typeface="Times New Roman"/>
              </a:rPr>
              <a:t>Any more evidence you would need?</a:t>
            </a:r>
            <a:endParaRPr sz="360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8"/>
          <p:cNvSpPr txBox="1">
            <a:spLocks noGrp="1"/>
          </p:cNvSpPr>
          <p:nvPr>
            <p:ph type="title"/>
          </p:nvPr>
        </p:nvSpPr>
        <p:spPr>
          <a:xfrm>
            <a:off x="-219450" y="98675"/>
            <a:ext cx="8862300" cy="573900"/>
          </a:xfrm>
          <a:prstGeom prst="rect">
            <a:avLst/>
          </a:prstGeom>
          <a:noFill/>
          <a:ln>
            <a:noFill/>
          </a:ln>
        </p:spPr>
        <p:txBody>
          <a:bodyPr spcFirstLastPara="1" wrap="square" lIns="91425" tIns="91425" rIns="91425" bIns="91425" anchor="t" anchorCtr="0">
            <a:noAutofit/>
          </a:bodyPr>
          <a:lstStyle/>
          <a:p>
            <a:pPr marL="304800" marR="0" lvl="0" indent="-304800" algn="ctr" rtl="0">
              <a:lnSpc>
                <a:spcPct val="115000"/>
              </a:lnSpc>
              <a:spcBef>
                <a:spcPts val="0"/>
              </a:spcBef>
              <a:spcAft>
                <a:spcPts val="0"/>
              </a:spcAft>
              <a:buClr>
                <a:schemeClr val="accent1"/>
              </a:buClr>
              <a:buSzPts val="3600"/>
              <a:buFont typeface="PT Sans Narrow"/>
              <a:buNone/>
            </a:pPr>
            <a:r>
              <a:rPr lang="en" sz="3000" dirty="0">
                <a:latin typeface="Crimson Text"/>
                <a:ea typeface="Crimson Text"/>
                <a:cs typeface="Crimson Text"/>
                <a:sym typeface="Crimson Text"/>
              </a:rPr>
              <a:t>Is Ms B’s statement scandalising the court?</a:t>
            </a:r>
            <a:endParaRPr sz="3000" b="1" i="0" u="none" strike="noStrike" cap="none" dirty="0">
              <a:solidFill>
                <a:schemeClr val="accent1"/>
              </a:solidFill>
              <a:latin typeface="Crimson Text"/>
              <a:ea typeface="Crimson Text"/>
              <a:cs typeface="Crimson Text"/>
              <a:sym typeface="Crimson Text"/>
            </a:endParaRPr>
          </a:p>
          <a:p>
            <a:pPr marL="0" marR="0" lvl="0" indent="0" algn="ctr" rtl="0">
              <a:lnSpc>
                <a:spcPct val="115000"/>
              </a:lnSpc>
              <a:spcBef>
                <a:spcPts val="0"/>
              </a:spcBef>
              <a:spcAft>
                <a:spcPts val="0"/>
              </a:spcAft>
              <a:buClr>
                <a:schemeClr val="accent1"/>
              </a:buClr>
              <a:buSzPts val="3600"/>
              <a:buFont typeface="PT Sans Narrow"/>
              <a:buNone/>
            </a:pPr>
            <a:endParaRPr sz="1500" b="1" i="0" u="none" strike="noStrike" cap="none" dirty="0">
              <a:solidFill>
                <a:srgbClr val="CCCCC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1"/>
              </a:buClr>
              <a:buSzPts val="3600"/>
              <a:buFont typeface="PT Sans Narrow"/>
              <a:buNone/>
            </a:pPr>
            <a:endParaRPr sz="3600" b="1" i="0" u="none" strike="noStrike" cap="none" dirty="0">
              <a:solidFill>
                <a:schemeClr val="accent1"/>
              </a:solidFill>
              <a:latin typeface="PT Sans Narrow"/>
              <a:ea typeface="PT Sans Narrow"/>
              <a:cs typeface="PT Sans Narrow"/>
              <a:sym typeface="PT Sans Narrow"/>
            </a:endParaRPr>
          </a:p>
        </p:txBody>
      </p:sp>
      <p:graphicFrame>
        <p:nvGraphicFramePr>
          <p:cNvPr id="466" name="Google Shape;466;p58"/>
          <p:cNvGraphicFramePr/>
          <p:nvPr/>
        </p:nvGraphicFramePr>
        <p:xfrm>
          <a:off x="852524" y="808725"/>
          <a:ext cx="7154000" cy="4005595"/>
        </p:xfrm>
        <a:graphic>
          <a:graphicData uri="http://schemas.openxmlformats.org/drawingml/2006/table">
            <a:tbl>
              <a:tblPr>
                <a:noFill/>
                <a:tableStyleId>{D69FCA88-9BBD-4DC3-A19C-F88900FDA7D0}</a:tableStyleId>
              </a:tblPr>
              <a:tblGrid>
                <a:gridCol w="7154000">
                  <a:extLst>
                    <a:ext uri="{9D8B030D-6E8A-4147-A177-3AD203B41FA5}">
                      <a16:colId xmlns:a16="http://schemas.microsoft.com/office/drawing/2014/main" val="20000"/>
                    </a:ext>
                  </a:extLst>
                </a:gridCol>
              </a:tblGrid>
              <a:tr h="582075">
                <a:tc>
                  <a:txBody>
                    <a:bodyPr/>
                    <a:lstStyle/>
                    <a:p>
                      <a:pPr marL="0" marR="0" lvl="0" indent="0" algn="l" rtl="0">
                        <a:lnSpc>
                          <a:spcPct val="100000"/>
                        </a:lnSpc>
                        <a:spcBef>
                          <a:spcPts val="0"/>
                        </a:spcBef>
                        <a:spcAft>
                          <a:spcPts val="0"/>
                        </a:spcAft>
                        <a:buClr>
                          <a:srgbClr val="000000"/>
                        </a:buClr>
                        <a:buSzPts val="1800"/>
                        <a:buFont typeface="Arial"/>
                        <a:buNone/>
                      </a:pPr>
                      <a:r>
                        <a:rPr lang="en" sz="2400" b="1" u="none" strike="noStrike" cap="none">
                          <a:solidFill>
                            <a:srgbClr val="FFFFFF"/>
                          </a:solidFill>
                          <a:latin typeface="Times New Roman"/>
                          <a:ea typeface="Times New Roman"/>
                          <a:cs typeface="Times New Roman"/>
                          <a:sym typeface="Times New Roman"/>
                        </a:rPr>
                        <a:t>Yes</a:t>
                      </a:r>
                      <a:endParaRPr sz="2400" b="1" u="none" strike="noStrike" cap="none">
                        <a:solidFill>
                          <a:srgbClr val="FFFFFF"/>
                        </a:solidFill>
                        <a:latin typeface="Times New Roman"/>
                        <a:ea typeface="Times New Roman"/>
                        <a:cs typeface="Times New Roman"/>
                        <a:sym typeface="Times New Roman"/>
                      </a:endParaRPr>
                    </a:p>
                  </a:txBody>
                  <a:tcPr marL="91425" marR="91425" marT="91425" marB="91425">
                    <a:lnL w="19050" cap="flat" cmpd="sng">
                      <a:solidFill>
                        <a:srgbClr val="434343"/>
                      </a:solidFill>
                      <a:prstDash val="solid"/>
                      <a:round/>
                      <a:headEnd type="none" w="sm" len="sm"/>
                      <a:tailEnd type="none" w="sm" len="sm"/>
                    </a:lnL>
                    <a:lnR w="19050"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2013850">
                <a:tc>
                  <a:txBody>
                    <a:bodyPr/>
                    <a:lstStyle/>
                    <a:p>
                      <a:pPr marL="0" marR="0" lvl="0" indent="0" algn="l" rtl="0">
                        <a:lnSpc>
                          <a:spcPct val="115000"/>
                        </a:lnSpc>
                        <a:spcBef>
                          <a:spcPts val="0"/>
                        </a:spcBef>
                        <a:spcAft>
                          <a:spcPts val="0"/>
                        </a:spcAft>
                        <a:buClr>
                          <a:srgbClr val="000000"/>
                        </a:buClr>
                        <a:buSzPts val="1800"/>
                        <a:buFont typeface="Arial"/>
                        <a:buNone/>
                      </a:pPr>
                      <a:r>
                        <a:rPr lang="en" sz="1400" b="1" u="none" strike="noStrike" cap="none">
                          <a:latin typeface="Times New Roman"/>
                          <a:ea typeface="Times New Roman"/>
                          <a:cs typeface="Times New Roman"/>
                          <a:sym typeface="Times New Roman"/>
                        </a:rPr>
                        <a:t>Actus reus-</a:t>
                      </a:r>
                      <a:r>
                        <a:rPr lang="en" sz="1400" b="1" u="none" strike="noStrike" cap="none">
                          <a:solidFill>
                            <a:srgbClr val="FF0000"/>
                          </a:solidFill>
                          <a:latin typeface="Times New Roman"/>
                          <a:ea typeface="Times New Roman"/>
                          <a:cs typeface="Times New Roman"/>
                          <a:sym typeface="Times New Roman"/>
                        </a:rPr>
                        <a:t>interfere with the administration of justice or amount to a “real risk”</a:t>
                      </a:r>
                      <a:endParaRPr sz="1400" b="1" u="none" strike="noStrike" cap="none">
                        <a:solidFill>
                          <a:srgbClr val="FF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endParaRPr sz="1400" b="1" u="none" strike="noStrike" cap="none">
                        <a:latin typeface="Times New Roman"/>
                        <a:ea typeface="Times New Roman"/>
                        <a:cs typeface="Times New Roman"/>
                        <a:sym typeface="Times New Roman"/>
                      </a:endParaRPr>
                    </a:p>
                    <a:p>
                      <a:pPr marL="457200" marR="0" lvl="0" indent="-317500" algn="l" rtl="0">
                        <a:lnSpc>
                          <a:spcPct val="115000"/>
                        </a:lnSpc>
                        <a:spcBef>
                          <a:spcPts val="0"/>
                        </a:spcBef>
                        <a:spcAft>
                          <a:spcPts val="0"/>
                        </a:spcAft>
                        <a:buClr>
                          <a:srgbClr val="000000"/>
                        </a:buClr>
                        <a:buSzPts val="1400"/>
                        <a:buFont typeface="Times New Roman"/>
                        <a:buChar char="❖"/>
                      </a:pPr>
                      <a:r>
                        <a:rPr lang="en" sz="1400" u="none" strike="noStrike" cap="none">
                          <a:latin typeface="Times New Roman"/>
                          <a:ea typeface="Times New Roman"/>
                          <a:cs typeface="Times New Roman"/>
                          <a:sym typeface="Times New Roman"/>
                        </a:rPr>
                        <a:t>Her statement accused judges of incompetent and failing to make decisions for justice, which may harm the court’s reputation</a:t>
                      </a:r>
                      <a:endParaRPr sz="1400" u="none" strike="noStrike" cap="none">
                        <a:latin typeface="Times New Roman"/>
                        <a:ea typeface="Times New Roman"/>
                        <a:cs typeface="Times New Roman"/>
                        <a:sym typeface="Times New Roman"/>
                      </a:endParaRPr>
                    </a:p>
                    <a:p>
                      <a:pPr marL="457200" marR="0" lvl="0" indent="-317500" algn="l" rtl="0">
                        <a:lnSpc>
                          <a:spcPct val="115000"/>
                        </a:lnSpc>
                        <a:spcBef>
                          <a:spcPts val="0"/>
                        </a:spcBef>
                        <a:spcAft>
                          <a:spcPts val="0"/>
                        </a:spcAft>
                        <a:buClr>
                          <a:srgbClr val="000000"/>
                        </a:buClr>
                        <a:buSzPts val="1400"/>
                        <a:buFont typeface="Times New Roman"/>
                        <a:buChar char="❖"/>
                      </a:pPr>
                      <a:r>
                        <a:rPr lang="en" sz="1400" u="none" strike="noStrike" cap="none">
                          <a:latin typeface="Times New Roman"/>
                          <a:ea typeface="Times New Roman"/>
                          <a:cs typeface="Times New Roman"/>
                          <a:sym typeface="Times New Roman"/>
                        </a:rPr>
                        <a:t>Her posts would exist on the Internet forever unless being removed and can be viewed by netizens at all times, which is far more influential than publishing it on the newspaper</a:t>
                      </a:r>
                      <a:endParaRPr sz="1400" u="none" strike="noStrike" cap="none">
                        <a:latin typeface="Times New Roman"/>
                        <a:ea typeface="Times New Roman"/>
                        <a:cs typeface="Times New Roman"/>
                        <a:sym typeface="Times New Roman"/>
                      </a:endParaRPr>
                    </a:p>
                    <a:p>
                      <a:pPr marL="457200" marR="0" lvl="0" indent="-317500" algn="l" rtl="0">
                        <a:lnSpc>
                          <a:spcPct val="115000"/>
                        </a:lnSpc>
                        <a:spcBef>
                          <a:spcPts val="0"/>
                        </a:spcBef>
                        <a:spcAft>
                          <a:spcPts val="0"/>
                        </a:spcAft>
                        <a:buClr>
                          <a:srgbClr val="000000"/>
                        </a:buClr>
                        <a:buSzPts val="1400"/>
                        <a:buFont typeface="Times New Roman"/>
                        <a:buChar char="❖"/>
                      </a:pPr>
                      <a:r>
                        <a:rPr lang="en" sz="1400" u="none" strike="noStrike" cap="none">
                          <a:latin typeface="Times New Roman"/>
                          <a:ea typeface="Times New Roman"/>
                          <a:cs typeface="Times New Roman"/>
                          <a:sym typeface="Times New Roman"/>
                        </a:rPr>
                        <a:t>She had made several consecutive posts</a:t>
                      </a:r>
                      <a:endParaRPr sz="1400" u="none" strike="noStrike" cap="none">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34343"/>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224300">
                <a:tc>
                  <a:txBody>
                    <a:bodyPr/>
                    <a:lstStyle/>
                    <a:p>
                      <a:pPr marL="0" marR="0" lvl="0" indent="0" algn="l" rtl="0">
                        <a:lnSpc>
                          <a:spcPct val="115000"/>
                        </a:lnSpc>
                        <a:spcBef>
                          <a:spcPts val="0"/>
                        </a:spcBef>
                        <a:spcAft>
                          <a:spcPts val="0"/>
                        </a:spcAft>
                        <a:buClr>
                          <a:srgbClr val="666666"/>
                        </a:buClr>
                        <a:buSzPts val="1500"/>
                        <a:buFont typeface="Crimson Text"/>
                        <a:buNone/>
                      </a:pPr>
                      <a:r>
                        <a:rPr lang="en" sz="1400" b="1" u="none" strike="noStrike" cap="none">
                          <a:latin typeface="Times New Roman"/>
                          <a:ea typeface="Times New Roman"/>
                          <a:cs typeface="Times New Roman"/>
                          <a:sym typeface="Times New Roman"/>
                        </a:rPr>
                        <a:t>Mens rea-</a:t>
                      </a:r>
                      <a:r>
                        <a:rPr lang="en" sz="1400" b="1" u="none" strike="noStrike" cap="none">
                          <a:solidFill>
                            <a:srgbClr val="FF0000"/>
                          </a:solidFill>
                          <a:latin typeface="Times New Roman"/>
                          <a:ea typeface="Times New Roman"/>
                          <a:cs typeface="Times New Roman"/>
                          <a:sym typeface="Times New Roman"/>
                        </a:rPr>
                        <a:t>intentionally or reckelessly interfere with the administration of justice</a:t>
                      </a:r>
                      <a:endParaRPr sz="1400" b="1" u="none" strike="noStrike" cap="none">
                        <a:solidFill>
                          <a:srgbClr val="FF0000"/>
                        </a:solidFill>
                        <a:latin typeface="Times New Roman"/>
                        <a:ea typeface="Times New Roman"/>
                        <a:cs typeface="Times New Roman"/>
                        <a:sym typeface="Times New Roman"/>
                      </a:endParaRPr>
                    </a:p>
                    <a:p>
                      <a:pPr marL="457200" marR="0" lvl="0" indent="-317500" algn="l" rtl="0">
                        <a:lnSpc>
                          <a:spcPct val="115000"/>
                        </a:lnSpc>
                        <a:spcBef>
                          <a:spcPts val="0"/>
                        </a:spcBef>
                        <a:spcAft>
                          <a:spcPts val="0"/>
                        </a:spcAft>
                        <a:buClr>
                          <a:srgbClr val="000000"/>
                        </a:buClr>
                        <a:buSzPts val="1400"/>
                        <a:buFont typeface="Times New Roman"/>
                        <a:buChar char="❖"/>
                      </a:pPr>
                      <a:r>
                        <a:rPr lang="en" sz="1400" u="none" strike="noStrike" cap="none">
                          <a:latin typeface="Times New Roman"/>
                          <a:ea typeface="Times New Roman"/>
                          <a:cs typeface="Times New Roman"/>
                          <a:sym typeface="Times New Roman"/>
                        </a:rPr>
                        <a:t>Given her consecutive posts, it is evident that she had a clear intent to spread to the public a message that judges were biased and the court was against the justice instead of upholding it. Clearly, it interfere with the administration of judicial process and undermined the authority of the courts. It is more than a reasonable expression of feelings.</a:t>
                      </a:r>
                      <a:endParaRPr sz="1400" b="1" u="none" strike="noStrike" cap="none">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bl>
          </a:graphicData>
        </a:graphic>
      </p:graphicFrame>
      <p:sp>
        <p:nvSpPr>
          <p:cNvPr id="467" name="Google Shape;467;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43</a:t>
            </a:fld>
            <a:endParaRPr/>
          </a:p>
        </p:txBody>
      </p:sp>
      <p:pic>
        <p:nvPicPr>
          <p:cNvPr id="468" name="Google Shape;468;p58"/>
          <p:cNvPicPr preferRelativeResize="0"/>
          <p:nvPr/>
        </p:nvPicPr>
        <p:blipFill rotWithShape="1">
          <a:blip r:embed="rId3">
            <a:alphaModFix/>
          </a:blip>
          <a:srcRect/>
          <a:stretch/>
        </p:blipFill>
        <p:spPr>
          <a:xfrm>
            <a:off x="7942750" y="153200"/>
            <a:ext cx="1078400" cy="1078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9"/>
          <p:cNvSpPr txBox="1">
            <a:spLocks noGrp="1"/>
          </p:cNvSpPr>
          <p:nvPr>
            <p:ph type="title"/>
          </p:nvPr>
        </p:nvSpPr>
        <p:spPr>
          <a:xfrm>
            <a:off x="71125" y="188200"/>
            <a:ext cx="8331300" cy="1112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accent1"/>
              </a:buClr>
              <a:buSzPts val="3600"/>
              <a:buFont typeface="PT Sans Narrow"/>
              <a:buNone/>
            </a:pPr>
            <a:r>
              <a:rPr lang="en" dirty="0">
                <a:solidFill>
                  <a:srgbClr val="000000"/>
                </a:solidFill>
                <a:latin typeface="Times New Roman"/>
                <a:ea typeface="Times New Roman"/>
                <a:cs typeface="Times New Roman"/>
                <a:sym typeface="Times New Roman"/>
              </a:rPr>
              <a:t>Is there any reasonable doubt?</a:t>
            </a:r>
            <a:endParaRPr sz="3600" i="0" u="none" strike="noStrike" cap="none" dirty="0">
              <a:solidFill>
                <a:srgbClr val="000000"/>
              </a:solidFill>
              <a:latin typeface="Times New Roman"/>
              <a:ea typeface="Times New Roman"/>
              <a:cs typeface="Times New Roman"/>
              <a:sym typeface="Times New Roman"/>
            </a:endParaRPr>
          </a:p>
        </p:txBody>
      </p:sp>
      <p:sp>
        <p:nvSpPr>
          <p:cNvPr id="474" name="Google Shape;474;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44</a:t>
            </a:fld>
            <a:endParaRPr/>
          </a:p>
        </p:txBody>
      </p:sp>
      <p:graphicFrame>
        <p:nvGraphicFramePr>
          <p:cNvPr id="475" name="Google Shape;475;p59"/>
          <p:cNvGraphicFramePr/>
          <p:nvPr/>
        </p:nvGraphicFramePr>
        <p:xfrm>
          <a:off x="270900" y="1230725"/>
          <a:ext cx="8520600" cy="3436310"/>
        </p:xfrm>
        <a:graphic>
          <a:graphicData uri="http://schemas.openxmlformats.org/drawingml/2006/table">
            <a:tbl>
              <a:tblPr>
                <a:noFill/>
                <a:tableStyleId>{D69FCA88-9BBD-4DC3-A19C-F88900FDA7D0}</a:tableStyleId>
              </a:tblPr>
              <a:tblGrid>
                <a:gridCol w="8520600">
                  <a:extLst>
                    <a:ext uri="{9D8B030D-6E8A-4147-A177-3AD203B41FA5}">
                      <a16:colId xmlns:a16="http://schemas.microsoft.com/office/drawing/2014/main" val="20000"/>
                    </a:ext>
                  </a:extLst>
                </a:gridCol>
              </a:tblGrid>
              <a:tr h="473475">
                <a:tc>
                  <a:txBody>
                    <a:bodyPr/>
                    <a:lstStyle/>
                    <a:p>
                      <a:pPr marL="0" marR="0" lvl="0" indent="0" algn="l" rtl="0">
                        <a:lnSpc>
                          <a:spcPct val="100000"/>
                        </a:lnSpc>
                        <a:spcBef>
                          <a:spcPts val="0"/>
                        </a:spcBef>
                        <a:spcAft>
                          <a:spcPts val="0"/>
                        </a:spcAft>
                        <a:buClr>
                          <a:srgbClr val="000000"/>
                        </a:buClr>
                        <a:buSzPts val="1800"/>
                        <a:buFont typeface="Arial"/>
                        <a:buNone/>
                      </a:pPr>
                      <a:r>
                        <a:rPr lang="en" sz="2400" b="1" u="none" strike="noStrike" cap="none">
                          <a:solidFill>
                            <a:srgbClr val="FFFFFF"/>
                          </a:solidFill>
                          <a:latin typeface="Times New Roman"/>
                          <a:ea typeface="Times New Roman"/>
                          <a:cs typeface="Times New Roman"/>
                          <a:sym typeface="Times New Roman"/>
                        </a:rPr>
                        <a:t>No</a:t>
                      </a:r>
                      <a:endParaRPr sz="2400" b="1" u="none" strike="noStrike" cap="none">
                        <a:solidFill>
                          <a:srgbClr val="FFFFFF"/>
                        </a:solidFill>
                        <a:latin typeface="Times New Roman"/>
                        <a:ea typeface="Times New Roman"/>
                        <a:cs typeface="Times New Roman"/>
                        <a:sym typeface="Times New Roman"/>
                      </a:endParaRPr>
                    </a:p>
                  </a:txBody>
                  <a:tcPr marL="91425" marR="91425" marT="91425" marB="91425">
                    <a:lnL w="19050" cap="flat" cmpd="sng">
                      <a:solidFill>
                        <a:srgbClr val="434343"/>
                      </a:solidFill>
                      <a:prstDash val="solid"/>
                      <a:round/>
                      <a:headEnd type="none" w="sm" len="sm"/>
                      <a:tailEnd type="none" w="sm" len="sm"/>
                    </a:lnL>
                    <a:lnR w="19050"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FFFFFF"/>
                      </a:solidFill>
                      <a:prstDash val="solid"/>
                      <a:round/>
                      <a:headEnd type="none" w="sm" len="sm"/>
                      <a:tailEnd type="none" w="sm" len="sm"/>
                    </a:lnB>
                    <a:solidFill>
                      <a:srgbClr val="CC0000"/>
                    </a:solidFill>
                  </a:tcPr>
                </a:tc>
                <a:extLst>
                  <a:ext uri="{0D108BD9-81ED-4DB2-BD59-A6C34878D82A}">
                    <a16:rowId xmlns:a16="http://schemas.microsoft.com/office/drawing/2014/main" val="10000"/>
                  </a:ext>
                </a:extLst>
              </a:tr>
              <a:tr h="1706875">
                <a:tc>
                  <a:txBody>
                    <a:bodyPr/>
                    <a:lstStyle/>
                    <a:p>
                      <a:pPr marL="0" marR="0" lvl="0" indent="0" algn="just" rtl="0">
                        <a:lnSpc>
                          <a:spcPct val="115000"/>
                        </a:lnSpc>
                        <a:spcBef>
                          <a:spcPts val="0"/>
                        </a:spcBef>
                        <a:spcAft>
                          <a:spcPts val="0"/>
                        </a:spcAft>
                        <a:buClr>
                          <a:srgbClr val="000000"/>
                        </a:buClr>
                        <a:buSzPts val="1800"/>
                        <a:buFont typeface="Arial"/>
                        <a:buNone/>
                      </a:pPr>
                      <a:r>
                        <a:rPr lang="en" sz="1400" b="1" u="none" strike="noStrike" cap="none">
                          <a:solidFill>
                            <a:srgbClr val="FF0000"/>
                          </a:solidFill>
                          <a:latin typeface="Times New Roman"/>
                          <a:ea typeface="Times New Roman"/>
                          <a:cs typeface="Times New Roman"/>
                          <a:sym typeface="Times New Roman"/>
                        </a:rPr>
                        <a:t>Actus reus- no interference with the administration of justice or amount to a “real risk”</a:t>
                      </a:r>
                      <a:endParaRPr sz="1400" b="1" u="none" strike="noStrike" cap="none">
                        <a:solidFill>
                          <a:srgbClr val="666666"/>
                        </a:solidFill>
                        <a:latin typeface="Times New Roman"/>
                        <a:ea typeface="Times New Roman"/>
                        <a:cs typeface="Times New Roman"/>
                        <a:sym typeface="Times New Roman"/>
                      </a:endParaRPr>
                    </a:p>
                    <a:p>
                      <a:pPr marL="457200" marR="0" lvl="0" indent="-317500" algn="l" rtl="0">
                        <a:lnSpc>
                          <a:spcPct val="115000"/>
                        </a:lnSpc>
                        <a:spcBef>
                          <a:spcPts val="0"/>
                        </a:spcBef>
                        <a:spcAft>
                          <a:spcPts val="0"/>
                        </a:spcAft>
                        <a:buClr>
                          <a:srgbClr val="000000"/>
                        </a:buClr>
                        <a:buSzPts val="1400"/>
                        <a:buFont typeface="Times New Roman"/>
                        <a:buChar char="❖"/>
                      </a:pPr>
                      <a:r>
                        <a:rPr lang="en" sz="1400" b="1" u="none" strike="noStrike" cap="none">
                          <a:latin typeface="Times New Roman"/>
                          <a:ea typeface="Times New Roman"/>
                          <a:cs typeface="Times New Roman"/>
                          <a:sym typeface="Times New Roman"/>
                        </a:rPr>
                        <a:t>The content of her post was unclear as there were several judges with the surname Lo or Ko</a:t>
                      </a:r>
                      <a:endParaRPr sz="1400" b="1" u="none" strike="noStrike" cap="none">
                        <a:latin typeface="Times New Roman"/>
                        <a:ea typeface="Times New Roman"/>
                        <a:cs typeface="Times New Roman"/>
                        <a:sym typeface="Times New Roman"/>
                      </a:endParaRPr>
                    </a:p>
                    <a:p>
                      <a:pPr marL="457200" marR="0" lvl="0" indent="-317500" algn="l" rtl="0">
                        <a:lnSpc>
                          <a:spcPct val="115000"/>
                        </a:lnSpc>
                        <a:spcBef>
                          <a:spcPts val="0"/>
                        </a:spcBef>
                        <a:spcAft>
                          <a:spcPts val="0"/>
                        </a:spcAft>
                        <a:buClr>
                          <a:srgbClr val="000000"/>
                        </a:buClr>
                        <a:buSzPts val="1400"/>
                        <a:buFont typeface="Times New Roman"/>
                        <a:buChar char="❖"/>
                      </a:pPr>
                      <a:r>
                        <a:rPr lang="en" sz="1400" b="1" u="none" strike="noStrike" cap="none">
                          <a:latin typeface="Times New Roman"/>
                          <a:ea typeface="Times New Roman"/>
                          <a:cs typeface="Times New Roman"/>
                          <a:sym typeface="Times New Roman"/>
                        </a:rPr>
                        <a:t>The view rate of her posts were extremely low and the access to some of the posts were restricted to one or two friends only</a:t>
                      </a:r>
                      <a:endParaRPr sz="1400" b="1" u="none" strike="noStrike" cap="none">
                        <a:latin typeface="Times New Roman"/>
                        <a:ea typeface="Times New Roman"/>
                        <a:cs typeface="Times New Roman"/>
                        <a:sym typeface="Times New Roman"/>
                      </a:endParaRPr>
                    </a:p>
                    <a:p>
                      <a:pPr marL="457200" marR="0" lvl="0" indent="-317500" algn="l" rtl="0">
                        <a:lnSpc>
                          <a:spcPct val="115000"/>
                        </a:lnSpc>
                        <a:spcBef>
                          <a:spcPts val="0"/>
                        </a:spcBef>
                        <a:spcAft>
                          <a:spcPts val="0"/>
                        </a:spcAft>
                        <a:buClr>
                          <a:srgbClr val="000000"/>
                        </a:buClr>
                        <a:buSzPts val="1400"/>
                        <a:buFont typeface="Times New Roman"/>
                        <a:buChar char="❖"/>
                      </a:pPr>
                      <a:r>
                        <a:rPr lang="en" sz="1400" b="1" u="none" strike="noStrike" cap="none">
                          <a:latin typeface="Times New Roman"/>
                          <a:ea typeface="Times New Roman"/>
                          <a:cs typeface="Times New Roman"/>
                          <a:sym typeface="Times New Roman"/>
                        </a:rPr>
                        <a:t>Her posts were created after the ruling was given, it can never cause any risk of affecting the judgment</a:t>
                      </a:r>
                      <a:endParaRPr sz="1400" b="1" u="none" strike="noStrike" cap="none">
                        <a:latin typeface="Times New Roman"/>
                        <a:ea typeface="Times New Roman"/>
                        <a:cs typeface="Times New Roman"/>
                        <a:sym typeface="Times New Roman"/>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34343"/>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1180825">
                <a:tc>
                  <a:txBody>
                    <a:bodyPr/>
                    <a:lstStyle/>
                    <a:p>
                      <a:pPr marL="0" marR="0" lvl="0" indent="0" algn="l" rtl="0">
                        <a:lnSpc>
                          <a:spcPct val="115000"/>
                        </a:lnSpc>
                        <a:spcBef>
                          <a:spcPts val="0"/>
                        </a:spcBef>
                        <a:spcAft>
                          <a:spcPts val="0"/>
                        </a:spcAft>
                        <a:buClr>
                          <a:srgbClr val="666666"/>
                        </a:buClr>
                        <a:buSzPts val="1500"/>
                        <a:buFont typeface="Crimson Text"/>
                        <a:buNone/>
                      </a:pPr>
                      <a:r>
                        <a:rPr lang="en" sz="1400" b="1" u="none" strike="noStrike" cap="none">
                          <a:solidFill>
                            <a:srgbClr val="FF0000"/>
                          </a:solidFill>
                          <a:latin typeface="Times New Roman"/>
                          <a:ea typeface="Times New Roman"/>
                          <a:cs typeface="Times New Roman"/>
                          <a:sym typeface="Times New Roman"/>
                        </a:rPr>
                        <a:t>Mens rea-no intention or recklessness to interfere with the administration of justice</a:t>
                      </a:r>
                      <a:endParaRPr sz="1400" b="1" u="none" strike="noStrike" cap="none">
                        <a:solidFill>
                          <a:srgbClr val="FF0000"/>
                        </a:solidFill>
                        <a:latin typeface="Times New Roman"/>
                        <a:ea typeface="Times New Roman"/>
                        <a:cs typeface="Times New Roman"/>
                        <a:sym typeface="Times New Roman"/>
                      </a:endParaRPr>
                    </a:p>
                    <a:p>
                      <a:pPr marL="457200" marR="0" lvl="0" indent="-317500" algn="l" rtl="0">
                        <a:lnSpc>
                          <a:spcPct val="115000"/>
                        </a:lnSpc>
                        <a:spcBef>
                          <a:spcPts val="0"/>
                        </a:spcBef>
                        <a:spcAft>
                          <a:spcPts val="0"/>
                        </a:spcAft>
                        <a:buClr>
                          <a:srgbClr val="000000"/>
                        </a:buClr>
                        <a:buSzPts val="1400"/>
                        <a:buFont typeface="Times New Roman"/>
                        <a:buChar char="❖"/>
                      </a:pPr>
                      <a:r>
                        <a:rPr lang="en" sz="1400" b="1" u="none" strike="noStrike" cap="none">
                          <a:latin typeface="Times New Roman"/>
                          <a:ea typeface="Times New Roman"/>
                          <a:cs typeface="Times New Roman"/>
                          <a:sym typeface="Times New Roman"/>
                        </a:rPr>
                        <a:t>Simply an expression of her feelings</a:t>
                      </a:r>
                      <a:endParaRPr sz="1400" b="1" u="none" strike="noStrike" cap="none">
                        <a:latin typeface="Times New Roman"/>
                        <a:ea typeface="Times New Roman"/>
                        <a:cs typeface="Times New Roman"/>
                        <a:sym typeface="Times New Roman"/>
                      </a:endParaRPr>
                    </a:p>
                    <a:p>
                      <a:pPr marL="457200" marR="0" lvl="0" indent="-317500" algn="l" rtl="0">
                        <a:lnSpc>
                          <a:spcPct val="115000"/>
                        </a:lnSpc>
                        <a:spcBef>
                          <a:spcPts val="0"/>
                        </a:spcBef>
                        <a:spcAft>
                          <a:spcPts val="0"/>
                        </a:spcAft>
                        <a:buClr>
                          <a:srgbClr val="000000"/>
                        </a:buClr>
                        <a:buSzPts val="1400"/>
                        <a:buFont typeface="Times New Roman"/>
                        <a:buChar char="❖"/>
                      </a:pPr>
                      <a:r>
                        <a:rPr lang="en" sz="1400" b="1" u="none" strike="noStrike" cap="none">
                          <a:latin typeface="Times New Roman"/>
                          <a:ea typeface="Times New Roman"/>
                          <a:cs typeface="Times New Roman"/>
                          <a:sym typeface="Times New Roman"/>
                        </a:rPr>
                        <a:t>She knew well that she could never change the judgment and would accept punishment </a:t>
                      </a:r>
                      <a:endParaRPr sz="1400" b="1" u="none" strike="noStrike" cap="none">
                        <a:latin typeface="Times New Roman"/>
                        <a:ea typeface="Times New Roman"/>
                        <a:cs typeface="Times New Roman"/>
                        <a:sym typeface="Times New Roman"/>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2"/>
                  </a:ext>
                </a:extLst>
              </a:tr>
            </a:tbl>
          </a:graphicData>
        </a:graphic>
      </p:graphicFrame>
      <p:pic>
        <p:nvPicPr>
          <p:cNvPr id="476" name="Google Shape;476;p59"/>
          <p:cNvPicPr preferRelativeResize="0"/>
          <p:nvPr/>
        </p:nvPicPr>
        <p:blipFill rotWithShape="1">
          <a:blip r:embed="rId3">
            <a:alphaModFix/>
          </a:blip>
          <a:srcRect/>
          <a:stretch/>
        </p:blipFill>
        <p:spPr>
          <a:xfrm>
            <a:off x="7713100" y="93200"/>
            <a:ext cx="1078400" cy="1078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0"/>
          <p:cNvSpPr txBox="1">
            <a:spLocks noGrp="1"/>
          </p:cNvSpPr>
          <p:nvPr>
            <p:ph type="body" idx="1"/>
          </p:nvPr>
        </p:nvSpPr>
        <p:spPr>
          <a:xfrm>
            <a:off x="633450" y="3063163"/>
            <a:ext cx="8387700" cy="1039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2400"/>
              <a:buFont typeface="PT Sans Narrow"/>
              <a:buNone/>
            </a:pPr>
            <a:r>
              <a:rPr lang="en" sz="4600" b="1" dirty="0">
                <a:solidFill>
                  <a:schemeClr val="accent1"/>
                </a:solidFill>
                <a:latin typeface="Times New Roman"/>
                <a:ea typeface="Times New Roman"/>
                <a:cs typeface="Times New Roman"/>
                <a:sym typeface="Times New Roman"/>
              </a:rPr>
              <a:t>The conflict between scandalising the court and freedom of speech</a:t>
            </a:r>
            <a:endParaRPr sz="4600" b="1" i="0" u="none" strike="noStrike" cap="none" dirty="0">
              <a:solidFill>
                <a:schemeClr val="accent1"/>
              </a:solidFill>
              <a:latin typeface="Times New Roman"/>
              <a:ea typeface="Times New Roman"/>
              <a:cs typeface="Times New Roman"/>
              <a:sym typeface="Times New Roman"/>
            </a:endParaRPr>
          </a:p>
        </p:txBody>
      </p:sp>
      <p:sp>
        <p:nvSpPr>
          <p:cNvPr id="482" name="Google Shape;482;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45</a:t>
            </a:fld>
            <a:endParaRPr/>
          </a:p>
        </p:txBody>
      </p:sp>
      <p:sp>
        <p:nvSpPr>
          <p:cNvPr id="483" name="Google Shape;483;p60"/>
          <p:cNvSpPr txBox="1"/>
          <p:nvPr/>
        </p:nvSpPr>
        <p:spPr>
          <a:xfrm>
            <a:off x="3240625" y="599700"/>
            <a:ext cx="2237400" cy="19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 sz="12000" b="0" i="0" u="none" strike="noStrike" cap="none">
                <a:solidFill>
                  <a:schemeClr val="accent1"/>
                </a:solidFill>
                <a:latin typeface="Crimson Text"/>
                <a:ea typeface="Crimson Text"/>
                <a:cs typeface="Crimson Text"/>
                <a:sym typeface="Crimson Text"/>
              </a:rPr>
              <a:t>3</a:t>
            </a:r>
            <a:endParaRPr sz="12000" b="0" i="0" u="none" strike="noStrike" cap="none">
              <a:solidFill>
                <a:schemeClr val="accent1"/>
              </a:solidFill>
              <a:latin typeface="Crimson Text"/>
              <a:ea typeface="Crimson Text"/>
              <a:cs typeface="Crimson Text"/>
              <a:sym typeface="Crimson Text"/>
            </a:endParaRPr>
          </a:p>
        </p:txBody>
      </p:sp>
      <p:cxnSp>
        <p:nvCxnSpPr>
          <p:cNvPr id="484" name="Google Shape;484;p60"/>
          <p:cNvCxnSpPr/>
          <p:nvPr/>
        </p:nvCxnSpPr>
        <p:spPr>
          <a:xfrm>
            <a:off x="2214250" y="2381918"/>
            <a:ext cx="4636200" cy="11400"/>
          </a:xfrm>
          <a:prstGeom prst="straightConnector1">
            <a:avLst/>
          </a:prstGeom>
          <a:noFill/>
          <a:ln w="38100" cap="flat" cmpd="sng">
            <a:solidFill>
              <a:schemeClr val="dk2"/>
            </a:solidFill>
            <a:prstDash val="solid"/>
            <a:round/>
            <a:headEnd type="none" w="sm" len="sm"/>
            <a:tailEnd type="none" w="sm" len="sm"/>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8"/>
        <p:cNvGrpSpPr/>
        <p:nvPr/>
      </p:nvGrpSpPr>
      <p:grpSpPr>
        <a:xfrm>
          <a:off x="0" y="0"/>
          <a:ext cx="0" cy="0"/>
          <a:chOff x="0" y="0"/>
          <a:chExt cx="0" cy="0"/>
        </a:xfrm>
      </p:grpSpPr>
      <p:sp>
        <p:nvSpPr>
          <p:cNvPr id="489" name="Google Shape;489;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46</a:t>
            </a:fld>
            <a:endParaRPr/>
          </a:p>
        </p:txBody>
      </p:sp>
      <p:sp>
        <p:nvSpPr>
          <p:cNvPr id="490" name="Google Shape;490;p6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solidFill>
                  <a:schemeClr val="accent2"/>
                </a:solidFill>
                <a:latin typeface="Times New Roman"/>
                <a:ea typeface="Times New Roman"/>
                <a:cs typeface="Times New Roman"/>
                <a:sym typeface="Times New Roman"/>
              </a:rPr>
              <a:t>Revision: the importance of freedom of speech</a:t>
            </a:r>
            <a:endParaRPr dirty="0">
              <a:solidFill>
                <a:schemeClr val="accent2"/>
              </a:solidFill>
              <a:latin typeface="Times New Roman"/>
              <a:ea typeface="Times New Roman"/>
              <a:cs typeface="Times New Roman"/>
              <a:sym typeface="Times New Roman"/>
            </a:endParaRPr>
          </a:p>
        </p:txBody>
      </p:sp>
      <p:sp>
        <p:nvSpPr>
          <p:cNvPr id="491" name="Google Shape;491;p61"/>
          <p:cNvSpPr txBox="1"/>
          <p:nvPr/>
        </p:nvSpPr>
        <p:spPr>
          <a:xfrm>
            <a:off x="490950" y="1739725"/>
            <a:ext cx="8162100" cy="1977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434343"/>
              </a:buClr>
              <a:buSzPts val="2400"/>
              <a:buFont typeface="Times New Roman"/>
              <a:buAutoNum type="arabicPeriod"/>
            </a:pPr>
            <a:r>
              <a:rPr lang="en" sz="2400" b="1" i="0" u="none" strike="noStrike" cap="none">
                <a:solidFill>
                  <a:srgbClr val="434343"/>
                </a:solidFill>
                <a:latin typeface="Times New Roman"/>
                <a:ea typeface="Times New Roman"/>
                <a:cs typeface="Times New Roman"/>
                <a:sym typeface="Times New Roman"/>
              </a:rPr>
              <a:t>It helps discover the truth</a:t>
            </a:r>
            <a:endParaRPr sz="2400" b="1" i="0" u="none" strike="noStrike" cap="none">
              <a:solidFill>
                <a:srgbClr val="434343"/>
              </a:solidFill>
              <a:latin typeface="Times New Roman"/>
              <a:ea typeface="Times New Roman"/>
              <a:cs typeface="Times New Roman"/>
              <a:sym typeface="Times New Roman"/>
            </a:endParaRPr>
          </a:p>
          <a:p>
            <a:pPr marL="914400" marR="0" lvl="0" indent="-30480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Times New Roman"/>
              <a:ea typeface="Times New Roman"/>
              <a:cs typeface="Times New Roman"/>
              <a:sym typeface="Times New Roman"/>
            </a:endParaRPr>
          </a:p>
          <a:p>
            <a:pPr marL="457200" marR="0" lvl="0" indent="-381000" algn="l" rtl="0">
              <a:lnSpc>
                <a:spcPct val="100000"/>
              </a:lnSpc>
              <a:spcBef>
                <a:spcPts val="0"/>
              </a:spcBef>
              <a:spcAft>
                <a:spcPts val="0"/>
              </a:spcAft>
              <a:buClr>
                <a:srgbClr val="434343"/>
              </a:buClr>
              <a:buSzPts val="2400"/>
              <a:buFont typeface="Times New Roman"/>
              <a:buAutoNum type="arabicPeriod"/>
            </a:pPr>
            <a:r>
              <a:rPr lang="en" sz="2400" b="1" i="0" u="none" strike="noStrike" cap="none">
                <a:solidFill>
                  <a:srgbClr val="434343"/>
                </a:solidFill>
                <a:latin typeface="Times New Roman"/>
                <a:ea typeface="Times New Roman"/>
                <a:cs typeface="Times New Roman"/>
                <a:sym typeface="Times New Roman"/>
              </a:rPr>
              <a:t>It helps one to realize his/her full potentials(self-actualization)</a:t>
            </a:r>
            <a:endParaRPr sz="2400" b="1" i="0" u="none" strike="noStrike" cap="none">
              <a:solidFill>
                <a:srgbClr val="434343"/>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Times New Roman"/>
              <a:ea typeface="Times New Roman"/>
              <a:cs typeface="Times New Roman"/>
              <a:sym typeface="Times New Roman"/>
            </a:endParaRPr>
          </a:p>
          <a:p>
            <a:pPr marL="457200" marR="0" lvl="0" indent="-381000" algn="l" rtl="0">
              <a:lnSpc>
                <a:spcPct val="100000"/>
              </a:lnSpc>
              <a:spcBef>
                <a:spcPts val="0"/>
              </a:spcBef>
              <a:spcAft>
                <a:spcPts val="0"/>
              </a:spcAft>
              <a:buClr>
                <a:srgbClr val="434343"/>
              </a:buClr>
              <a:buSzPts val="2400"/>
              <a:buFont typeface="Times New Roman"/>
              <a:buAutoNum type="arabicPeriod"/>
            </a:pPr>
            <a:r>
              <a:rPr lang="en" sz="2400" b="1" i="0" u="none" strike="noStrike" cap="none">
                <a:solidFill>
                  <a:srgbClr val="434343"/>
                </a:solidFill>
                <a:latin typeface="Times New Roman"/>
                <a:ea typeface="Times New Roman"/>
                <a:cs typeface="Times New Roman"/>
                <a:sym typeface="Times New Roman"/>
              </a:rPr>
              <a:t>It promotes democracy</a:t>
            </a:r>
            <a:endParaRPr sz="2400" b="1" i="0" u="none" strike="noStrike" cap="none">
              <a:solidFill>
                <a:srgbClr val="434343"/>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p:txBody>
      </p:sp>
      <p:pic>
        <p:nvPicPr>
          <p:cNvPr id="492" name="Google Shape;492;p61"/>
          <p:cNvPicPr preferRelativeResize="0"/>
          <p:nvPr/>
        </p:nvPicPr>
        <p:blipFill rotWithShape="1">
          <a:blip r:embed="rId3">
            <a:alphaModFix/>
          </a:blip>
          <a:srcRect/>
          <a:stretch/>
        </p:blipFill>
        <p:spPr>
          <a:xfrm>
            <a:off x="5859150" y="1848175"/>
            <a:ext cx="3132451" cy="313245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47</a:t>
            </a:fld>
            <a:endParaRPr/>
          </a:p>
        </p:txBody>
      </p:sp>
      <p:pic>
        <p:nvPicPr>
          <p:cNvPr id="498" name="Google Shape;498;p62"/>
          <p:cNvPicPr preferRelativeResize="0"/>
          <p:nvPr/>
        </p:nvPicPr>
        <p:blipFill rotWithShape="1">
          <a:blip r:embed="rId3">
            <a:alphaModFix/>
          </a:blip>
          <a:srcRect/>
          <a:stretch/>
        </p:blipFill>
        <p:spPr>
          <a:xfrm>
            <a:off x="873637" y="824800"/>
            <a:ext cx="7680676" cy="4318701"/>
          </a:xfrm>
          <a:prstGeom prst="rect">
            <a:avLst/>
          </a:prstGeom>
          <a:noFill/>
          <a:ln>
            <a:noFill/>
          </a:ln>
        </p:spPr>
      </p:pic>
      <p:sp>
        <p:nvSpPr>
          <p:cNvPr id="499" name="Google Shape;499;p62"/>
          <p:cNvSpPr txBox="1"/>
          <p:nvPr/>
        </p:nvSpPr>
        <p:spPr>
          <a:xfrm rot="707230">
            <a:off x="5538161" y="1286683"/>
            <a:ext cx="3305809" cy="915383"/>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3000"/>
              <a:buFont typeface="Arial"/>
              <a:buNone/>
            </a:pPr>
            <a:r>
              <a:rPr lang="en" sz="3000" b="1" i="0" u="none" strike="noStrike" cap="none">
                <a:solidFill>
                  <a:srgbClr val="666666"/>
                </a:solidFill>
                <a:latin typeface="Times New Roman"/>
                <a:ea typeface="Times New Roman"/>
                <a:cs typeface="Times New Roman"/>
                <a:sym typeface="Times New Roman"/>
              </a:rPr>
              <a:t>Freedom of speech</a:t>
            </a:r>
            <a:endParaRPr sz="3000" b="1" i="0" u="none" strike="noStrike" cap="none">
              <a:solidFill>
                <a:srgbClr val="666666"/>
              </a:solidFill>
              <a:highlight>
                <a:srgbClr val="FFFF00"/>
              </a:highlight>
              <a:latin typeface="Times New Roman"/>
              <a:ea typeface="Times New Roman"/>
              <a:cs typeface="Times New Roman"/>
              <a:sym typeface="Times New Roman"/>
            </a:endParaRPr>
          </a:p>
        </p:txBody>
      </p:sp>
      <p:sp>
        <p:nvSpPr>
          <p:cNvPr id="500" name="Google Shape;500;p62"/>
          <p:cNvSpPr txBox="1"/>
          <p:nvPr/>
        </p:nvSpPr>
        <p:spPr>
          <a:xfrm>
            <a:off x="2985375" y="3887675"/>
            <a:ext cx="3769200"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4800"/>
              <a:buFont typeface="Arial"/>
              <a:buNone/>
            </a:pPr>
            <a:r>
              <a:rPr lang="en" sz="4800" b="1" i="0" u="none" strike="noStrike" cap="none">
                <a:solidFill>
                  <a:schemeClr val="accent1"/>
                </a:solidFill>
                <a:latin typeface="Times New Roman"/>
                <a:ea typeface="Times New Roman"/>
                <a:cs typeface="Times New Roman"/>
                <a:sym typeface="Times New Roman"/>
              </a:rPr>
              <a:t>Conflict???</a:t>
            </a:r>
            <a:endParaRPr sz="4800" b="1" i="0" u="none" strike="noStrike" cap="none">
              <a:solidFill>
                <a:schemeClr val="accent1"/>
              </a:solidFill>
              <a:highlight>
                <a:srgbClr val="FFFF00"/>
              </a:highlight>
              <a:latin typeface="Times New Roman"/>
              <a:ea typeface="Times New Roman"/>
              <a:cs typeface="Times New Roman"/>
              <a:sym typeface="Times New Roman"/>
            </a:endParaRPr>
          </a:p>
        </p:txBody>
      </p:sp>
      <p:sp>
        <p:nvSpPr>
          <p:cNvPr id="501" name="Google Shape;501;p62"/>
          <p:cNvSpPr txBox="1">
            <a:spLocks noGrp="1"/>
          </p:cNvSpPr>
          <p:nvPr>
            <p:ph type="body" idx="1"/>
          </p:nvPr>
        </p:nvSpPr>
        <p:spPr>
          <a:xfrm rot="-434068">
            <a:off x="1068256" y="1114444"/>
            <a:ext cx="2532360" cy="923862"/>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2400"/>
              <a:buNone/>
            </a:pPr>
            <a:r>
              <a:rPr lang="en" sz="3000" b="1" dirty="0">
                <a:solidFill>
                  <a:srgbClr val="666666"/>
                </a:solidFill>
                <a:latin typeface="Times New Roman"/>
                <a:ea typeface="Times New Roman"/>
                <a:cs typeface="Times New Roman"/>
                <a:sym typeface="Times New Roman"/>
              </a:rPr>
              <a:t>Scandalising the court</a:t>
            </a:r>
            <a:endParaRPr sz="3000" b="1" dirty="0">
              <a:solidFill>
                <a:srgbClr val="666666"/>
              </a:solidFill>
              <a:highlight>
                <a:srgbClr val="FFFF00"/>
              </a:highlight>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505"/>
        <p:cNvGrpSpPr/>
        <p:nvPr/>
      </p:nvGrpSpPr>
      <p:grpSpPr>
        <a:xfrm>
          <a:off x="0" y="0"/>
          <a:ext cx="0" cy="0"/>
          <a:chOff x="0" y="0"/>
          <a:chExt cx="0" cy="0"/>
        </a:xfrm>
      </p:grpSpPr>
      <p:sp>
        <p:nvSpPr>
          <p:cNvPr id="506" name="Google Shape;506;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48</a:t>
            </a:fld>
            <a:endParaRPr/>
          </a:p>
        </p:txBody>
      </p:sp>
      <p:sp>
        <p:nvSpPr>
          <p:cNvPr id="507" name="Google Shape;507;p63"/>
          <p:cNvSpPr txBox="1">
            <a:spLocks noGrp="1"/>
          </p:cNvSpPr>
          <p:nvPr>
            <p:ph type="title"/>
          </p:nvPr>
        </p:nvSpPr>
        <p:spPr>
          <a:xfrm>
            <a:off x="136700" y="496925"/>
            <a:ext cx="10026000" cy="65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400" dirty="0">
                <a:solidFill>
                  <a:srgbClr val="CC0000"/>
                </a:solidFill>
                <a:latin typeface="Times New Roman"/>
                <a:ea typeface="Times New Roman"/>
                <a:cs typeface="Times New Roman"/>
                <a:sym typeface="Times New Roman"/>
              </a:rPr>
              <a:t>Is freedom of speech subject to any restrictions?</a:t>
            </a:r>
            <a:endParaRPr sz="3400" dirty="0">
              <a:solidFill>
                <a:srgbClr val="CC0000"/>
              </a:solidFill>
              <a:latin typeface="Times New Roman"/>
              <a:ea typeface="Times New Roman"/>
              <a:cs typeface="Times New Roman"/>
              <a:sym typeface="Times New Roman"/>
            </a:endParaRPr>
          </a:p>
        </p:txBody>
      </p:sp>
      <p:sp>
        <p:nvSpPr>
          <p:cNvPr id="508" name="Google Shape;508;p63"/>
          <p:cNvSpPr txBox="1"/>
          <p:nvPr/>
        </p:nvSpPr>
        <p:spPr>
          <a:xfrm>
            <a:off x="0" y="1457225"/>
            <a:ext cx="9268200" cy="256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CC0000"/>
                </a:solidFill>
                <a:latin typeface="Crimson Text"/>
                <a:ea typeface="Crimson Text"/>
                <a:cs typeface="Crimson Text"/>
                <a:sym typeface="Crimson Text"/>
              </a:rPr>
              <a:t>CAP 383 HONG KONG BILL OF RIGHTS ORDINANCE Section 8 Hong Kong Bill of Rights</a:t>
            </a:r>
            <a:endParaRPr sz="1800" b="1" i="0" u="none" strike="noStrike" cap="none">
              <a:solidFill>
                <a:srgbClr val="CC0000"/>
              </a:solidFill>
              <a:latin typeface="Crimson Text"/>
              <a:ea typeface="Crimson Text"/>
              <a:cs typeface="Crimson Text"/>
              <a:sym typeface="Crimson Text"/>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CC0000"/>
                </a:solidFill>
                <a:latin typeface="Crimson Text"/>
                <a:ea typeface="Crimson Text"/>
                <a:cs typeface="Crimson Text"/>
                <a:sym typeface="Crimson Text"/>
              </a:rPr>
              <a:t>Article 16</a:t>
            </a:r>
            <a:endParaRPr sz="1800" b="1" i="0" u="none" strike="noStrike" cap="none">
              <a:solidFill>
                <a:srgbClr val="CC0000"/>
              </a:solidFill>
              <a:latin typeface="Crimson Text"/>
              <a:ea typeface="Crimson Text"/>
              <a:cs typeface="Crimson Text"/>
              <a:sym typeface="Crimson Text"/>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CC0000"/>
                </a:solidFill>
                <a:latin typeface="Crimson Text"/>
                <a:ea typeface="Crimson Text"/>
                <a:cs typeface="Crimson Text"/>
                <a:sym typeface="Crimson Text"/>
              </a:rPr>
              <a:t>Freedom of opinion and expression</a:t>
            </a:r>
            <a:endParaRPr sz="1800" b="1" i="0" u="none" strike="noStrike" cap="none">
              <a:solidFill>
                <a:srgbClr val="CC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4343"/>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Times New Roman"/>
                <a:ea typeface="Times New Roman"/>
                <a:cs typeface="Times New Roman"/>
                <a:sym typeface="Times New Roman"/>
              </a:rPr>
              <a:t>3)The exercise of the rights provided for in paragraph (2) of this article carries with it special duties and responsibilities. </a:t>
            </a:r>
            <a:r>
              <a:rPr lang="en" sz="1800" b="1" i="0" u="sng" strike="noStrike" cap="none">
                <a:solidFill>
                  <a:srgbClr val="000000"/>
                </a:solidFill>
                <a:latin typeface="Times New Roman"/>
                <a:ea typeface="Times New Roman"/>
                <a:cs typeface="Times New Roman"/>
                <a:sym typeface="Times New Roman"/>
              </a:rPr>
              <a:t>It may therefore be subject to certain restrictions</a:t>
            </a:r>
            <a:r>
              <a:rPr lang="en" sz="1800" b="0" i="0" u="none" strike="noStrike" cap="none">
                <a:solidFill>
                  <a:srgbClr val="000000"/>
                </a:solidFill>
                <a:latin typeface="Times New Roman"/>
                <a:ea typeface="Times New Roman"/>
                <a:cs typeface="Times New Roman"/>
                <a:sym typeface="Times New Roman"/>
              </a:rPr>
              <a:t>, but these shall only be such as are provided by law and are necessary—</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Times New Roman"/>
                <a:ea typeface="Times New Roman"/>
                <a:cs typeface="Times New Roman"/>
                <a:sym typeface="Times New Roman"/>
              </a:rPr>
              <a:t>(a)for </a:t>
            </a:r>
            <a:r>
              <a:rPr lang="en" sz="1800" b="1" i="0" u="sng" strike="noStrike" cap="none">
                <a:solidFill>
                  <a:srgbClr val="000000"/>
                </a:solidFill>
                <a:latin typeface="Times New Roman"/>
                <a:ea typeface="Times New Roman"/>
                <a:cs typeface="Times New Roman"/>
                <a:sym typeface="Times New Roman"/>
              </a:rPr>
              <a:t>respect of the rights or reputations of others;</a:t>
            </a:r>
            <a:r>
              <a:rPr lang="en" sz="1800" b="0" i="0" u="none" strike="noStrike" cap="none">
                <a:solidFill>
                  <a:srgbClr val="000000"/>
                </a:solidFill>
                <a:latin typeface="Times New Roman"/>
                <a:ea typeface="Times New Roman"/>
                <a:cs typeface="Times New Roman"/>
                <a:sym typeface="Times New Roman"/>
              </a:rPr>
              <a:t> or</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Times New Roman"/>
                <a:ea typeface="Times New Roman"/>
                <a:cs typeface="Times New Roman"/>
                <a:sym typeface="Times New Roman"/>
              </a:rPr>
              <a:t>(b)for the </a:t>
            </a:r>
            <a:r>
              <a:rPr lang="en" sz="1800" b="1" i="0" u="sng" strike="noStrike" cap="none">
                <a:solidFill>
                  <a:srgbClr val="000000"/>
                </a:solidFill>
                <a:latin typeface="Times New Roman"/>
                <a:ea typeface="Times New Roman"/>
                <a:cs typeface="Times New Roman"/>
                <a:sym typeface="Times New Roman"/>
              </a:rPr>
              <a:t>protection of national security</a:t>
            </a:r>
            <a:r>
              <a:rPr lang="en" sz="1800" b="0" i="0" u="none" strike="noStrike" cap="none">
                <a:solidFill>
                  <a:srgbClr val="000000"/>
                </a:solidFill>
                <a:latin typeface="Times New Roman"/>
                <a:ea typeface="Times New Roman"/>
                <a:cs typeface="Times New Roman"/>
                <a:sym typeface="Times New Roman"/>
              </a:rPr>
              <a:t> or of </a:t>
            </a:r>
            <a:r>
              <a:rPr lang="en" sz="1800" b="1" i="0" u="sng" strike="noStrike" cap="none">
                <a:solidFill>
                  <a:srgbClr val="000000"/>
                </a:solidFill>
                <a:latin typeface="Times New Roman"/>
                <a:ea typeface="Times New Roman"/>
                <a:cs typeface="Times New Roman"/>
                <a:sym typeface="Times New Roman"/>
              </a:rPr>
              <a:t>public order </a:t>
            </a:r>
            <a:r>
              <a:rPr lang="en" sz="1800" b="0" i="0" u="none" strike="noStrike" cap="none">
                <a:solidFill>
                  <a:srgbClr val="000000"/>
                </a:solidFill>
                <a:latin typeface="Times New Roman"/>
                <a:ea typeface="Times New Roman"/>
                <a:cs typeface="Times New Roman"/>
                <a:sym typeface="Times New Roman"/>
              </a:rPr>
              <a:t>(ordre public), or of </a:t>
            </a:r>
            <a:r>
              <a:rPr lang="en" sz="1800" b="1" i="0" u="sng" strike="noStrike" cap="none">
                <a:solidFill>
                  <a:srgbClr val="000000"/>
                </a:solidFill>
                <a:latin typeface="Times New Roman"/>
                <a:ea typeface="Times New Roman"/>
                <a:cs typeface="Times New Roman"/>
                <a:sym typeface="Times New Roman"/>
              </a:rPr>
              <a:t>public health</a:t>
            </a:r>
            <a:r>
              <a:rPr lang="en" sz="1800" b="0" i="0" u="none" strike="noStrike" cap="none">
                <a:solidFill>
                  <a:srgbClr val="000000"/>
                </a:solidFill>
                <a:latin typeface="Times New Roman"/>
                <a:ea typeface="Times New Roman"/>
                <a:cs typeface="Times New Roman"/>
                <a:sym typeface="Times New Roman"/>
              </a:rPr>
              <a:t> </a:t>
            </a:r>
            <a:r>
              <a:rPr lang="en" sz="1800" b="1" i="0" u="sng" strike="noStrike" cap="none">
                <a:solidFill>
                  <a:srgbClr val="000000"/>
                </a:solidFill>
                <a:latin typeface="Times New Roman"/>
                <a:ea typeface="Times New Roman"/>
                <a:cs typeface="Times New Roman"/>
                <a:sym typeface="Times New Roman"/>
              </a:rPr>
              <a:t>or morals</a:t>
            </a:r>
            <a:endParaRPr sz="1800" b="0" i="0" u="none" strike="noStrike" cap="none">
              <a:solidFill>
                <a:srgbClr val="333333"/>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34343"/>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rimson Text"/>
              <a:ea typeface="Crimson Text"/>
              <a:cs typeface="Crimson Text"/>
              <a:sym typeface="Crimson Text"/>
            </a:endParaRPr>
          </a:p>
        </p:txBody>
      </p:sp>
      <p:sp>
        <p:nvSpPr>
          <p:cNvPr id="509" name="Google Shape;509;p63"/>
          <p:cNvSpPr txBox="1"/>
          <p:nvPr/>
        </p:nvSpPr>
        <p:spPr>
          <a:xfrm>
            <a:off x="5281900" y="4326425"/>
            <a:ext cx="3739200" cy="77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Open Sans"/>
                <a:ea typeface="Open Sans"/>
                <a:cs typeface="Open Sans"/>
                <a:sym typeface="Open Sans"/>
              </a:rPr>
              <a:t>—— cf. ICCPR Art.19</a:t>
            </a:r>
            <a:endParaRPr sz="1200" b="0" i="0" u="none" strike="noStrike" cap="none">
              <a:solidFill>
                <a:srgbClr val="434343"/>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513"/>
        <p:cNvGrpSpPr/>
        <p:nvPr/>
      </p:nvGrpSpPr>
      <p:grpSpPr>
        <a:xfrm>
          <a:off x="0" y="0"/>
          <a:ext cx="0" cy="0"/>
          <a:chOff x="0" y="0"/>
          <a:chExt cx="0" cy="0"/>
        </a:xfrm>
      </p:grpSpPr>
      <p:sp>
        <p:nvSpPr>
          <p:cNvPr id="514" name="Google Shape;514;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49</a:t>
            </a:fld>
            <a:endParaRPr/>
          </a:p>
        </p:txBody>
      </p:sp>
      <p:sp>
        <p:nvSpPr>
          <p:cNvPr id="515" name="Google Shape;515;p6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solidFill>
                  <a:srgbClr val="CC0000"/>
                </a:solidFill>
                <a:latin typeface="Times New Roman"/>
                <a:ea typeface="Times New Roman"/>
                <a:cs typeface="Times New Roman"/>
                <a:sym typeface="Times New Roman"/>
              </a:rPr>
              <a:t>Why is scandalising the court prohibited?</a:t>
            </a:r>
            <a:endParaRPr u="sng" dirty="0">
              <a:solidFill>
                <a:srgbClr val="CC0000"/>
              </a:solidFill>
              <a:latin typeface="Times New Roman"/>
              <a:ea typeface="Times New Roman"/>
              <a:cs typeface="Times New Roman"/>
              <a:sym typeface="Times New Roman"/>
            </a:endParaRPr>
          </a:p>
        </p:txBody>
      </p:sp>
      <p:pic>
        <p:nvPicPr>
          <p:cNvPr id="516" name="Google Shape;516;p64"/>
          <p:cNvPicPr preferRelativeResize="0"/>
          <p:nvPr/>
        </p:nvPicPr>
        <p:blipFill rotWithShape="1">
          <a:blip r:embed="rId3">
            <a:alphaModFix/>
          </a:blip>
          <a:srcRect/>
          <a:stretch/>
        </p:blipFill>
        <p:spPr>
          <a:xfrm>
            <a:off x="6290150" y="2972575"/>
            <a:ext cx="2029574" cy="2029550"/>
          </a:xfrm>
          <a:prstGeom prst="rect">
            <a:avLst/>
          </a:prstGeom>
          <a:noFill/>
          <a:ln>
            <a:noFill/>
          </a:ln>
        </p:spPr>
      </p:pic>
      <p:sp>
        <p:nvSpPr>
          <p:cNvPr id="517" name="Google Shape;517;p64"/>
          <p:cNvSpPr txBox="1"/>
          <p:nvPr/>
        </p:nvSpPr>
        <p:spPr>
          <a:xfrm>
            <a:off x="407400" y="993425"/>
            <a:ext cx="86136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434343"/>
              </a:solidFill>
              <a:latin typeface="Crimson Text"/>
              <a:ea typeface="Crimson Text"/>
              <a:cs typeface="Crimson Text"/>
              <a:sym typeface="Crimson Text"/>
            </a:endParaRPr>
          </a:p>
        </p:txBody>
      </p:sp>
      <p:sp>
        <p:nvSpPr>
          <p:cNvPr id="518" name="Google Shape;518;p64"/>
          <p:cNvSpPr txBox="1"/>
          <p:nvPr/>
        </p:nvSpPr>
        <p:spPr>
          <a:xfrm>
            <a:off x="471450" y="1152425"/>
            <a:ext cx="82011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1800" b="0" i="1" u="none" strike="noStrike" cap="none">
                <a:solidFill>
                  <a:srgbClr val="444444"/>
                </a:solidFill>
                <a:latin typeface="Times New Roman"/>
                <a:ea typeface="Times New Roman"/>
                <a:cs typeface="Times New Roman"/>
                <a:sym typeface="Times New Roman"/>
              </a:rPr>
              <a:t>「</a:t>
            </a:r>
            <a:r>
              <a:rPr lang="en" sz="1800" b="0" i="0" u="none" strike="noStrike" cap="none">
                <a:solidFill>
                  <a:srgbClr val="000000"/>
                </a:solidFill>
                <a:latin typeface="Times New Roman"/>
                <a:ea typeface="Times New Roman"/>
                <a:cs typeface="Times New Roman"/>
                <a:sym typeface="Times New Roman"/>
              </a:rPr>
              <a:t>Confidence in our legal system, the maintenance of the rule of law and the authority of the court are matters of special importance in our society. There are frequent, if misconceived, expressions of anxiety in this respect. There is reason to believe that the ordinary citizen in Hong Kong regards the court as his ultimate and sure refuge from injustice and oppression.</a:t>
            </a:r>
            <a:r>
              <a:rPr lang="en" sz="1800" b="0" i="1" u="none" strike="noStrike" cap="none">
                <a:solidFill>
                  <a:srgbClr val="444444"/>
                </a:solidFill>
                <a:latin typeface="Times New Roman"/>
                <a:ea typeface="Times New Roman"/>
                <a:cs typeface="Times New Roman"/>
                <a:sym typeface="Times New Roman"/>
              </a:rPr>
              <a:t>」</a:t>
            </a:r>
            <a:endParaRPr sz="1800" b="0" i="1" u="none" strike="noStrike" cap="none">
              <a:solidFill>
                <a:srgbClr val="000000"/>
              </a:solidFill>
              <a:latin typeface="Times New Roman"/>
              <a:ea typeface="Times New Roman"/>
              <a:cs typeface="Times New Roman"/>
              <a:sym typeface="Times New Roman"/>
            </a:endParaRPr>
          </a:p>
        </p:txBody>
      </p:sp>
      <p:sp>
        <p:nvSpPr>
          <p:cNvPr id="519" name="Google Shape;519;p64"/>
          <p:cNvSpPr txBox="1"/>
          <p:nvPr/>
        </p:nvSpPr>
        <p:spPr>
          <a:xfrm>
            <a:off x="3469300" y="2487350"/>
            <a:ext cx="5363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 Wong Yeung Ng v The Secretary for Justice</a:t>
            </a:r>
            <a:endParaRPr sz="1800" b="0" i="1"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a:t>
            </a:fld>
            <a:endParaRPr/>
          </a:p>
        </p:txBody>
      </p:sp>
      <p:sp>
        <p:nvSpPr>
          <p:cNvPr id="127" name="Google Shape;127;p2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solidFill>
                  <a:schemeClr val="accent2"/>
                </a:solidFill>
              </a:rPr>
              <a:t>The Basic Law Protects Citizens’ Rights</a:t>
            </a:r>
            <a:endParaRPr>
              <a:solidFill>
                <a:schemeClr val="accent2"/>
              </a:solidFill>
            </a:endParaRPr>
          </a:p>
        </p:txBody>
      </p:sp>
      <p:sp>
        <p:nvSpPr>
          <p:cNvPr id="128" name="Google Shape;128;p20"/>
          <p:cNvSpPr txBox="1"/>
          <p:nvPr/>
        </p:nvSpPr>
        <p:spPr>
          <a:xfrm>
            <a:off x="490950" y="1282525"/>
            <a:ext cx="8162100" cy="338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Crimson Text"/>
                <a:ea typeface="Crimson Text"/>
                <a:cs typeface="Crimson Text"/>
                <a:sym typeface="Crimson Text"/>
              </a:rPr>
              <a:t>Article 27 </a:t>
            </a:r>
            <a:endParaRPr sz="24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Crimson Text"/>
                <a:ea typeface="Crimson Text"/>
                <a:cs typeface="Crimson Text"/>
                <a:sym typeface="Crimson Text"/>
              </a:rPr>
              <a:t>Hong Kong residents shall have </a:t>
            </a:r>
            <a:r>
              <a:rPr lang="en" sz="2400" b="1" i="0" u="none" strike="noStrike" cap="none">
                <a:solidFill>
                  <a:schemeClr val="accent2"/>
                </a:solidFill>
                <a:latin typeface="Crimson Text"/>
                <a:ea typeface="Crimson Text"/>
                <a:cs typeface="Crimson Text"/>
                <a:sym typeface="Crimson Text"/>
              </a:rPr>
              <a:t>freedom of speech</a:t>
            </a:r>
            <a:r>
              <a:rPr lang="en" sz="2400" b="0" i="0" u="none" strike="noStrike" cap="none">
                <a:solidFill>
                  <a:srgbClr val="000000"/>
                </a:solidFill>
                <a:latin typeface="Crimson Text"/>
                <a:ea typeface="Crimson Text"/>
                <a:cs typeface="Crimson Text"/>
                <a:sym typeface="Crimson Text"/>
              </a:rPr>
              <a:t>, of the press and of publication; freedom of association, of assembly, of procession and of demonstration; and the right and freedom to form and join trade unions, and to strike. </a:t>
            </a:r>
            <a:endParaRPr sz="2400" b="0"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rimson Text"/>
              <a:ea typeface="Crimson Text"/>
              <a:cs typeface="Crimson Text"/>
              <a:sym typeface="Crimson Text"/>
            </a:endParaRPr>
          </a:p>
        </p:txBody>
      </p:sp>
      <p:pic>
        <p:nvPicPr>
          <p:cNvPr id="129" name="Google Shape;129;p20"/>
          <p:cNvPicPr preferRelativeResize="0"/>
          <p:nvPr/>
        </p:nvPicPr>
        <p:blipFill rotWithShape="1">
          <a:blip r:embed="rId3">
            <a:alphaModFix/>
          </a:blip>
          <a:srcRect/>
          <a:stretch/>
        </p:blipFill>
        <p:spPr>
          <a:xfrm>
            <a:off x="7216500" y="3078050"/>
            <a:ext cx="1779700" cy="17797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523"/>
        <p:cNvGrpSpPr/>
        <p:nvPr/>
      </p:nvGrpSpPr>
      <p:grpSpPr>
        <a:xfrm>
          <a:off x="0" y="0"/>
          <a:ext cx="0" cy="0"/>
          <a:chOff x="0" y="0"/>
          <a:chExt cx="0" cy="0"/>
        </a:xfrm>
      </p:grpSpPr>
      <p:sp>
        <p:nvSpPr>
          <p:cNvPr id="524" name="Google Shape;524;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50</a:t>
            </a:fld>
            <a:endParaRPr/>
          </a:p>
        </p:txBody>
      </p:sp>
      <p:sp>
        <p:nvSpPr>
          <p:cNvPr id="525" name="Google Shape;525;p65"/>
          <p:cNvSpPr txBox="1">
            <a:spLocks noGrp="1"/>
          </p:cNvSpPr>
          <p:nvPr>
            <p:ph type="title"/>
          </p:nvPr>
        </p:nvSpPr>
        <p:spPr>
          <a:xfrm>
            <a:off x="318575" y="262569"/>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solidFill>
                  <a:srgbClr val="CC0000"/>
                </a:solidFill>
                <a:latin typeface="Times New Roman"/>
                <a:ea typeface="Times New Roman"/>
                <a:cs typeface="Times New Roman"/>
                <a:sym typeface="Times New Roman"/>
              </a:rPr>
              <a:t>Why is scandalising the court prohibited?</a:t>
            </a:r>
            <a:endParaRPr dirty="0">
              <a:solidFill>
                <a:srgbClr val="CC0000"/>
              </a:solidFill>
              <a:latin typeface="Times New Roman"/>
              <a:ea typeface="Times New Roman"/>
              <a:cs typeface="Times New Roman"/>
              <a:sym typeface="Times New Roman"/>
            </a:endParaRPr>
          </a:p>
        </p:txBody>
      </p:sp>
      <p:pic>
        <p:nvPicPr>
          <p:cNvPr id="526" name="Google Shape;526;p65"/>
          <p:cNvPicPr preferRelativeResize="0"/>
          <p:nvPr/>
        </p:nvPicPr>
        <p:blipFill rotWithShape="1">
          <a:blip r:embed="rId3">
            <a:alphaModFix/>
          </a:blip>
          <a:srcRect/>
          <a:stretch/>
        </p:blipFill>
        <p:spPr>
          <a:xfrm>
            <a:off x="5904250" y="1893045"/>
            <a:ext cx="2934925" cy="2934925"/>
          </a:xfrm>
          <a:prstGeom prst="rect">
            <a:avLst/>
          </a:prstGeom>
          <a:noFill/>
          <a:ln>
            <a:noFill/>
          </a:ln>
        </p:spPr>
      </p:pic>
      <p:sp>
        <p:nvSpPr>
          <p:cNvPr id="527" name="Google Shape;527;p65"/>
          <p:cNvSpPr txBox="1"/>
          <p:nvPr/>
        </p:nvSpPr>
        <p:spPr>
          <a:xfrm>
            <a:off x="269067" y="616269"/>
            <a:ext cx="6084541" cy="60588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600"/>
              </a:spcBef>
              <a:spcAft>
                <a:spcPts val="0"/>
              </a:spcAft>
              <a:buClr>
                <a:srgbClr val="000000"/>
              </a:buClr>
              <a:buSzPts val="2400"/>
              <a:buFont typeface="Arial"/>
              <a:buNone/>
            </a:pPr>
            <a:r>
              <a:rPr lang="en" sz="2400" b="1" i="0" u="none" strike="noStrike" cap="none">
                <a:solidFill>
                  <a:srgbClr val="434343"/>
                </a:solidFill>
                <a:latin typeface="Times New Roman"/>
                <a:ea typeface="Times New Roman"/>
                <a:cs typeface="Times New Roman"/>
                <a:sym typeface="Times New Roman"/>
              </a:rPr>
              <a:t>Undermines the authority of the courts</a:t>
            </a:r>
            <a:endParaRPr sz="2400" b="1" i="0" u="none" strike="noStrike" cap="none">
              <a:solidFill>
                <a:srgbClr val="434343"/>
              </a:solidFill>
              <a:latin typeface="Times New Roman"/>
              <a:ea typeface="Times New Roman"/>
              <a:cs typeface="Times New Roman"/>
              <a:sym typeface="Times New Roman"/>
            </a:endParaRPr>
          </a:p>
          <a:p>
            <a:pPr marL="0" marR="0" lvl="0" indent="0" algn="ctr" rtl="0">
              <a:lnSpc>
                <a:spcPct val="100000"/>
              </a:lnSpc>
              <a:spcBef>
                <a:spcPts val="3600"/>
              </a:spcBef>
              <a:spcAft>
                <a:spcPts val="0"/>
              </a:spcAft>
              <a:buClr>
                <a:srgbClr val="000000"/>
              </a:buClr>
              <a:buSzPts val="2400"/>
              <a:buFont typeface="Arial"/>
              <a:buNone/>
            </a:pPr>
            <a:r>
              <a:rPr lang="en" sz="2400" b="1" i="0" u="none" strike="noStrike" cap="none">
                <a:solidFill>
                  <a:srgbClr val="434343"/>
                </a:solidFill>
                <a:latin typeface="Times New Roman"/>
                <a:ea typeface="Times New Roman"/>
                <a:cs typeface="Times New Roman"/>
                <a:sym typeface="Times New Roman"/>
              </a:rPr>
              <a:t>Citizens distrust the court</a:t>
            </a:r>
            <a:endParaRPr sz="2400" b="1" i="0" u="none" strike="noStrike" cap="none">
              <a:solidFill>
                <a:srgbClr val="434343"/>
              </a:solidFill>
              <a:latin typeface="Times New Roman"/>
              <a:ea typeface="Times New Roman"/>
              <a:cs typeface="Times New Roman"/>
              <a:sym typeface="Times New Roman"/>
            </a:endParaRPr>
          </a:p>
          <a:p>
            <a:pPr marL="0" marR="0" lvl="0" indent="0" algn="ctr" rtl="0">
              <a:lnSpc>
                <a:spcPct val="100000"/>
              </a:lnSpc>
              <a:spcBef>
                <a:spcPts val="3600"/>
              </a:spcBef>
              <a:spcAft>
                <a:spcPts val="0"/>
              </a:spcAft>
              <a:buClr>
                <a:srgbClr val="000000"/>
              </a:buClr>
              <a:buSzPts val="2400"/>
              <a:buFont typeface="Arial"/>
              <a:buNone/>
            </a:pPr>
            <a:r>
              <a:rPr lang="en" sz="2400" b="1" i="0" u="none" strike="noStrike" cap="none">
                <a:solidFill>
                  <a:srgbClr val="434343"/>
                </a:solidFill>
                <a:latin typeface="Times New Roman"/>
                <a:ea typeface="Times New Roman"/>
                <a:cs typeface="Times New Roman"/>
                <a:sym typeface="Times New Roman"/>
              </a:rPr>
              <a:t>Citizens refuse to accept court’s rulings</a:t>
            </a:r>
            <a:endParaRPr sz="2400" b="1" i="0" u="none" strike="noStrike" cap="none">
              <a:solidFill>
                <a:srgbClr val="434343"/>
              </a:solidFill>
              <a:latin typeface="Times New Roman"/>
              <a:ea typeface="Times New Roman"/>
              <a:cs typeface="Times New Roman"/>
              <a:sym typeface="Times New Roman"/>
            </a:endParaRPr>
          </a:p>
          <a:p>
            <a:pPr marL="0" marR="0" lvl="0" indent="0" algn="ctr" rtl="0">
              <a:lnSpc>
                <a:spcPct val="100000"/>
              </a:lnSpc>
              <a:spcBef>
                <a:spcPts val="3600"/>
              </a:spcBef>
              <a:spcAft>
                <a:spcPts val="3600"/>
              </a:spcAft>
              <a:buClr>
                <a:srgbClr val="000000"/>
              </a:buClr>
              <a:buSzPts val="2400"/>
              <a:buFont typeface="Arial"/>
              <a:buNone/>
            </a:pPr>
            <a:r>
              <a:rPr lang="en" sz="2400" b="1" i="0" u="none" strike="noStrike" cap="none">
                <a:solidFill>
                  <a:srgbClr val="434343"/>
                </a:solidFill>
                <a:latin typeface="Times New Roman"/>
                <a:ea typeface="Times New Roman"/>
                <a:cs typeface="Times New Roman"/>
                <a:sym typeface="Times New Roman"/>
              </a:rPr>
              <a:t>Undermines Hong Kong’s rule of law</a:t>
            </a:r>
            <a:endParaRPr sz="2400" b="1" i="0" u="none" strike="noStrike" cap="none">
              <a:solidFill>
                <a:srgbClr val="434343"/>
              </a:solidFill>
              <a:latin typeface="Times New Roman"/>
              <a:ea typeface="Times New Roman"/>
              <a:cs typeface="Times New Roman"/>
              <a:sym typeface="Times New Roman"/>
            </a:endParaRPr>
          </a:p>
        </p:txBody>
      </p:sp>
      <p:sp>
        <p:nvSpPr>
          <p:cNvPr id="528" name="Google Shape;528;p65"/>
          <p:cNvSpPr/>
          <p:nvPr/>
        </p:nvSpPr>
        <p:spPr>
          <a:xfrm>
            <a:off x="3203488" y="1553145"/>
            <a:ext cx="215700" cy="339900"/>
          </a:xfrm>
          <a:prstGeom prst="down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65"/>
          <p:cNvSpPr/>
          <p:nvPr/>
        </p:nvSpPr>
        <p:spPr>
          <a:xfrm>
            <a:off x="3203488" y="2476693"/>
            <a:ext cx="215700" cy="339900"/>
          </a:xfrm>
          <a:prstGeom prst="down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65"/>
          <p:cNvSpPr/>
          <p:nvPr/>
        </p:nvSpPr>
        <p:spPr>
          <a:xfrm>
            <a:off x="3203488" y="3278673"/>
            <a:ext cx="215700" cy="339900"/>
          </a:xfrm>
          <a:prstGeom prst="down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51</a:t>
            </a:fld>
            <a:endParaRPr/>
          </a:p>
        </p:txBody>
      </p:sp>
      <p:pic>
        <p:nvPicPr>
          <p:cNvPr id="536" name="Google Shape;536;p66"/>
          <p:cNvPicPr preferRelativeResize="0"/>
          <p:nvPr/>
        </p:nvPicPr>
        <p:blipFill rotWithShape="1">
          <a:blip r:embed="rId3">
            <a:alphaModFix/>
          </a:blip>
          <a:srcRect/>
          <a:stretch/>
        </p:blipFill>
        <p:spPr>
          <a:xfrm>
            <a:off x="49700" y="-49700"/>
            <a:ext cx="9144000" cy="6060099"/>
          </a:xfrm>
          <a:prstGeom prst="rect">
            <a:avLst/>
          </a:prstGeom>
          <a:noFill/>
          <a:ln>
            <a:noFill/>
          </a:ln>
        </p:spPr>
      </p:pic>
      <p:sp>
        <p:nvSpPr>
          <p:cNvPr id="537" name="Google Shape;537;p66"/>
          <p:cNvSpPr/>
          <p:nvPr/>
        </p:nvSpPr>
        <p:spPr>
          <a:xfrm>
            <a:off x="3264225" y="153200"/>
            <a:ext cx="5010000" cy="1443600"/>
          </a:xfrm>
          <a:prstGeom prst="wedgeRoundRectCallout">
            <a:avLst>
              <a:gd name="adj1" fmla="val -20361"/>
              <a:gd name="adj2" fmla="val 126418"/>
              <a:gd name="adj3" fmla="val 0"/>
            </a:avLst>
          </a:prstGeom>
          <a:solidFill>
            <a:schemeClr val="accent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500"/>
              <a:buFont typeface="Arial"/>
              <a:buNone/>
            </a:pPr>
            <a:endParaRPr sz="2500" b="1" i="0" u="none" strike="noStrike" cap="none">
              <a:solidFill>
                <a:schemeClr val="lt1"/>
              </a:solidFill>
              <a:latin typeface="Crimson Text"/>
              <a:ea typeface="Crimson Text"/>
              <a:cs typeface="Crimson Text"/>
              <a:sym typeface="Crimson Text"/>
            </a:endParaRPr>
          </a:p>
          <a:p>
            <a:pPr marL="0" marR="0" lvl="0" indent="0" algn="ctr" rtl="0">
              <a:lnSpc>
                <a:spcPct val="115000"/>
              </a:lnSpc>
              <a:spcBef>
                <a:spcPts val="0"/>
              </a:spcBef>
              <a:spcAft>
                <a:spcPts val="0"/>
              </a:spcAft>
              <a:buClr>
                <a:srgbClr val="000000"/>
              </a:buClr>
              <a:buSzPts val="2500"/>
              <a:buFont typeface="Arial"/>
              <a:buNone/>
            </a:pPr>
            <a:r>
              <a:rPr lang="en" sz="2500" b="1" i="0" u="none" strike="noStrike" cap="none">
                <a:solidFill>
                  <a:schemeClr val="lt1"/>
                </a:solidFill>
                <a:latin typeface="Crimson Text"/>
                <a:ea typeface="Crimson Text"/>
                <a:cs typeface="Crimson Text"/>
                <a:sym typeface="Crimson Text"/>
              </a:rPr>
              <a:t>Why is there no Scandialising of the Chief Executive? Is this fair?</a:t>
            </a:r>
            <a:endParaRPr sz="2500" b="1" i="0" u="none" strike="noStrike" cap="none">
              <a:solidFill>
                <a:schemeClr val="lt1"/>
              </a:solidFill>
              <a:latin typeface="Crimson Text"/>
              <a:ea typeface="Crimson Text"/>
              <a:cs typeface="Crimson Text"/>
              <a:sym typeface="Crimson Text"/>
            </a:endParaRPr>
          </a:p>
          <a:p>
            <a:pPr marL="0" marR="0" lvl="0" indent="0" algn="l" rtl="0">
              <a:lnSpc>
                <a:spcPct val="115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41"/>
        <p:cNvGrpSpPr/>
        <p:nvPr/>
      </p:nvGrpSpPr>
      <p:grpSpPr>
        <a:xfrm>
          <a:off x="0" y="0"/>
          <a:ext cx="0" cy="0"/>
          <a:chOff x="0" y="0"/>
          <a:chExt cx="0" cy="0"/>
        </a:xfrm>
      </p:grpSpPr>
      <p:sp>
        <p:nvSpPr>
          <p:cNvPr id="542" name="Google Shape;542;p67"/>
          <p:cNvSpPr txBox="1">
            <a:spLocks noGrp="1"/>
          </p:cNvSpPr>
          <p:nvPr>
            <p:ph type="body" idx="4294967295"/>
          </p:nvPr>
        </p:nvSpPr>
        <p:spPr>
          <a:xfrm>
            <a:off x="311700" y="94375"/>
            <a:ext cx="9144000" cy="59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3000" b="1">
                <a:solidFill>
                  <a:srgbClr val="FFFFFF"/>
                </a:solidFill>
                <a:latin typeface="Times New Roman"/>
                <a:ea typeface="Times New Roman"/>
                <a:cs typeface="Times New Roman"/>
                <a:sym typeface="Times New Roman"/>
              </a:rPr>
              <a:t>Why is there no </a:t>
            </a:r>
            <a:r>
              <a:rPr lang="en" sz="3200" b="1">
                <a:solidFill>
                  <a:schemeClr val="lt1"/>
                </a:solidFill>
                <a:latin typeface="Crimson Text"/>
                <a:ea typeface="Crimson Text"/>
                <a:cs typeface="Crimson Text"/>
                <a:sym typeface="Crimson Text"/>
              </a:rPr>
              <a:t>Scandialising of the </a:t>
            </a:r>
            <a:r>
              <a:rPr lang="en" sz="3000" b="1">
                <a:solidFill>
                  <a:srgbClr val="FFFFFF"/>
                </a:solidFill>
                <a:latin typeface="Times New Roman"/>
                <a:ea typeface="Times New Roman"/>
                <a:cs typeface="Times New Roman"/>
                <a:sym typeface="Times New Roman"/>
              </a:rPr>
              <a:t>Chief Executive? Is this fair?</a:t>
            </a:r>
            <a:r>
              <a:rPr lang="en" sz="3000" b="1">
                <a:solidFill>
                  <a:srgbClr val="FFFFFF"/>
                </a:solidFill>
                <a:latin typeface="Crimson Text"/>
                <a:ea typeface="Crimson Text"/>
                <a:cs typeface="Crimson Text"/>
                <a:sym typeface="Crimson Text"/>
              </a:rPr>
              <a:t> </a:t>
            </a:r>
            <a:endParaRPr sz="3000" b="1">
              <a:solidFill>
                <a:srgbClr val="FFFFFF"/>
              </a:solidFill>
              <a:latin typeface="Crimson Text"/>
              <a:ea typeface="Crimson Text"/>
              <a:cs typeface="Crimson Text"/>
              <a:sym typeface="Crimson Text"/>
            </a:endParaRPr>
          </a:p>
        </p:txBody>
      </p:sp>
      <p:sp>
        <p:nvSpPr>
          <p:cNvPr id="543" name="Google Shape;543;p67"/>
          <p:cNvSpPr txBox="1"/>
          <p:nvPr/>
        </p:nvSpPr>
        <p:spPr>
          <a:xfrm>
            <a:off x="410150" y="1298225"/>
            <a:ext cx="4656864" cy="3546000"/>
          </a:xfrm>
          <a:prstGeom prst="rect">
            <a:avLst/>
          </a:prstGeom>
          <a:solidFill>
            <a:srgbClr val="FFFFFF"/>
          </a:solidFill>
          <a:ln w="3810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1800" b="1" i="0" u="sng" strike="noStrike" cap="none">
                <a:solidFill>
                  <a:srgbClr val="000000"/>
                </a:solidFill>
                <a:latin typeface="Times New Roman"/>
                <a:ea typeface="Times New Roman"/>
                <a:cs typeface="Times New Roman"/>
                <a:sym typeface="Times New Roman"/>
              </a:rPr>
              <a:t>How does the executive branch gain their legitimacy:</a:t>
            </a:r>
            <a:endParaRPr sz="1800" b="1" i="0" u="sng"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1800" b="1" i="0" u="sng"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r>
              <a:rPr lang="en" sz="1800" b="1" i="0" u="none" strike="noStrike" cap="none">
                <a:solidFill>
                  <a:srgbClr val="000000"/>
                </a:solidFill>
                <a:latin typeface="Times New Roman"/>
                <a:ea typeface="Times New Roman"/>
                <a:cs typeface="Times New Roman"/>
                <a:sym typeface="Times New Roman"/>
              </a:rPr>
              <a:t>Listen and respond to the public. Formulate policies based on public opinion and demand</a:t>
            </a:r>
            <a:endParaRPr sz="180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18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Crimson Text"/>
                <a:ea typeface="Crimson Text"/>
                <a:cs typeface="Crimson Text"/>
                <a:sym typeface="Crimson Text"/>
              </a:rPr>
              <a:t>-------------------------------------------------------------</a:t>
            </a:r>
            <a:endParaRPr sz="24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400"/>
              <a:buFont typeface="Arial"/>
              <a:buNone/>
            </a:pPr>
            <a:r>
              <a:rPr lang="en" sz="1200" b="1" i="0" u="none" strike="noStrike" cap="none">
                <a:solidFill>
                  <a:srgbClr val="000000"/>
                </a:solidFill>
                <a:latin typeface="Times New Roman"/>
                <a:ea typeface="Times New Roman"/>
                <a:cs typeface="Times New Roman"/>
                <a:sym typeface="Times New Roman"/>
              </a:rPr>
              <a:t>行政，立法並非獨立於民眾</a:t>
            </a:r>
            <a:endParaRPr sz="1200" b="1"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2400"/>
              <a:buFont typeface="Arial"/>
              <a:buNone/>
            </a:pPr>
            <a:endParaRPr sz="1200" b="1" i="0" u="none" strike="noStrike" cap="none">
              <a:solidFill>
                <a:srgbClr val="000000"/>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rgbClr val="000000"/>
              </a:buClr>
              <a:buSzPts val="1200"/>
              <a:buFont typeface="Times New Roman"/>
              <a:buChar char="➔"/>
            </a:pPr>
            <a:r>
              <a:rPr lang="en" sz="1200" b="1" i="0" u="none" strike="noStrike" cap="none">
                <a:solidFill>
                  <a:srgbClr val="000000"/>
                </a:solidFill>
                <a:latin typeface="Times New Roman"/>
                <a:ea typeface="Times New Roman"/>
                <a:cs typeface="Times New Roman"/>
                <a:sym typeface="Times New Roman"/>
              </a:rPr>
              <a:t>確保政策能切合市民需要</a:t>
            </a:r>
            <a:endParaRPr sz="120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Times New Roman"/>
              <a:ea typeface="Times New Roman"/>
              <a:cs typeface="Times New Roman"/>
              <a:sym typeface="Times New Roman"/>
            </a:endParaRPr>
          </a:p>
        </p:txBody>
      </p:sp>
      <p:sp>
        <p:nvSpPr>
          <p:cNvPr id="544" name="Google Shape;544;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52</a:t>
            </a:fld>
            <a:endParaRPr/>
          </a:p>
        </p:txBody>
      </p:sp>
      <p:sp>
        <p:nvSpPr>
          <p:cNvPr id="545" name="Google Shape;545;p67"/>
          <p:cNvSpPr txBox="1"/>
          <p:nvPr/>
        </p:nvSpPr>
        <p:spPr>
          <a:xfrm>
            <a:off x="410150" y="3071225"/>
            <a:ext cx="4656864" cy="17535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1800" b="0" i="0" u="none" strike="noStrike" cap="none">
                <a:solidFill>
                  <a:srgbClr val="FFFFFF"/>
                </a:solidFill>
                <a:latin typeface="Times New Roman"/>
                <a:ea typeface="Times New Roman"/>
                <a:cs typeface="Times New Roman"/>
                <a:sym typeface="Times New Roman"/>
              </a:rPr>
              <a:t>The executive branch is responsible for making sure that the policies are made </a:t>
            </a:r>
            <a:r>
              <a:rPr lang="en" sz="1800" b="1" i="0" u="sng" strike="noStrike" cap="none">
                <a:solidFill>
                  <a:srgbClr val="FFFFFF"/>
                </a:solidFill>
                <a:latin typeface="Times New Roman"/>
                <a:ea typeface="Times New Roman"/>
                <a:cs typeface="Times New Roman"/>
                <a:sym typeface="Times New Roman"/>
              </a:rPr>
              <a:t>in the interest of public </a:t>
            </a:r>
            <a:endParaRPr sz="1800" b="1" i="0" u="sng" strike="noStrike" cap="none">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1400" b="0" i="0" u="none" strike="noStrike" cap="none">
              <a:solidFill>
                <a:srgbClr val="FFFFFF"/>
              </a:solidFill>
              <a:latin typeface="Open Sans"/>
              <a:ea typeface="Open Sans"/>
              <a:cs typeface="Open Sans"/>
              <a:sym typeface="Open Sans"/>
            </a:endParaRPr>
          </a:p>
        </p:txBody>
      </p:sp>
      <p:pic>
        <p:nvPicPr>
          <p:cNvPr id="546" name="Google Shape;546;p67"/>
          <p:cNvPicPr preferRelativeResize="0"/>
          <p:nvPr/>
        </p:nvPicPr>
        <p:blipFill rotWithShape="1">
          <a:blip r:embed="rId3">
            <a:alphaModFix/>
          </a:blip>
          <a:srcRect l="5453" t="2105" r="33947" b="-48"/>
          <a:stretch/>
        </p:blipFill>
        <p:spPr>
          <a:xfrm>
            <a:off x="5337850" y="1278725"/>
            <a:ext cx="3290801" cy="3546000"/>
          </a:xfrm>
          <a:prstGeom prst="rect">
            <a:avLst/>
          </a:prstGeom>
          <a:noFill/>
          <a:ln w="38100" cap="flat" cmpd="sng">
            <a:solidFill>
              <a:srgbClr val="434343"/>
            </a:solidFill>
            <a:prstDash val="solid"/>
            <a:round/>
            <a:headEnd type="none" w="sm" len="sm"/>
            <a:tailEnd type="none" w="sm" len="sm"/>
          </a:ln>
        </p:spPr>
      </p:pic>
      <p:pic>
        <p:nvPicPr>
          <p:cNvPr id="547" name="Google Shape;547;p67"/>
          <p:cNvPicPr preferRelativeResize="0"/>
          <p:nvPr/>
        </p:nvPicPr>
        <p:blipFill rotWithShape="1">
          <a:blip r:embed="rId4">
            <a:alphaModFix/>
          </a:blip>
          <a:srcRect b="38702"/>
          <a:stretch/>
        </p:blipFill>
        <p:spPr>
          <a:xfrm>
            <a:off x="3688463" y="3827200"/>
            <a:ext cx="2928338" cy="13163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51"/>
        <p:cNvGrpSpPr/>
        <p:nvPr/>
      </p:nvGrpSpPr>
      <p:grpSpPr>
        <a:xfrm>
          <a:off x="0" y="0"/>
          <a:ext cx="0" cy="0"/>
          <a:chOff x="0" y="0"/>
          <a:chExt cx="0" cy="0"/>
        </a:xfrm>
      </p:grpSpPr>
      <p:sp>
        <p:nvSpPr>
          <p:cNvPr id="552" name="Google Shape;552;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53</a:t>
            </a:fld>
            <a:endParaRPr/>
          </a:p>
        </p:txBody>
      </p:sp>
      <p:sp>
        <p:nvSpPr>
          <p:cNvPr id="553" name="Google Shape;553;p68"/>
          <p:cNvSpPr txBox="1"/>
          <p:nvPr/>
        </p:nvSpPr>
        <p:spPr>
          <a:xfrm>
            <a:off x="0" y="1700306"/>
            <a:ext cx="6875721" cy="3296996"/>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highlight>
                  <a:srgbClr val="FFFFFF"/>
                </a:highlight>
                <a:latin typeface="Crimson Text"/>
                <a:ea typeface="Crimson Text"/>
                <a:cs typeface="Crimson Text"/>
                <a:sym typeface="Crimson Text"/>
              </a:rPr>
              <a:t>The source of legitimacy of the court:</a:t>
            </a:r>
            <a:endParaRPr sz="2400" b="1" i="0" u="none" strike="noStrike" cap="none">
              <a:solidFill>
                <a:srgbClr val="000000"/>
              </a:solidFill>
              <a:highlight>
                <a:srgbClr val="FFFFFF"/>
              </a:highlight>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400"/>
              <a:buFont typeface="Arial"/>
              <a:buNone/>
            </a:pPr>
            <a:endParaRPr sz="1200" b="1" i="0" u="none" strike="noStrike" cap="none">
              <a:solidFill>
                <a:srgbClr val="000000"/>
              </a:solidFill>
              <a:highlight>
                <a:srgbClr val="FFFFFF"/>
              </a:highlight>
              <a:latin typeface="Crimson Text"/>
              <a:ea typeface="Crimson Text"/>
              <a:cs typeface="Crimson Text"/>
              <a:sym typeface="Crimson Text"/>
            </a:endParaRPr>
          </a:p>
          <a:p>
            <a:pPr marL="457200" marR="0" lvl="0" indent="-381000" algn="l" rtl="0">
              <a:lnSpc>
                <a:spcPct val="100000"/>
              </a:lnSpc>
              <a:spcBef>
                <a:spcPts val="0"/>
              </a:spcBef>
              <a:spcAft>
                <a:spcPts val="0"/>
              </a:spcAft>
              <a:buClr>
                <a:srgbClr val="000000"/>
              </a:buClr>
              <a:buSzPts val="2400"/>
              <a:buFont typeface="Crimson Text"/>
              <a:buChar char="➔"/>
            </a:pPr>
            <a:r>
              <a:rPr lang="en" sz="2400" b="1" i="0" u="none" strike="noStrike" cap="none">
                <a:solidFill>
                  <a:srgbClr val="000000"/>
                </a:solidFill>
                <a:highlight>
                  <a:srgbClr val="FFFFFF"/>
                </a:highlight>
                <a:latin typeface="Crimson Text"/>
                <a:ea typeface="Crimson Text"/>
                <a:cs typeface="Crimson Text"/>
                <a:sym typeface="Crimson Text"/>
              </a:rPr>
              <a:t>Independent and impartial</a:t>
            </a:r>
            <a:endParaRPr sz="2400" b="1" i="0" u="none" strike="noStrike" cap="none">
              <a:solidFill>
                <a:srgbClr val="000000"/>
              </a:solidFill>
              <a:highlight>
                <a:srgbClr val="FFFFFF"/>
              </a:highlight>
              <a:latin typeface="Crimson Text"/>
              <a:ea typeface="Crimson Text"/>
              <a:cs typeface="Crimson Text"/>
              <a:sym typeface="Crimson Text"/>
            </a:endParaRPr>
          </a:p>
          <a:p>
            <a:pPr marL="457200" marR="0" lvl="0" indent="-381000" algn="l" rtl="0">
              <a:lnSpc>
                <a:spcPct val="100000"/>
              </a:lnSpc>
              <a:spcBef>
                <a:spcPts val="0"/>
              </a:spcBef>
              <a:spcAft>
                <a:spcPts val="0"/>
              </a:spcAft>
              <a:buClr>
                <a:srgbClr val="000000"/>
              </a:buClr>
              <a:buSzPts val="2400"/>
              <a:buFont typeface="Crimson Text"/>
              <a:buChar char="➔"/>
            </a:pPr>
            <a:r>
              <a:rPr lang="en" sz="2400" b="1" i="0" u="none" strike="noStrike" cap="none">
                <a:solidFill>
                  <a:srgbClr val="000000"/>
                </a:solidFill>
                <a:highlight>
                  <a:srgbClr val="FFFFFF"/>
                </a:highlight>
                <a:latin typeface="Crimson Text"/>
                <a:ea typeface="Crimson Text"/>
                <a:cs typeface="Crimson Text"/>
                <a:sym typeface="Crimson Text"/>
              </a:rPr>
              <a:t>Judge according to law but not public opinion</a:t>
            </a:r>
            <a:endParaRPr sz="2400" b="1" i="0" u="none" strike="noStrike" cap="none">
              <a:solidFill>
                <a:srgbClr val="000000"/>
              </a:solidFill>
              <a:highlight>
                <a:srgbClr val="FFFFFF"/>
              </a:highlight>
              <a:latin typeface="Crimson Text"/>
              <a:ea typeface="Crimson Text"/>
              <a:cs typeface="Crimson Text"/>
              <a:sym typeface="Crimson Text"/>
            </a:endParaRPr>
          </a:p>
          <a:p>
            <a:pPr marL="457200" marR="0" lvl="0" indent="-381000" algn="l" rtl="0">
              <a:lnSpc>
                <a:spcPct val="100000"/>
              </a:lnSpc>
              <a:spcBef>
                <a:spcPts val="0"/>
              </a:spcBef>
              <a:spcAft>
                <a:spcPts val="0"/>
              </a:spcAft>
              <a:buClr>
                <a:srgbClr val="000000"/>
              </a:buClr>
              <a:buSzPts val="2400"/>
              <a:buFont typeface="Crimson Text"/>
              <a:buChar char="➔"/>
            </a:pPr>
            <a:r>
              <a:rPr lang="en" sz="2400" b="1" i="0" u="none" strike="noStrike" cap="none">
                <a:solidFill>
                  <a:srgbClr val="000000"/>
                </a:solidFill>
                <a:highlight>
                  <a:schemeClr val="lt1"/>
                </a:highlight>
                <a:latin typeface="Crimson Text"/>
                <a:ea typeface="Crimson Text"/>
                <a:cs typeface="Crimson Text"/>
                <a:sym typeface="Crimson Text"/>
              </a:rPr>
              <a:t>Limit the powers of other government branches, prevent abuse of power, ensure fair procedure and therefore </a:t>
            </a:r>
            <a:r>
              <a:rPr lang="en" sz="2400" b="1" i="0" u="none" strike="noStrike" cap="none">
                <a:solidFill>
                  <a:srgbClr val="000000"/>
                </a:solidFill>
                <a:highlight>
                  <a:srgbClr val="FFFFFF"/>
                </a:highlight>
                <a:latin typeface="Crimson Text"/>
                <a:ea typeface="Crimson Text"/>
                <a:cs typeface="Crimson Text"/>
                <a:sym typeface="Crimson Text"/>
              </a:rPr>
              <a:t>safeguard the rights of citizens</a:t>
            </a:r>
            <a:endParaRPr/>
          </a:p>
          <a:p>
            <a:pPr marL="457200" marR="0" lvl="0" indent="-228600" algn="l" rtl="0">
              <a:lnSpc>
                <a:spcPct val="100000"/>
              </a:lnSpc>
              <a:spcBef>
                <a:spcPts val="0"/>
              </a:spcBef>
              <a:spcAft>
                <a:spcPts val="0"/>
              </a:spcAft>
              <a:buClr>
                <a:srgbClr val="000000"/>
              </a:buClr>
              <a:buSzPts val="2400"/>
              <a:buFont typeface="Crimson Text"/>
              <a:buNone/>
            </a:pPr>
            <a:endParaRPr sz="2400" b="1" i="0" u="none" strike="noStrike" cap="none">
              <a:solidFill>
                <a:srgbClr val="000000"/>
              </a:solidFill>
              <a:highlight>
                <a:srgbClr val="FFFFFF"/>
              </a:highlight>
              <a:latin typeface="Crimson Text"/>
              <a:ea typeface="Crimson Text"/>
              <a:cs typeface="Crimson Text"/>
              <a:sym typeface="Crimson Text"/>
            </a:endParaRPr>
          </a:p>
        </p:txBody>
      </p:sp>
      <p:sp>
        <p:nvSpPr>
          <p:cNvPr id="554" name="Google Shape;554;p68"/>
          <p:cNvSpPr txBox="1">
            <a:spLocks noGrp="1"/>
          </p:cNvSpPr>
          <p:nvPr>
            <p:ph type="body" idx="4294967295"/>
          </p:nvPr>
        </p:nvSpPr>
        <p:spPr>
          <a:xfrm>
            <a:off x="311150" y="379425"/>
            <a:ext cx="6971700" cy="6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3000" b="1">
                <a:solidFill>
                  <a:srgbClr val="FFFFFF"/>
                </a:solidFill>
                <a:latin typeface="Times New Roman"/>
                <a:ea typeface="Times New Roman"/>
                <a:cs typeface="Times New Roman"/>
                <a:sym typeface="Times New Roman"/>
              </a:rPr>
              <a:t>Why is there no </a:t>
            </a:r>
            <a:r>
              <a:rPr lang="en" sz="3200" b="1">
                <a:solidFill>
                  <a:schemeClr val="lt1"/>
                </a:solidFill>
                <a:latin typeface="Crimson Text"/>
                <a:ea typeface="Crimson Text"/>
                <a:cs typeface="Crimson Text"/>
                <a:sym typeface="Crimson Text"/>
              </a:rPr>
              <a:t>Scandialising of the </a:t>
            </a:r>
            <a:r>
              <a:rPr lang="en" sz="3000" b="1">
                <a:solidFill>
                  <a:srgbClr val="FFFFFF"/>
                </a:solidFill>
                <a:latin typeface="Times New Roman"/>
                <a:ea typeface="Times New Roman"/>
                <a:cs typeface="Times New Roman"/>
                <a:sym typeface="Times New Roman"/>
              </a:rPr>
              <a:t>Chief Executive? Is this fair?</a:t>
            </a:r>
            <a:r>
              <a:rPr lang="en" sz="3000" b="1">
                <a:solidFill>
                  <a:srgbClr val="FFFFFF"/>
                </a:solidFill>
                <a:latin typeface="Crimson Text"/>
                <a:ea typeface="Crimson Text"/>
                <a:cs typeface="Crimson Text"/>
                <a:sym typeface="Crimson Text"/>
              </a:rPr>
              <a:t> </a:t>
            </a:r>
            <a:endParaRPr sz="3000" b="1">
              <a:solidFill>
                <a:srgbClr val="FFFFFF"/>
              </a:solidFill>
              <a:latin typeface="Crimson Text"/>
              <a:ea typeface="Crimson Text"/>
              <a:cs typeface="Crimson Text"/>
              <a:sym typeface="Crimson Text"/>
            </a:endParaRPr>
          </a:p>
        </p:txBody>
      </p:sp>
      <p:pic>
        <p:nvPicPr>
          <p:cNvPr id="555" name="Google Shape;555;p68"/>
          <p:cNvPicPr preferRelativeResize="0"/>
          <p:nvPr/>
        </p:nvPicPr>
        <p:blipFill rotWithShape="1">
          <a:blip r:embed="rId3">
            <a:alphaModFix/>
          </a:blip>
          <a:srcRect/>
          <a:stretch/>
        </p:blipFill>
        <p:spPr>
          <a:xfrm>
            <a:off x="5025656" y="1353879"/>
            <a:ext cx="5528789" cy="350613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59"/>
        <p:cNvGrpSpPr/>
        <p:nvPr/>
      </p:nvGrpSpPr>
      <p:grpSpPr>
        <a:xfrm>
          <a:off x="0" y="0"/>
          <a:ext cx="0" cy="0"/>
          <a:chOff x="0" y="0"/>
          <a:chExt cx="0" cy="0"/>
        </a:xfrm>
      </p:grpSpPr>
      <p:sp>
        <p:nvSpPr>
          <p:cNvPr id="560" name="Google Shape;560;p69"/>
          <p:cNvSpPr txBox="1">
            <a:spLocks noGrp="1"/>
          </p:cNvSpPr>
          <p:nvPr>
            <p:ph type="body" idx="4294967295"/>
          </p:nvPr>
        </p:nvSpPr>
        <p:spPr>
          <a:xfrm>
            <a:off x="311675" y="380125"/>
            <a:ext cx="8247934" cy="59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rgbClr val="FFFFFF"/>
                </a:solidFill>
                <a:latin typeface="Crimson Text"/>
                <a:ea typeface="Crimson Text"/>
                <a:cs typeface="Crimson Text"/>
                <a:sym typeface="Crimson Text"/>
              </a:rPr>
              <a:t>Why isn’t there an offence called “</a:t>
            </a:r>
            <a:r>
              <a:rPr lang="en" b="1">
                <a:solidFill>
                  <a:schemeClr val="lt1"/>
                </a:solidFill>
                <a:latin typeface="Crimson Text"/>
                <a:ea typeface="Crimson Text"/>
                <a:cs typeface="Crimson Text"/>
                <a:sym typeface="Crimson Text"/>
              </a:rPr>
              <a:t>Scandialising of the </a:t>
            </a:r>
            <a:r>
              <a:rPr lang="en" b="1">
                <a:solidFill>
                  <a:srgbClr val="FFFFFF"/>
                </a:solidFill>
                <a:latin typeface="Crimson Text"/>
                <a:ea typeface="Crimson Text"/>
                <a:cs typeface="Crimson Text"/>
                <a:sym typeface="Crimson Text"/>
              </a:rPr>
              <a:t>Chief Executive”? Is it fair?</a:t>
            </a:r>
            <a:endParaRPr b="1">
              <a:solidFill>
                <a:srgbClr val="FFFFFF"/>
              </a:solidFill>
              <a:latin typeface="Crimson Text"/>
              <a:ea typeface="Crimson Text"/>
              <a:cs typeface="Crimson Text"/>
              <a:sym typeface="Crimson Text"/>
            </a:endParaRPr>
          </a:p>
        </p:txBody>
      </p:sp>
      <p:sp>
        <p:nvSpPr>
          <p:cNvPr id="561" name="Google Shape;561;p69"/>
          <p:cNvSpPr txBox="1"/>
          <p:nvPr/>
        </p:nvSpPr>
        <p:spPr>
          <a:xfrm>
            <a:off x="562150" y="1075350"/>
            <a:ext cx="3696000" cy="3770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500" b="1" i="0" u="sng" strike="noStrike" cap="none">
                <a:solidFill>
                  <a:srgbClr val="000000"/>
                </a:solidFill>
                <a:highlight>
                  <a:srgbClr val="FFFFFF"/>
                </a:highlight>
                <a:latin typeface="Crimson Text"/>
                <a:ea typeface="Crimson Text"/>
                <a:cs typeface="Crimson Text"/>
                <a:sym typeface="Crimson Text"/>
              </a:rPr>
              <a:t>The judiciary’s source of legitimacy:</a:t>
            </a:r>
            <a:endParaRPr sz="1500" b="1" i="0" u="sng" strike="noStrike" cap="none">
              <a:solidFill>
                <a:srgbClr val="000000"/>
              </a:solidFill>
              <a:highlight>
                <a:srgbClr val="FFFFFF"/>
              </a:highlight>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highlight>
                <a:srgbClr val="FFFFFF"/>
              </a:highlight>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highlight>
                  <a:srgbClr val="FFFFFF"/>
                </a:highlight>
                <a:latin typeface="Crimson Text"/>
                <a:ea typeface="Crimson Text"/>
                <a:cs typeface="Crimson Text"/>
                <a:sym typeface="Crimson Text"/>
              </a:rPr>
              <a:t>The cornerstone of rule of law</a:t>
            </a:r>
            <a:endParaRPr sz="1400" b="1" i="0" u="none" strike="noStrike" cap="none">
              <a:solidFill>
                <a:srgbClr val="000000"/>
              </a:solidFill>
              <a:highlight>
                <a:srgbClr val="FFFFFF"/>
              </a:highlight>
              <a:latin typeface="Crimson Text"/>
              <a:ea typeface="Crimson Text"/>
              <a:cs typeface="Crimson Text"/>
              <a:sym typeface="Crimson Text"/>
            </a:endParaRPr>
          </a:p>
          <a:p>
            <a:pPr marL="457200" marR="0" lvl="0" indent="-317500" algn="l" rtl="0">
              <a:lnSpc>
                <a:spcPct val="100000"/>
              </a:lnSpc>
              <a:spcBef>
                <a:spcPts val="0"/>
              </a:spcBef>
              <a:spcAft>
                <a:spcPts val="0"/>
              </a:spcAft>
              <a:buClr>
                <a:srgbClr val="000000"/>
              </a:buClr>
              <a:buSzPts val="1400"/>
              <a:buFont typeface="Crimson Text"/>
              <a:buChar char="➔"/>
            </a:pPr>
            <a:r>
              <a:rPr lang="en" sz="1400" b="1" i="0" u="none" strike="noStrike" cap="none">
                <a:solidFill>
                  <a:srgbClr val="000000"/>
                </a:solidFill>
                <a:highlight>
                  <a:srgbClr val="FFFFFF"/>
                </a:highlight>
                <a:latin typeface="Crimson Text"/>
                <a:ea typeface="Crimson Text"/>
                <a:cs typeface="Crimson Text"/>
                <a:sym typeface="Crimson Text"/>
              </a:rPr>
              <a:t>To ensure that the judiciary can balance the powers of the legislative and executive branches, prevent the abuse of power and safeguard the rights of citizens</a:t>
            </a:r>
            <a:endParaRPr sz="1400" b="1" i="0" u="none" strike="noStrike" cap="none">
              <a:solidFill>
                <a:srgbClr val="000000"/>
              </a:solidFill>
              <a:highlight>
                <a:srgbClr val="FFFFFF"/>
              </a:highlight>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rimson Text"/>
                <a:ea typeface="Crimson Text"/>
                <a:cs typeface="Crimson Text"/>
                <a:sym typeface="Crimson Text"/>
              </a:rPr>
              <a:t>-------------------------------------------------------------</a:t>
            </a:r>
            <a:endParaRPr sz="1400" b="1" i="0" u="none" strike="noStrike" cap="none">
              <a:solidFill>
                <a:srgbClr val="000000"/>
              </a:solidFill>
              <a:highlight>
                <a:srgbClr val="FFFFFF"/>
              </a:highlight>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800"/>
              <a:buFont typeface="Arial"/>
              <a:buNone/>
            </a:pPr>
            <a:r>
              <a:rPr lang="en" sz="1500" b="1" i="0" u="sng" strike="noStrike" cap="none">
                <a:solidFill>
                  <a:srgbClr val="000000"/>
                </a:solidFill>
                <a:highlight>
                  <a:srgbClr val="FFFFFF"/>
                </a:highlight>
                <a:latin typeface="Crimson Text"/>
                <a:ea typeface="Crimson Text"/>
                <a:cs typeface="Crimson Text"/>
                <a:sym typeface="Crimson Text"/>
              </a:rPr>
              <a:t>The importance of judicial independence:</a:t>
            </a:r>
            <a:endParaRPr sz="1500" b="1" i="0" u="sng" strike="noStrike" cap="none">
              <a:solidFill>
                <a:srgbClr val="000000"/>
              </a:solidFill>
              <a:highlight>
                <a:srgbClr val="FFFFFF"/>
              </a:highlight>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highlight>
                <a:srgbClr val="FFFFFF"/>
              </a:highlight>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highlight>
                  <a:srgbClr val="FFFFFF"/>
                </a:highlight>
                <a:latin typeface="Crimson Text"/>
                <a:ea typeface="Crimson Text"/>
                <a:cs typeface="Crimson Text"/>
                <a:sym typeface="Crimson Text"/>
              </a:rPr>
              <a:t>NOT to safeguard the dignity of individual judges or care about their feelings</a:t>
            </a:r>
            <a:endParaRPr sz="1400" b="1" i="0" u="none" strike="noStrike" cap="none">
              <a:solidFill>
                <a:srgbClr val="000000"/>
              </a:solidFill>
              <a:highlight>
                <a:srgbClr val="FFFFFF"/>
              </a:highlight>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highlight>
                <a:srgbClr val="FFFFFF"/>
              </a:highlight>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highlight>
                  <a:srgbClr val="FFFFFF"/>
                </a:highlight>
                <a:latin typeface="Crimson Text"/>
                <a:ea typeface="Crimson Text"/>
                <a:cs typeface="Crimson Text"/>
                <a:sym typeface="Crimson Text"/>
              </a:rPr>
              <a:t>But to...</a:t>
            </a:r>
            <a:endParaRPr sz="1400" b="1" i="0" u="none" strike="noStrike" cap="none">
              <a:solidFill>
                <a:srgbClr val="000000"/>
              </a:solidFill>
              <a:highlight>
                <a:srgbClr val="FFFFFF"/>
              </a:highlight>
              <a:latin typeface="Crimson Text"/>
              <a:ea typeface="Crimson Text"/>
              <a:cs typeface="Crimson Text"/>
              <a:sym typeface="Crimson Text"/>
            </a:endParaRPr>
          </a:p>
          <a:p>
            <a:pPr marL="457200" marR="0" lvl="0" indent="-317500" algn="l" rtl="0">
              <a:lnSpc>
                <a:spcPct val="100000"/>
              </a:lnSpc>
              <a:spcBef>
                <a:spcPts val="0"/>
              </a:spcBef>
              <a:spcAft>
                <a:spcPts val="0"/>
              </a:spcAft>
              <a:buClr>
                <a:srgbClr val="000000"/>
              </a:buClr>
              <a:buSzPts val="1400"/>
              <a:buFont typeface="Crimson Text"/>
              <a:buChar char="➔"/>
            </a:pPr>
            <a:r>
              <a:rPr lang="en" sz="1400" b="1" i="0" u="none" strike="noStrike" cap="none">
                <a:solidFill>
                  <a:srgbClr val="000000"/>
                </a:solidFill>
                <a:highlight>
                  <a:srgbClr val="FFFFFF"/>
                </a:highlight>
                <a:latin typeface="Crimson Text"/>
                <a:ea typeface="Crimson Text"/>
                <a:cs typeface="Crimson Text"/>
                <a:sym typeface="Crimson Text"/>
              </a:rPr>
              <a:t>Ensure the smooth operation of courts and prevent extra-legal intervention</a:t>
            </a:r>
            <a:endParaRPr sz="1400" b="1" i="0" u="none" strike="noStrike" cap="none">
              <a:solidFill>
                <a:srgbClr val="000000"/>
              </a:solidFill>
              <a:highlight>
                <a:srgbClr val="FFFFFF"/>
              </a:highlight>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562" name="Google Shape;562;p69"/>
          <p:cNvSpPr txBox="1"/>
          <p:nvPr/>
        </p:nvSpPr>
        <p:spPr>
          <a:xfrm>
            <a:off x="4572000" y="1075350"/>
            <a:ext cx="3696000" cy="358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500" b="1" i="0" u="sng" strike="noStrike" cap="none">
                <a:solidFill>
                  <a:srgbClr val="000000"/>
                </a:solidFill>
                <a:latin typeface="Crimson Text"/>
                <a:ea typeface="Crimson Text"/>
                <a:cs typeface="Crimson Text"/>
                <a:sym typeface="Crimson Text"/>
              </a:rPr>
              <a:t>The legislative and executive branches’ source of legitimacy:</a:t>
            </a:r>
            <a:endParaRPr sz="1500" b="1" i="0" u="sng"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rimson Text"/>
                <a:ea typeface="Crimson Text"/>
                <a:cs typeface="Crimson Text"/>
                <a:sym typeface="Crimson Text"/>
              </a:rPr>
              <a:t>Responding to citizens’ demands, listening to their opinions and implementing relevant policies</a:t>
            </a:r>
            <a:endParaRPr sz="14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rimson Text"/>
                <a:ea typeface="Crimson Text"/>
                <a:cs typeface="Crimson Text"/>
                <a:sym typeface="Crimson Text"/>
              </a:rPr>
              <a:t>-------------------------------------------------------------</a:t>
            </a:r>
            <a:endParaRPr sz="14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800"/>
              <a:buFont typeface="Arial"/>
              <a:buNone/>
            </a:pPr>
            <a:r>
              <a:rPr lang="en" sz="1500" b="1" i="0" u="sng" strike="noStrike" cap="none">
                <a:solidFill>
                  <a:srgbClr val="000000"/>
                </a:solidFill>
                <a:latin typeface="Crimson Text"/>
                <a:ea typeface="Crimson Text"/>
                <a:cs typeface="Crimson Text"/>
                <a:sym typeface="Crimson Text"/>
              </a:rPr>
              <a:t>The legislative and executive branches aren’t independent from public opinion:</a:t>
            </a:r>
            <a:endParaRPr sz="1500" b="1" i="0" u="sng" strike="noStrike" cap="none">
              <a:solidFill>
                <a:srgbClr val="000000"/>
              </a:solidFill>
              <a:latin typeface="Crimson Text"/>
              <a:ea typeface="Crimson Text"/>
              <a:cs typeface="Crimson Text"/>
              <a:sym typeface="Crimson Text"/>
            </a:endParaRPr>
          </a:p>
          <a:p>
            <a:pPr marL="45720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rimson Text"/>
              <a:ea typeface="Crimson Text"/>
              <a:cs typeface="Crimson Text"/>
              <a:sym typeface="Crimson Text"/>
            </a:endParaRPr>
          </a:p>
          <a:p>
            <a:pPr marL="457200" marR="0" lvl="0" indent="-317500" algn="l" rtl="0">
              <a:lnSpc>
                <a:spcPct val="100000"/>
              </a:lnSpc>
              <a:spcBef>
                <a:spcPts val="0"/>
              </a:spcBef>
              <a:spcAft>
                <a:spcPts val="0"/>
              </a:spcAft>
              <a:buClr>
                <a:srgbClr val="000000"/>
              </a:buClr>
              <a:buSzPts val="1400"/>
              <a:buFont typeface="Crimson Text"/>
              <a:buChar char="➔"/>
            </a:pPr>
            <a:r>
              <a:rPr lang="en" sz="1400" b="1" i="0" u="none" strike="noStrike" cap="none">
                <a:solidFill>
                  <a:srgbClr val="000000"/>
                </a:solidFill>
                <a:latin typeface="Crimson Text"/>
                <a:ea typeface="Crimson Text"/>
                <a:cs typeface="Crimson Text"/>
                <a:sym typeface="Crimson Text"/>
              </a:rPr>
              <a:t>Ensuring policies implemented can meet to citizens’ needs</a:t>
            </a:r>
            <a:endParaRPr sz="14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563" name="Google Shape;563;p69"/>
          <p:cNvSpPr/>
          <p:nvPr/>
        </p:nvSpPr>
        <p:spPr>
          <a:xfrm rot="-143115">
            <a:off x="2618483" y="3921096"/>
            <a:ext cx="3070761" cy="1159007"/>
          </a:xfrm>
          <a:prstGeom prst="ellipse">
            <a:avLst/>
          </a:prstGeom>
          <a:solidFill>
            <a:schemeClr val="accen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1500" b="1" i="0" u="none" strike="noStrike" cap="none">
                <a:solidFill>
                  <a:srgbClr val="FFFFFF"/>
                </a:solidFill>
                <a:latin typeface="Arial"/>
                <a:ea typeface="Arial"/>
                <a:cs typeface="Arial"/>
                <a:sym typeface="Arial"/>
              </a:rPr>
              <a:t>The SoC offence can protect judicial independence</a:t>
            </a:r>
            <a:endParaRPr sz="1500" b="1" i="0" u="none" strike="noStrike" cap="none">
              <a:solidFill>
                <a:srgbClr val="FFFFFF"/>
              </a:solidFill>
              <a:latin typeface="Arial"/>
              <a:ea typeface="Arial"/>
              <a:cs typeface="Arial"/>
              <a:sym typeface="Arial"/>
            </a:endParaRPr>
          </a:p>
        </p:txBody>
      </p:sp>
      <p:sp>
        <p:nvSpPr>
          <p:cNvPr id="564" name="Google Shape;564;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0"/>
          <p:cNvSpPr txBox="1"/>
          <p:nvPr/>
        </p:nvSpPr>
        <p:spPr>
          <a:xfrm>
            <a:off x="201300" y="1342075"/>
            <a:ext cx="4370700" cy="273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rimson Text"/>
                <a:ea typeface="Crimson Text"/>
                <a:cs typeface="Crimson Text"/>
                <a:sym typeface="Crimson Text"/>
              </a:rPr>
              <a:t>1</a:t>
            </a:r>
            <a:r>
              <a:rPr lang="en" sz="2200" b="1" i="0" u="none" strike="noStrike" cap="none">
                <a:solidFill>
                  <a:srgbClr val="000000"/>
                </a:solidFill>
                <a:latin typeface="Crimson Text"/>
                <a:ea typeface="Crimson Text"/>
                <a:cs typeface="Crimson Text"/>
                <a:sym typeface="Crimson Text"/>
              </a:rPr>
              <a:t>. Only with an independent judiciary</a:t>
            </a:r>
            <a:endParaRPr sz="22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rimson Text"/>
              <a:ea typeface="Crimson Text"/>
              <a:cs typeface="Crimson Text"/>
              <a:sym typeface="Crimson Text"/>
            </a:endParaRPr>
          </a:p>
          <a:p>
            <a:pPr marL="457200" marR="0" lvl="0" indent="-368300" algn="l" rtl="0">
              <a:lnSpc>
                <a:spcPct val="100000"/>
              </a:lnSpc>
              <a:spcBef>
                <a:spcPts val="0"/>
              </a:spcBef>
              <a:spcAft>
                <a:spcPts val="0"/>
              </a:spcAft>
              <a:buClr>
                <a:srgbClr val="000000"/>
              </a:buClr>
              <a:buSzPts val="2200"/>
              <a:buFont typeface="Crimson Text"/>
              <a:buChar char="➔"/>
            </a:pPr>
            <a:r>
              <a:rPr lang="en" sz="2200" b="1" i="0" u="none" strike="noStrike" cap="none">
                <a:solidFill>
                  <a:srgbClr val="000000"/>
                </a:solidFill>
                <a:latin typeface="Crimson Text"/>
                <a:ea typeface="Crimson Text"/>
                <a:cs typeface="Crimson Text"/>
                <a:sym typeface="Crimson Text"/>
              </a:rPr>
              <a:t>will citizens’ rights and freedom be safeguarded</a:t>
            </a:r>
            <a:endParaRPr sz="22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Open Sans"/>
              <a:ea typeface="Open Sans"/>
              <a:cs typeface="Open Sans"/>
              <a:sym typeface="Open Sans"/>
            </a:endParaRPr>
          </a:p>
        </p:txBody>
      </p:sp>
      <p:sp>
        <p:nvSpPr>
          <p:cNvPr id="570" name="Google Shape;570;p70"/>
          <p:cNvSpPr txBox="1">
            <a:spLocks noGrp="1"/>
          </p:cNvSpPr>
          <p:nvPr>
            <p:ph type="title"/>
          </p:nvPr>
        </p:nvSpPr>
        <p:spPr>
          <a:xfrm>
            <a:off x="582825" y="231875"/>
            <a:ext cx="7809900" cy="786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2400" dirty="0">
                <a:solidFill>
                  <a:srgbClr val="FFFFFF"/>
                </a:solidFill>
                <a:highlight>
                  <a:srgbClr val="000000"/>
                </a:highlight>
                <a:latin typeface="Crimson Text"/>
                <a:ea typeface="Crimson Text"/>
                <a:cs typeface="Crimson Text"/>
                <a:sym typeface="Crimson Text"/>
              </a:rPr>
              <a:t>The Freedom of Speech and Judicial Independence  </a:t>
            </a:r>
            <a:endParaRPr sz="2400" dirty="0">
              <a:solidFill>
                <a:srgbClr val="FFFFFF"/>
              </a:solidFill>
              <a:highlight>
                <a:srgbClr val="000000"/>
              </a:highlight>
              <a:latin typeface="Crimson Text"/>
              <a:ea typeface="Crimson Text"/>
              <a:cs typeface="Crimson Text"/>
              <a:sym typeface="Crimson Text"/>
            </a:endParaRPr>
          </a:p>
        </p:txBody>
      </p:sp>
      <p:sp>
        <p:nvSpPr>
          <p:cNvPr id="571" name="Google Shape;571;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1"/>
          <p:cNvSpPr txBox="1"/>
          <p:nvPr/>
        </p:nvSpPr>
        <p:spPr>
          <a:xfrm>
            <a:off x="201300" y="1342075"/>
            <a:ext cx="4370700" cy="273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rimson Text"/>
                <a:ea typeface="Crimson Text"/>
                <a:cs typeface="Crimson Text"/>
                <a:sym typeface="Crimson Text"/>
              </a:rPr>
              <a:t>1</a:t>
            </a:r>
            <a:r>
              <a:rPr lang="en" sz="2200" b="1" i="0" u="none" strike="noStrike" cap="none">
                <a:solidFill>
                  <a:srgbClr val="000000"/>
                </a:solidFill>
                <a:latin typeface="Crimson Text"/>
                <a:ea typeface="Crimson Text"/>
                <a:cs typeface="Crimson Text"/>
                <a:sym typeface="Crimson Text"/>
              </a:rPr>
              <a:t>. Only with an independent judiciary</a:t>
            </a:r>
            <a:endParaRPr sz="22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rimson Text"/>
              <a:ea typeface="Crimson Text"/>
              <a:cs typeface="Crimson Text"/>
              <a:sym typeface="Crimson Text"/>
            </a:endParaRPr>
          </a:p>
          <a:p>
            <a:pPr marL="457200" marR="0" lvl="0" indent="-368300" algn="l" rtl="0">
              <a:lnSpc>
                <a:spcPct val="100000"/>
              </a:lnSpc>
              <a:spcBef>
                <a:spcPts val="0"/>
              </a:spcBef>
              <a:spcAft>
                <a:spcPts val="0"/>
              </a:spcAft>
              <a:buClr>
                <a:srgbClr val="000000"/>
              </a:buClr>
              <a:buSzPts val="2200"/>
              <a:buFont typeface="Crimson Text"/>
              <a:buChar char="➔"/>
            </a:pPr>
            <a:r>
              <a:rPr lang="en" sz="2200" b="1" i="0" u="none" strike="noStrike" cap="none">
                <a:solidFill>
                  <a:srgbClr val="000000"/>
                </a:solidFill>
                <a:latin typeface="Crimson Text"/>
                <a:ea typeface="Crimson Text"/>
                <a:cs typeface="Crimson Text"/>
                <a:sym typeface="Crimson Text"/>
              </a:rPr>
              <a:t>will citizens’ rights and freedom be safeguarded</a:t>
            </a:r>
            <a:endParaRPr sz="22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Open Sans"/>
              <a:ea typeface="Open Sans"/>
              <a:cs typeface="Open Sans"/>
              <a:sym typeface="Open Sans"/>
            </a:endParaRPr>
          </a:p>
        </p:txBody>
      </p:sp>
      <p:sp>
        <p:nvSpPr>
          <p:cNvPr id="577" name="Google Shape;577;p71"/>
          <p:cNvSpPr txBox="1">
            <a:spLocks noGrp="1"/>
          </p:cNvSpPr>
          <p:nvPr>
            <p:ph type="title"/>
          </p:nvPr>
        </p:nvSpPr>
        <p:spPr>
          <a:xfrm>
            <a:off x="1165650" y="231875"/>
            <a:ext cx="7103700" cy="786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2400" dirty="0">
                <a:solidFill>
                  <a:schemeClr val="lt1"/>
                </a:solidFill>
                <a:highlight>
                  <a:srgbClr val="000000"/>
                </a:highlight>
                <a:latin typeface="Crimson Text"/>
                <a:ea typeface="Crimson Text"/>
                <a:cs typeface="Crimson Text"/>
                <a:sym typeface="Crimson Text"/>
              </a:rPr>
              <a:t>The Freedom of Speech and Judicial Independence  </a:t>
            </a:r>
            <a:endParaRPr dirty="0">
              <a:solidFill>
                <a:srgbClr val="FFFFFF"/>
              </a:solidFill>
              <a:highlight>
                <a:srgbClr val="000000"/>
              </a:highlight>
              <a:latin typeface="Crimson Text"/>
              <a:ea typeface="Crimson Text"/>
              <a:cs typeface="Crimson Text"/>
              <a:sym typeface="Crimson Text"/>
            </a:endParaRPr>
          </a:p>
        </p:txBody>
      </p:sp>
      <p:sp>
        <p:nvSpPr>
          <p:cNvPr id="578" name="Google Shape;578;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56</a:t>
            </a:fld>
            <a:endParaRPr/>
          </a:p>
        </p:txBody>
      </p:sp>
      <p:sp>
        <p:nvSpPr>
          <p:cNvPr id="579" name="Google Shape;579;p71"/>
          <p:cNvSpPr txBox="1"/>
          <p:nvPr/>
        </p:nvSpPr>
        <p:spPr>
          <a:xfrm>
            <a:off x="4721800" y="1342075"/>
            <a:ext cx="4370700" cy="34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1800" b="1" i="0" u="none" strike="noStrike" cap="none">
                <a:solidFill>
                  <a:srgbClr val="000000"/>
                </a:solidFill>
                <a:latin typeface="Crimson Text"/>
                <a:ea typeface="Crimson Text"/>
                <a:cs typeface="Crimson Text"/>
                <a:sym typeface="Crimson Text"/>
              </a:rPr>
              <a:t>2. To ensure the fair operation of courts and insulate judges from public opinion </a:t>
            </a:r>
            <a:endParaRPr sz="18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Crimson Text"/>
              <a:ea typeface="Crimson Text"/>
              <a:cs typeface="Crimson Text"/>
              <a:sym typeface="Crimson Text"/>
            </a:endParaRPr>
          </a:p>
          <a:p>
            <a:pPr marL="457200" marR="0" lvl="0" indent="-342900" algn="l" rtl="0">
              <a:lnSpc>
                <a:spcPct val="100000"/>
              </a:lnSpc>
              <a:spcBef>
                <a:spcPts val="0"/>
              </a:spcBef>
              <a:spcAft>
                <a:spcPts val="0"/>
              </a:spcAft>
              <a:buClr>
                <a:srgbClr val="000000"/>
              </a:buClr>
              <a:buSzPts val="1800"/>
              <a:buFont typeface="Crimson Text"/>
              <a:buChar char="➔"/>
            </a:pPr>
            <a:r>
              <a:rPr lang="en" sz="1800" b="1" i="0" u="none" strike="noStrike" cap="none">
                <a:solidFill>
                  <a:srgbClr val="000000"/>
                </a:solidFill>
                <a:latin typeface="Crimson Text"/>
                <a:ea typeface="Crimson Text"/>
                <a:cs typeface="Crimson Text"/>
                <a:sym typeface="Crimson Text"/>
              </a:rPr>
              <a:t>An appropriate limitation on citizens’ freedom of speech is required to safeguard judicial independence</a:t>
            </a:r>
            <a:endParaRPr sz="1800" b="1" i="0" u="none" strike="noStrike" cap="none">
              <a:solidFill>
                <a:srgbClr val="000000"/>
              </a:solidFill>
              <a:latin typeface="Crimson Text"/>
              <a:ea typeface="Crimson Text"/>
              <a:cs typeface="Crimson Text"/>
              <a:sym typeface="Crimson Text"/>
            </a:endParaRPr>
          </a:p>
          <a:p>
            <a:pPr marL="457200" marR="0" lvl="0" indent="-342900" algn="l" rtl="0">
              <a:lnSpc>
                <a:spcPct val="100000"/>
              </a:lnSpc>
              <a:spcBef>
                <a:spcPts val="0"/>
              </a:spcBef>
              <a:spcAft>
                <a:spcPts val="0"/>
              </a:spcAft>
              <a:buClr>
                <a:srgbClr val="000000"/>
              </a:buClr>
              <a:buSzPts val="1800"/>
              <a:buFont typeface="Crimson Text"/>
              <a:buChar char="➔"/>
            </a:pPr>
            <a:r>
              <a:rPr lang="en" sz="1800" b="1" i="0" u="none" strike="noStrike" cap="none">
                <a:solidFill>
                  <a:srgbClr val="000000"/>
                </a:solidFill>
                <a:latin typeface="Crimson Text"/>
                <a:ea typeface="Crimson Text"/>
                <a:cs typeface="Crimson Text"/>
                <a:sym typeface="Crimson Text"/>
              </a:rPr>
              <a:t>Encouraging rational discussion instead of irrational rants</a:t>
            </a:r>
            <a:endParaRPr sz="18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000000"/>
              </a:solidFill>
              <a:latin typeface="Crimson Text"/>
              <a:ea typeface="Crimson Text"/>
              <a:cs typeface="Crimson Text"/>
              <a:sym typeface="Crimson Tex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2"/>
          <p:cNvSpPr txBox="1"/>
          <p:nvPr/>
        </p:nvSpPr>
        <p:spPr>
          <a:xfrm>
            <a:off x="201300" y="1342075"/>
            <a:ext cx="4370700" cy="273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rimson Text"/>
                <a:ea typeface="Crimson Text"/>
                <a:cs typeface="Crimson Text"/>
                <a:sym typeface="Crimson Text"/>
              </a:rPr>
              <a:t>1</a:t>
            </a:r>
            <a:r>
              <a:rPr lang="en" sz="2200" b="1" i="0" u="none" strike="noStrike" cap="none">
                <a:solidFill>
                  <a:srgbClr val="000000"/>
                </a:solidFill>
                <a:latin typeface="Crimson Text"/>
                <a:ea typeface="Crimson Text"/>
                <a:cs typeface="Crimson Text"/>
                <a:sym typeface="Crimson Text"/>
              </a:rPr>
              <a:t>. Only with an independent judiciary</a:t>
            </a:r>
            <a:endParaRPr sz="22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rimson Text"/>
              <a:ea typeface="Crimson Text"/>
              <a:cs typeface="Crimson Text"/>
              <a:sym typeface="Crimson Text"/>
            </a:endParaRPr>
          </a:p>
          <a:p>
            <a:pPr marL="457200" marR="0" lvl="0" indent="-368300" algn="l" rtl="0">
              <a:lnSpc>
                <a:spcPct val="100000"/>
              </a:lnSpc>
              <a:spcBef>
                <a:spcPts val="0"/>
              </a:spcBef>
              <a:spcAft>
                <a:spcPts val="0"/>
              </a:spcAft>
              <a:buClr>
                <a:srgbClr val="000000"/>
              </a:buClr>
              <a:buSzPts val="2200"/>
              <a:buFont typeface="Crimson Text"/>
              <a:buChar char="➔"/>
            </a:pPr>
            <a:r>
              <a:rPr lang="en" sz="2200" b="1" i="0" u="none" strike="noStrike" cap="none">
                <a:solidFill>
                  <a:srgbClr val="000000"/>
                </a:solidFill>
                <a:latin typeface="Crimson Text"/>
                <a:ea typeface="Crimson Text"/>
                <a:cs typeface="Crimson Text"/>
                <a:sym typeface="Crimson Text"/>
              </a:rPr>
              <a:t>will citizens’ rights and freedom be safeguarded</a:t>
            </a:r>
            <a:endParaRPr sz="22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Open Sans"/>
              <a:ea typeface="Open Sans"/>
              <a:cs typeface="Open Sans"/>
              <a:sym typeface="Open Sans"/>
            </a:endParaRPr>
          </a:p>
        </p:txBody>
      </p:sp>
      <p:sp>
        <p:nvSpPr>
          <p:cNvPr id="585" name="Google Shape;585;p72"/>
          <p:cNvSpPr txBox="1">
            <a:spLocks noGrp="1"/>
          </p:cNvSpPr>
          <p:nvPr>
            <p:ph type="title"/>
          </p:nvPr>
        </p:nvSpPr>
        <p:spPr>
          <a:xfrm>
            <a:off x="1165650" y="231875"/>
            <a:ext cx="7103700" cy="786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2400" dirty="0">
                <a:solidFill>
                  <a:schemeClr val="lt1"/>
                </a:solidFill>
                <a:highlight>
                  <a:srgbClr val="000000"/>
                </a:highlight>
                <a:latin typeface="Crimson Text"/>
                <a:ea typeface="Crimson Text"/>
                <a:cs typeface="Crimson Text"/>
                <a:sym typeface="Crimson Text"/>
              </a:rPr>
              <a:t>The Freedom of Speech and Judicial Independence  </a:t>
            </a:r>
            <a:endParaRPr dirty="0">
              <a:solidFill>
                <a:srgbClr val="FFFFFF"/>
              </a:solidFill>
              <a:highlight>
                <a:srgbClr val="000000"/>
              </a:highlight>
              <a:latin typeface="Crimson Text"/>
              <a:ea typeface="Crimson Text"/>
              <a:cs typeface="Crimson Text"/>
              <a:sym typeface="Crimson Text"/>
            </a:endParaRPr>
          </a:p>
        </p:txBody>
      </p:sp>
      <p:sp>
        <p:nvSpPr>
          <p:cNvPr id="586" name="Google Shape;586;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57</a:t>
            </a:fld>
            <a:endParaRPr/>
          </a:p>
        </p:txBody>
      </p:sp>
      <p:sp>
        <p:nvSpPr>
          <p:cNvPr id="587" name="Google Shape;587;p72"/>
          <p:cNvSpPr txBox="1"/>
          <p:nvPr/>
        </p:nvSpPr>
        <p:spPr>
          <a:xfrm>
            <a:off x="4721800" y="1342075"/>
            <a:ext cx="4370700" cy="34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1800" b="1" i="0" u="none" strike="noStrike" cap="none">
                <a:solidFill>
                  <a:srgbClr val="000000"/>
                </a:solidFill>
                <a:latin typeface="Crimson Text"/>
                <a:ea typeface="Crimson Text"/>
                <a:cs typeface="Crimson Text"/>
                <a:sym typeface="Crimson Text"/>
              </a:rPr>
              <a:t>2. To ensure the smooth operation of courts and insulate judges from public opinion </a:t>
            </a:r>
            <a:endParaRPr sz="18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Crimson Text"/>
              <a:ea typeface="Crimson Text"/>
              <a:cs typeface="Crimson Text"/>
              <a:sym typeface="Crimson Text"/>
            </a:endParaRPr>
          </a:p>
          <a:p>
            <a:pPr marL="457200" marR="0" lvl="0" indent="-342900" algn="l" rtl="0">
              <a:lnSpc>
                <a:spcPct val="100000"/>
              </a:lnSpc>
              <a:spcBef>
                <a:spcPts val="0"/>
              </a:spcBef>
              <a:spcAft>
                <a:spcPts val="0"/>
              </a:spcAft>
              <a:buClr>
                <a:srgbClr val="000000"/>
              </a:buClr>
              <a:buSzPts val="1800"/>
              <a:buFont typeface="Crimson Text"/>
              <a:buChar char="➔"/>
            </a:pPr>
            <a:r>
              <a:rPr lang="en" sz="1800" b="1" i="0" u="none" strike="noStrike" cap="none">
                <a:solidFill>
                  <a:srgbClr val="000000"/>
                </a:solidFill>
                <a:latin typeface="Crimson Text"/>
                <a:ea typeface="Crimson Text"/>
                <a:cs typeface="Crimson Text"/>
                <a:sym typeface="Crimson Text"/>
              </a:rPr>
              <a:t>An appropriate limitation on citizens’ freedom of speech is required to safeguard judicial independence</a:t>
            </a:r>
            <a:endParaRPr sz="1800" b="1" i="0" u="none" strike="noStrike" cap="none">
              <a:solidFill>
                <a:srgbClr val="000000"/>
              </a:solidFill>
              <a:latin typeface="Crimson Text"/>
              <a:ea typeface="Crimson Text"/>
              <a:cs typeface="Crimson Text"/>
              <a:sym typeface="Crimson Text"/>
            </a:endParaRPr>
          </a:p>
          <a:p>
            <a:pPr marL="457200" marR="0" lvl="0" indent="-342900" algn="l" rtl="0">
              <a:lnSpc>
                <a:spcPct val="100000"/>
              </a:lnSpc>
              <a:spcBef>
                <a:spcPts val="0"/>
              </a:spcBef>
              <a:spcAft>
                <a:spcPts val="0"/>
              </a:spcAft>
              <a:buClr>
                <a:srgbClr val="000000"/>
              </a:buClr>
              <a:buSzPts val="1800"/>
              <a:buFont typeface="Crimson Text"/>
              <a:buChar char="➔"/>
            </a:pPr>
            <a:r>
              <a:rPr lang="en" sz="1800" b="1" i="0" u="none" strike="noStrike" cap="none">
                <a:solidFill>
                  <a:srgbClr val="000000"/>
                </a:solidFill>
                <a:latin typeface="Crimson Text"/>
                <a:ea typeface="Crimson Text"/>
                <a:cs typeface="Crimson Text"/>
                <a:sym typeface="Crimson Text"/>
              </a:rPr>
              <a:t>Encouraging rational discussion instead of irrational rants</a:t>
            </a:r>
            <a:endParaRPr sz="1800" b="1"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000000"/>
              </a:solidFill>
              <a:latin typeface="Crimson Text"/>
              <a:ea typeface="Crimson Text"/>
              <a:cs typeface="Crimson Text"/>
              <a:sym typeface="Crimson Text"/>
            </a:endParaRPr>
          </a:p>
        </p:txBody>
      </p:sp>
      <p:sp>
        <p:nvSpPr>
          <p:cNvPr id="588" name="Google Shape;588;p72"/>
          <p:cNvSpPr txBox="1"/>
          <p:nvPr/>
        </p:nvSpPr>
        <p:spPr>
          <a:xfrm rot="-145128">
            <a:off x="558112" y="3663459"/>
            <a:ext cx="4137086" cy="1189668"/>
          </a:xfrm>
          <a:prstGeom prst="rect">
            <a:avLst/>
          </a:prstGeom>
          <a:solidFill>
            <a:srgbClr val="FFFF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1800" b="1" i="0" u="none" strike="noStrike" cap="none">
                <a:solidFill>
                  <a:srgbClr val="FF0000"/>
                </a:solidFill>
                <a:latin typeface="Crimson Text"/>
                <a:ea typeface="Crimson Text"/>
                <a:cs typeface="Crimson Text"/>
                <a:sym typeface="Crimson Text"/>
              </a:rPr>
              <a:t>The SoC Offense is needed</a:t>
            </a:r>
            <a:endParaRPr sz="1800" b="1" i="0" u="none" strike="noStrike" cap="none">
              <a:solidFill>
                <a:srgbClr val="FF0000"/>
              </a:solidFill>
              <a:latin typeface="Crimson Text"/>
              <a:ea typeface="Crimson Text"/>
              <a:cs typeface="Crimson Text"/>
              <a:sym typeface="Crimson Tex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3"/>
          <p:cNvSpPr txBox="1">
            <a:spLocks noGrp="1"/>
          </p:cNvSpPr>
          <p:nvPr>
            <p:ph type="body" idx="1"/>
          </p:nvPr>
        </p:nvSpPr>
        <p:spPr>
          <a:xfrm>
            <a:off x="582300" y="2886450"/>
            <a:ext cx="7979400" cy="1047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2400"/>
              <a:buFont typeface="PT Sans Narrow"/>
              <a:buNone/>
            </a:pPr>
            <a:r>
              <a:rPr lang="en" sz="3000" b="1">
                <a:solidFill>
                  <a:schemeClr val="accent1"/>
                </a:solidFill>
                <a:latin typeface="Crimson Text"/>
                <a:ea typeface="Crimson Text"/>
                <a:cs typeface="Crimson Text"/>
                <a:sym typeface="Crimson Text"/>
              </a:rPr>
              <a:t>The Boundaries of Scadalising the Court</a:t>
            </a:r>
            <a:endParaRPr sz="3000" b="1" i="0" u="none" strike="noStrike" cap="none">
              <a:solidFill>
                <a:schemeClr val="accent1"/>
              </a:solidFill>
              <a:latin typeface="Crimson Text"/>
              <a:ea typeface="Crimson Text"/>
              <a:cs typeface="Crimson Text"/>
              <a:sym typeface="Crimson Text"/>
            </a:endParaRPr>
          </a:p>
        </p:txBody>
      </p:sp>
      <p:sp>
        <p:nvSpPr>
          <p:cNvPr id="594" name="Google Shape;594;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58</a:t>
            </a:fld>
            <a:endParaRPr/>
          </a:p>
        </p:txBody>
      </p:sp>
      <p:sp>
        <p:nvSpPr>
          <p:cNvPr id="595" name="Google Shape;595;p73"/>
          <p:cNvSpPr txBox="1"/>
          <p:nvPr/>
        </p:nvSpPr>
        <p:spPr>
          <a:xfrm>
            <a:off x="3240625" y="599700"/>
            <a:ext cx="2237400" cy="19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 sz="12000" b="0" i="0" u="none" strike="noStrike" cap="none">
                <a:solidFill>
                  <a:schemeClr val="accent1"/>
                </a:solidFill>
                <a:latin typeface="Crimson Text"/>
                <a:ea typeface="Crimson Text"/>
                <a:cs typeface="Crimson Text"/>
                <a:sym typeface="Crimson Text"/>
              </a:rPr>
              <a:t>4</a:t>
            </a:r>
            <a:endParaRPr sz="12000" b="0" i="0" u="none" strike="noStrike" cap="none">
              <a:solidFill>
                <a:schemeClr val="accent1"/>
              </a:solidFill>
              <a:latin typeface="Crimson Text"/>
              <a:ea typeface="Crimson Text"/>
              <a:cs typeface="Crimson Text"/>
              <a:sym typeface="Crimson Text"/>
            </a:endParaRPr>
          </a:p>
        </p:txBody>
      </p:sp>
      <p:cxnSp>
        <p:nvCxnSpPr>
          <p:cNvPr id="596" name="Google Shape;596;p73"/>
          <p:cNvCxnSpPr/>
          <p:nvPr/>
        </p:nvCxnSpPr>
        <p:spPr>
          <a:xfrm>
            <a:off x="2214250" y="2629425"/>
            <a:ext cx="4636200" cy="11400"/>
          </a:xfrm>
          <a:prstGeom prst="straightConnector1">
            <a:avLst/>
          </a:prstGeom>
          <a:noFill/>
          <a:ln w="38100" cap="flat" cmpd="sng">
            <a:solidFill>
              <a:schemeClr val="dk2"/>
            </a:solidFill>
            <a:prstDash val="solid"/>
            <a:round/>
            <a:headEnd type="none" w="sm" len="sm"/>
            <a:tailEnd type="none" w="sm" len="sm"/>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4"/>
          <p:cNvSpPr txBox="1">
            <a:spLocks noGrp="1"/>
          </p:cNvSpPr>
          <p:nvPr>
            <p:ph type="title"/>
          </p:nvPr>
        </p:nvSpPr>
        <p:spPr>
          <a:xfrm>
            <a:off x="286350" y="3464000"/>
            <a:ext cx="8571300" cy="94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r>
              <a:rPr lang="en" sz="6000" dirty="0">
                <a:solidFill>
                  <a:srgbClr val="FFFFFF"/>
                </a:solidFill>
              </a:rPr>
              <a:t>Chilling Effect?!</a:t>
            </a:r>
            <a:endParaRPr sz="6000" dirty="0">
              <a:solidFill>
                <a:srgbClr val="FFFFFF"/>
              </a:solidFill>
            </a:endParaRPr>
          </a:p>
          <a:p>
            <a:pPr marL="0" lvl="0" indent="0" algn="ctr" rtl="0">
              <a:lnSpc>
                <a:spcPct val="100000"/>
              </a:lnSpc>
              <a:spcBef>
                <a:spcPts val="0"/>
              </a:spcBef>
              <a:spcAft>
                <a:spcPts val="0"/>
              </a:spcAft>
              <a:buSzPts val="3600"/>
              <a:buNone/>
            </a:pPr>
            <a:endParaRPr sz="6000" dirty="0">
              <a:solidFill>
                <a:srgbClr val="FFFFFF"/>
              </a:solidFill>
            </a:endParaRPr>
          </a:p>
        </p:txBody>
      </p:sp>
      <p:sp>
        <p:nvSpPr>
          <p:cNvPr id="602" name="Google Shape;602;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59</a:t>
            </a:fld>
            <a:endParaRPr/>
          </a:p>
        </p:txBody>
      </p:sp>
      <p:pic>
        <p:nvPicPr>
          <p:cNvPr id="603" name="Google Shape;603;p74"/>
          <p:cNvPicPr preferRelativeResize="0"/>
          <p:nvPr/>
        </p:nvPicPr>
        <p:blipFill rotWithShape="1">
          <a:blip r:embed="rId3">
            <a:alphaModFix/>
          </a:blip>
          <a:srcRect/>
          <a:stretch/>
        </p:blipFill>
        <p:spPr>
          <a:xfrm>
            <a:off x="3182250" y="205700"/>
            <a:ext cx="2792575" cy="2234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6</a:t>
            </a:fld>
            <a:endParaRPr/>
          </a:p>
        </p:txBody>
      </p:sp>
      <p:sp>
        <p:nvSpPr>
          <p:cNvPr id="135" name="Google Shape;135;p21"/>
          <p:cNvSpPr txBox="1">
            <a:spLocks noGrp="1"/>
          </p:cNvSpPr>
          <p:nvPr>
            <p:ph type="title"/>
          </p:nvPr>
        </p:nvSpPr>
        <p:spPr>
          <a:xfrm>
            <a:off x="248700" y="37807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solidFill>
                  <a:schemeClr val="accent2"/>
                </a:solidFill>
              </a:rPr>
              <a:t>Freedom of Speech</a:t>
            </a:r>
            <a:endParaRPr>
              <a:solidFill>
                <a:schemeClr val="accent2"/>
              </a:solidFill>
            </a:endParaRPr>
          </a:p>
        </p:txBody>
      </p:sp>
      <p:sp>
        <p:nvSpPr>
          <p:cNvPr id="136" name="Google Shape;136;p21"/>
          <p:cNvSpPr txBox="1"/>
          <p:nvPr/>
        </p:nvSpPr>
        <p:spPr>
          <a:xfrm>
            <a:off x="490950" y="1714450"/>
            <a:ext cx="8162100" cy="25386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3600"/>
              <a:buFont typeface="Arial"/>
              <a:buNone/>
            </a:pPr>
            <a:r>
              <a:rPr lang="en" sz="3200" b="0" i="1" u="none" strike="noStrike" cap="none">
                <a:solidFill>
                  <a:srgbClr val="434343"/>
                </a:solidFill>
                <a:latin typeface="Alegreya"/>
                <a:ea typeface="Alegreya"/>
                <a:cs typeface="Alegreya"/>
                <a:sym typeface="Alegreya"/>
              </a:rPr>
              <a:t>I </a:t>
            </a:r>
            <a:r>
              <a:rPr lang="en" sz="3200" b="1" i="1" u="none" strike="noStrike" cap="none">
                <a:solidFill>
                  <a:schemeClr val="accent2"/>
                </a:solidFill>
                <a:latin typeface="Alegreya"/>
                <a:ea typeface="Alegreya"/>
                <a:cs typeface="Alegreya"/>
                <a:sym typeface="Alegreya"/>
              </a:rPr>
              <a:t>disapprove</a:t>
            </a:r>
            <a:r>
              <a:rPr lang="en" sz="3200" b="0" i="1" u="none" strike="noStrike" cap="none">
                <a:solidFill>
                  <a:srgbClr val="434343"/>
                </a:solidFill>
                <a:latin typeface="Alegreya"/>
                <a:ea typeface="Alegreya"/>
                <a:cs typeface="Alegreya"/>
                <a:sym typeface="Alegreya"/>
              </a:rPr>
              <a:t> of what you say, </a:t>
            </a:r>
            <a:endParaRPr sz="3200" b="0" i="1" u="none" strike="noStrike" cap="none">
              <a:solidFill>
                <a:srgbClr val="434343"/>
              </a:solidFill>
              <a:latin typeface="Alegreya"/>
              <a:ea typeface="Alegreya"/>
              <a:cs typeface="Alegreya"/>
              <a:sym typeface="Alegreya"/>
            </a:endParaRPr>
          </a:p>
          <a:p>
            <a:pPr marL="0" marR="0" lvl="0" indent="0" algn="ctr" rtl="0">
              <a:lnSpc>
                <a:spcPct val="150000"/>
              </a:lnSpc>
              <a:spcBef>
                <a:spcPts val="0"/>
              </a:spcBef>
              <a:spcAft>
                <a:spcPts val="0"/>
              </a:spcAft>
              <a:buClr>
                <a:srgbClr val="000000"/>
              </a:buClr>
              <a:buSzPts val="3600"/>
              <a:buFont typeface="Arial"/>
              <a:buNone/>
            </a:pPr>
            <a:r>
              <a:rPr lang="en" sz="3200" b="0" i="1" u="none" strike="noStrike" cap="none">
                <a:solidFill>
                  <a:srgbClr val="434343"/>
                </a:solidFill>
                <a:latin typeface="Alegreya"/>
                <a:ea typeface="Alegreya"/>
                <a:cs typeface="Alegreya"/>
                <a:sym typeface="Alegreya"/>
              </a:rPr>
              <a:t>but I will </a:t>
            </a:r>
            <a:r>
              <a:rPr lang="en" sz="3200" b="1" i="1" u="none" strike="noStrike" cap="none">
                <a:solidFill>
                  <a:schemeClr val="accent2"/>
                </a:solidFill>
                <a:latin typeface="Alegreya"/>
                <a:ea typeface="Alegreya"/>
                <a:cs typeface="Alegreya"/>
                <a:sym typeface="Alegreya"/>
              </a:rPr>
              <a:t>defend to the death</a:t>
            </a:r>
            <a:r>
              <a:rPr lang="en" sz="3200" b="0" i="1" u="none" strike="noStrike" cap="none">
                <a:solidFill>
                  <a:srgbClr val="434343"/>
                </a:solidFill>
                <a:latin typeface="Alegreya"/>
                <a:ea typeface="Alegreya"/>
                <a:cs typeface="Alegreya"/>
                <a:sym typeface="Alegreya"/>
              </a:rPr>
              <a:t> </a:t>
            </a:r>
            <a:r>
              <a:rPr lang="en" sz="3200" b="1" i="1" u="none" strike="noStrike" cap="none">
                <a:solidFill>
                  <a:schemeClr val="accent2"/>
                </a:solidFill>
                <a:latin typeface="Alegreya"/>
                <a:ea typeface="Alegreya"/>
                <a:cs typeface="Alegreya"/>
                <a:sym typeface="Alegreya"/>
              </a:rPr>
              <a:t>your right to say it.</a:t>
            </a:r>
            <a:endParaRPr sz="3200" b="1" i="1" u="none" strike="noStrike" cap="none">
              <a:solidFill>
                <a:schemeClr val="accent2"/>
              </a:solidFill>
              <a:latin typeface="Alegreya"/>
              <a:ea typeface="Alegreya"/>
              <a:cs typeface="Alegreya"/>
              <a:sym typeface="Alegreya"/>
            </a:endParaRPr>
          </a:p>
        </p:txBody>
      </p:sp>
      <p:sp>
        <p:nvSpPr>
          <p:cNvPr id="137" name="Google Shape;137;p21"/>
          <p:cNvSpPr txBox="1"/>
          <p:nvPr/>
        </p:nvSpPr>
        <p:spPr>
          <a:xfrm>
            <a:off x="248700" y="794275"/>
            <a:ext cx="1580700" cy="18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0"/>
              <a:buFont typeface="Arial"/>
              <a:buNone/>
            </a:pPr>
            <a:r>
              <a:rPr lang="en" sz="20000" b="0" i="0" u="none" strike="noStrike" cap="none">
                <a:solidFill>
                  <a:schemeClr val="accent2"/>
                </a:solidFill>
                <a:latin typeface="Alegreya"/>
                <a:ea typeface="Alegreya"/>
                <a:cs typeface="Alegreya"/>
                <a:sym typeface="Alegreya"/>
              </a:rPr>
              <a:t>“</a:t>
            </a:r>
            <a:endParaRPr sz="20000" b="0" i="0" u="none" strike="noStrike" cap="none">
              <a:solidFill>
                <a:schemeClr val="accent2"/>
              </a:solidFill>
              <a:latin typeface="Alegreya"/>
              <a:ea typeface="Alegreya"/>
              <a:cs typeface="Alegreya"/>
              <a:sym typeface="Alegreya"/>
            </a:endParaRPr>
          </a:p>
        </p:txBody>
      </p:sp>
      <p:sp>
        <p:nvSpPr>
          <p:cNvPr id="138" name="Google Shape;138;p21"/>
          <p:cNvSpPr txBox="1"/>
          <p:nvPr/>
        </p:nvSpPr>
        <p:spPr>
          <a:xfrm>
            <a:off x="8058100" y="794275"/>
            <a:ext cx="1580700" cy="18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0"/>
              <a:buFont typeface="Arial"/>
              <a:buNone/>
            </a:pPr>
            <a:r>
              <a:rPr lang="en" sz="20000" b="0" i="0" u="none" strike="noStrike" cap="none">
                <a:solidFill>
                  <a:schemeClr val="accent2"/>
                </a:solidFill>
                <a:latin typeface="Alegreya"/>
                <a:ea typeface="Alegreya"/>
                <a:cs typeface="Alegreya"/>
                <a:sym typeface="Alegreya"/>
              </a:rPr>
              <a:t>”</a:t>
            </a:r>
            <a:endParaRPr sz="20000" b="0" i="0" u="none" strike="noStrike" cap="none">
              <a:solidFill>
                <a:schemeClr val="accent2"/>
              </a:solidFill>
              <a:latin typeface="Alegreya"/>
              <a:ea typeface="Alegreya"/>
              <a:cs typeface="Alegreya"/>
              <a:sym typeface="Alegreya"/>
            </a:endParaRPr>
          </a:p>
        </p:txBody>
      </p:sp>
      <p:sp>
        <p:nvSpPr>
          <p:cNvPr id="139" name="Google Shape;139;p21"/>
          <p:cNvSpPr txBox="1"/>
          <p:nvPr/>
        </p:nvSpPr>
        <p:spPr>
          <a:xfrm>
            <a:off x="4275475" y="3515850"/>
            <a:ext cx="4262400" cy="928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Alegreya"/>
                <a:ea typeface="Alegreya"/>
                <a:cs typeface="Alegreya"/>
                <a:sym typeface="Alegreya"/>
              </a:rPr>
              <a:t>—— </a:t>
            </a:r>
            <a:r>
              <a:rPr lang="en" sz="1200" b="0" i="1" u="none" strike="noStrike" cap="none">
                <a:solidFill>
                  <a:srgbClr val="434343"/>
                </a:solidFill>
                <a:latin typeface="Alegreya"/>
                <a:ea typeface="Alegreya"/>
                <a:cs typeface="Alegreya"/>
                <a:sym typeface="Alegreya"/>
              </a:rPr>
              <a:t>The Friends of Voltaire</a:t>
            </a:r>
            <a:endParaRPr sz="1200" b="0" i="1" u="none" strike="noStrike" cap="none">
              <a:solidFill>
                <a:srgbClr val="434343"/>
              </a:solidFill>
              <a:latin typeface="Alegreya"/>
              <a:ea typeface="Alegreya"/>
              <a:cs typeface="Alegreya"/>
              <a:sym typeface="Alegreya"/>
            </a:endParaRPr>
          </a:p>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Alegreya"/>
                <a:ea typeface="Alegreya"/>
                <a:cs typeface="Alegreya"/>
                <a:sym typeface="Alegreya"/>
              </a:rPr>
              <a:t>British Writer Evelyn Beatrice Hall</a:t>
            </a:r>
            <a:endParaRPr sz="1200" b="0" i="0" u="none" strike="noStrike" cap="none">
              <a:solidFill>
                <a:srgbClr val="434343"/>
              </a:solidFill>
              <a:latin typeface="Alegreya"/>
              <a:ea typeface="Alegreya"/>
              <a:cs typeface="Alegreya"/>
              <a:sym typeface="Alegrey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5"/>
          <p:cNvSpPr/>
          <p:nvPr/>
        </p:nvSpPr>
        <p:spPr>
          <a:xfrm>
            <a:off x="4408725" y="299975"/>
            <a:ext cx="3552300" cy="4249500"/>
          </a:xfrm>
          <a:prstGeom prst="roundRect">
            <a:avLst>
              <a:gd name="adj" fmla="val 16667"/>
            </a:avLst>
          </a:prstGeom>
          <a:solidFill>
            <a:srgbClr val="D9EA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5"/>
          <p:cNvSpPr/>
          <p:nvPr/>
        </p:nvSpPr>
        <p:spPr>
          <a:xfrm rot="-5400000">
            <a:off x="2094975" y="1762525"/>
            <a:ext cx="4249500" cy="1343700"/>
          </a:xfrm>
          <a:prstGeom prst="trapezoid">
            <a:avLst>
              <a:gd name="adj" fmla="val 25000"/>
            </a:avLst>
          </a:prstGeom>
          <a:solidFill>
            <a:srgbClr val="D9EA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60</a:t>
            </a:fld>
            <a:endParaRPr/>
          </a:p>
        </p:txBody>
      </p:sp>
      <p:sp>
        <p:nvSpPr>
          <p:cNvPr id="611" name="Google Shape;611;p75"/>
          <p:cNvSpPr/>
          <p:nvPr/>
        </p:nvSpPr>
        <p:spPr>
          <a:xfrm>
            <a:off x="1016000" y="635000"/>
            <a:ext cx="3255300" cy="3595800"/>
          </a:xfrm>
          <a:prstGeom prst="roundRect">
            <a:avLst>
              <a:gd name="adj" fmla="val 16667"/>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rgbClr val="FFFFFF"/>
                </a:solidFill>
                <a:latin typeface="Open Sans"/>
                <a:ea typeface="Open Sans"/>
                <a:cs typeface="Open Sans"/>
                <a:sym typeface="Open Sans"/>
              </a:rPr>
              <a:t>Contempt of </a:t>
            </a:r>
            <a:endParaRPr sz="2400" b="1" i="0"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rgbClr val="FFFFFF"/>
                </a:solidFill>
                <a:latin typeface="Open Sans"/>
                <a:ea typeface="Open Sans"/>
                <a:cs typeface="Open Sans"/>
                <a:sym typeface="Open Sans"/>
              </a:rPr>
              <a:t>Court</a:t>
            </a:r>
            <a:endParaRPr sz="2400" b="1" i="0" u="none" strike="noStrike" cap="none">
              <a:solidFill>
                <a:srgbClr val="FFFFFF"/>
              </a:solidFill>
              <a:latin typeface="Open Sans"/>
              <a:ea typeface="Open Sans"/>
              <a:cs typeface="Open Sans"/>
              <a:sym typeface="Open Sans"/>
            </a:endParaRPr>
          </a:p>
        </p:txBody>
      </p:sp>
      <p:sp>
        <p:nvSpPr>
          <p:cNvPr id="612" name="Google Shape;612;p75"/>
          <p:cNvSpPr/>
          <p:nvPr/>
        </p:nvSpPr>
        <p:spPr>
          <a:xfrm>
            <a:off x="4572000" y="3191252"/>
            <a:ext cx="3253500" cy="1042500"/>
          </a:xfrm>
          <a:prstGeom prst="roundRect">
            <a:avLst>
              <a:gd name="adj" fmla="val 16667"/>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Crimson Text"/>
                <a:ea typeface="Crimson Text"/>
                <a:cs typeface="Crimson Text"/>
                <a:sym typeface="Crimson Text"/>
              </a:rPr>
              <a:t>Burden of proof on the prosecutor to prove beyond reasonable doubt</a:t>
            </a:r>
            <a:endParaRPr sz="1800" b="0" i="0" u="none" strike="noStrike" cap="none">
              <a:solidFill>
                <a:srgbClr val="FFFFFF"/>
              </a:solidFill>
              <a:latin typeface="Crimson Text"/>
              <a:ea typeface="Crimson Text"/>
              <a:cs typeface="Crimson Text"/>
              <a:sym typeface="Crimson Text"/>
            </a:endParaRPr>
          </a:p>
        </p:txBody>
      </p:sp>
      <p:sp>
        <p:nvSpPr>
          <p:cNvPr id="613" name="Google Shape;613;p75"/>
          <p:cNvSpPr/>
          <p:nvPr/>
        </p:nvSpPr>
        <p:spPr>
          <a:xfrm>
            <a:off x="4473250" y="1913125"/>
            <a:ext cx="3352200" cy="1042500"/>
          </a:xfrm>
          <a:prstGeom prst="roundRect">
            <a:avLst>
              <a:gd name="adj" fmla="val 16667"/>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2300" b="1" i="0" u="none" strike="noStrike" cap="none">
                <a:solidFill>
                  <a:srgbClr val="FFFFFF"/>
                </a:solidFill>
                <a:latin typeface="Open Sans"/>
                <a:ea typeface="Open Sans"/>
                <a:cs typeface="Open Sans"/>
                <a:sym typeface="Open Sans"/>
              </a:rPr>
              <a:t>Mens Rea </a:t>
            </a:r>
            <a:endParaRPr sz="2300" b="1" i="0"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1400" b="0" i="0" u="none" strike="noStrike" cap="none">
                <a:solidFill>
                  <a:schemeClr val="lt1"/>
                </a:solidFill>
                <a:latin typeface="Arial"/>
                <a:ea typeface="Arial"/>
                <a:cs typeface="Arial"/>
                <a:sym typeface="Arial"/>
              </a:rPr>
              <a:t>intentionally (or recklessly)</a:t>
            </a:r>
            <a:endParaRPr sz="2300" b="0" i="0" u="none" strike="noStrike" cap="none">
              <a:solidFill>
                <a:srgbClr val="FFFFFF"/>
              </a:solidFill>
              <a:latin typeface="Arial"/>
              <a:ea typeface="Arial"/>
              <a:cs typeface="Arial"/>
              <a:sym typeface="Arial"/>
            </a:endParaRPr>
          </a:p>
        </p:txBody>
      </p:sp>
      <p:sp>
        <p:nvSpPr>
          <p:cNvPr id="614" name="Google Shape;614;p75"/>
          <p:cNvSpPr/>
          <p:nvPr/>
        </p:nvSpPr>
        <p:spPr>
          <a:xfrm>
            <a:off x="4572000" y="635000"/>
            <a:ext cx="3253500" cy="1042500"/>
          </a:xfrm>
          <a:prstGeom prst="roundRect">
            <a:avLst>
              <a:gd name="adj" fmla="val 16667"/>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2300" b="1" i="0" u="none" strike="noStrike" cap="none">
                <a:solidFill>
                  <a:srgbClr val="FFFFFF"/>
                </a:solidFill>
                <a:latin typeface="Open Sans"/>
                <a:ea typeface="Open Sans"/>
                <a:cs typeface="Open Sans"/>
                <a:sym typeface="Open Sans"/>
              </a:rPr>
              <a:t>Actus Reus</a:t>
            </a:r>
            <a:endParaRPr sz="2300" b="1" i="0"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1400" b="0" i="0" u="none" strike="noStrike" cap="none">
                <a:solidFill>
                  <a:schemeClr val="lt1"/>
                </a:solidFill>
                <a:latin typeface="Arial"/>
                <a:ea typeface="Arial"/>
                <a:cs typeface="Arial"/>
                <a:sym typeface="Arial"/>
              </a:rPr>
              <a:t>Real risk of interfering with administration of justice</a:t>
            </a:r>
            <a:endParaRPr sz="1400" b="0" i="0" u="none" strike="noStrike" cap="none">
              <a:solidFill>
                <a:srgbClr val="FFFFFF"/>
              </a:solidFill>
              <a:latin typeface="Arial"/>
              <a:ea typeface="Arial"/>
              <a:cs typeface="Arial"/>
              <a:sym typeface="Arial"/>
            </a:endParaRPr>
          </a:p>
        </p:txBody>
      </p:sp>
      <p:pic>
        <p:nvPicPr>
          <p:cNvPr id="615" name="Google Shape;615;p75"/>
          <p:cNvPicPr preferRelativeResize="0"/>
          <p:nvPr/>
        </p:nvPicPr>
        <p:blipFill rotWithShape="1">
          <a:blip r:embed="rId3">
            <a:alphaModFix/>
          </a:blip>
          <a:srcRect/>
          <a:stretch/>
        </p:blipFill>
        <p:spPr>
          <a:xfrm>
            <a:off x="1168400" y="2859200"/>
            <a:ext cx="1371601" cy="137160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61</a:t>
            </a:fld>
            <a:endParaRPr/>
          </a:p>
        </p:txBody>
      </p:sp>
      <p:pic>
        <p:nvPicPr>
          <p:cNvPr id="621" name="Google Shape;621;p76"/>
          <p:cNvPicPr preferRelativeResize="0"/>
          <p:nvPr/>
        </p:nvPicPr>
        <p:blipFill rotWithShape="1">
          <a:blip r:embed="rId3">
            <a:alphaModFix/>
          </a:blip>
          <a:srcRect/>
          <a:stretch/>
        </p:blipFill>
        <p:spPr>
          <a:xfrm>
            <a:off x="1095673" y="0"/>
            <a:ext cx="6439399" cy="3826699"/>
          </a:xfrm>
          <a:prstGeom prst="rect">
            <a:avLst/>
          </a:prstGeom>
          <a:noFill/>
          <a:ln>
            <a:noFill/>
          </a:ln>
        </p:spPr>
      </p:pic>
      <p:sp>
        <p:nvSpPr>
          <p:cNvPr id="622" name="Google Shape;622;p76"/>
          <p:cNvSpPr txBox="1"/>
          <p:nvPr/>
        </p:nvSpPr>
        <p:spPr>
          <a:xfrm>
            <a:off x="1165675" y="3919525"/>
            <a:ext cx="6863100" cy="113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500"/>
              <a:buFont typeface="Arial"/>
              <a:buNone/>
            </a:pPr>
            <a:r>
              <a:rPr lang="en" sz="3000" b="0" i="0" u="none" strike="noStrike" cap="none">
                <a:solidFill>
                  <a:srgbClr val="000000"/>
                </a:solidFill>
                <a:latin typeface="Open Sans"/>
                <a:ea typeface="Open Sans"/>
                <a:cs typeface="Open Sans"/>
                <a:sym typeface="Open Sans"/>
              </a:rPr>
              <a:t>What is the purpose of law?</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62</a:t>
            </a:fld>
            <a:endParaRPr/>
          </a:p>
        </p:txBody>
      </p:sp>
      <p:pic>
        <p:nvPicPr>
          <p:cNvPr id="628" name="Google Shape;628;p77"/>
          <p:cNvPicPr preferRelativeResize="0"/>
          <p:nvPr/>
        </p:nvPicPr>
        <p:blipFill rotWithShape="1">
          <a:blip r:embed="rId3">
            <a:alphaModFix/>
          </a:blip>
          <a:srcRect/>
          <a:stretch/>
        </p:blipFill>
        <p:spPr>
          <a:xfrm>
            <a:off x="2336950" y="1003500"/>
            <a:ext cx="4881425" cy="3993025"/>
          </a:xfrm>
          <a:prstGeom prst="rect">
            <a:avLst/>
          </a:prstGeom>
          <a:noFill/>
          <a:ln>
            <a:noFill/>
          </a:ln>
        </p:spPr>
      </p:pic>
      <p:sp>
        <p:nvSpPr>
          <p:cNvPr id="629" name="Google Shape;629;p77"/>
          <p:cNvSpPr txBox="1">
            <a:spLocks noGrp="1"/>
          </p:cNvSpPr>
          <p:nvPr>
            <p:ph type="body" idx="4294967295"/>
          </p:nvPr>
        </p:nvSpPr>
        <p:spPr>
          <a:xfrm>
            <a:off x="582300" y="153200"/>
            <a:ext cx="7979400" cy="1047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2400"/>
              <a:buFont typeface="PT Sans Narrow"/>
              <a:buNone/>
            </a:pPr>
            <a:r>
              <a:rPr lang="en" sz="4800" b="1">
                <a:solidFill>
                  <a:schemeClr val="accent1"/>
                </a:solidFill>
                <a:latin typeface="Crimson Text"/>
                <a:ea typeface="Crimson Text"/>
                <a:cs typeface="Crimson Text"/>
                <a:sym typeface="Crimson Text"/>
              </a:rPr>
              <a:t>Four Levels of Rule of Law</a:t>
            </a:r>
            <a:endParaRPr sz="4800" b="1" i="0" u="none" strike="noStrike" cap="none">
              <a:solidFill>
                <a:schemeClr val="accent1"/>
              </a:solidFill>
              <a:latin typeface="Crimson Text"/>
              <a:ea typeface="Crimson Text"/>
              <a:cs typeface="Crimson Text"/>
              <a:sym typeface="Crimson Text"/>
            </a:endParaRPr>
          </a:p>
        </p:txBody>
      </p:sp>
      <p:sp>
        <p:nvSpPr>
          <p:cNvPr id="630" name="Google Shape;630;p77"/>
          <p:cNvSpPr txBox="1"/>
          <p:nvPr/>
        </p:nvSpPr>
        <p:spPr>
          <a:xfrm>
            <a:off x="5537950" y="4468375"/>
            <a:ext cx="2177400" cy="2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Existence of Law</a:t>
            </a:r>
            <a:endParaRPr sz="1800" b="1">
              <a:latin typeface="Open Sans"/>
              <a:ea typeface="Open Sans"/>
              <a:cs typeface="Open Sans"/>
              <a:sym typeface="Open Sans"/>
            </a:endParaRPr>
          </a:p>
        </p:txBody>
      </p:sp>
      <p:sp>
        <p:nvSpPr>
          <p:cNvPr id="631" name="Google Shape;631;p77"/>
          <p:cNvSpPr txBox="1"/>
          <p:nvPr/>
        </p:nvSpPr>
        <p:spPr>
          <a:xfrm>
            <a:off x="5564650" y="3982800"/>
            <a:ext cx="2461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Regulation by Law</a:t>
            </a:r>
            <a:endParaRPr sz="1800" b="1">
              <a:latin typeface="Open Sans"/>
              <a:ea typeface="Open Sans"/>
              <a:cs typeface="Open Sans"/>
              <a:sym typeface="Open Sans"/>
            </a:endParaRPr>
          </a:p>
        </p:txBody>
      </p:sp>
      <p:sp>
        <p:nvSpPr>
          <p:cNvPr id="632" name="Google Shape;632;p77"/>
          <p:cNvSpPr txBox="1"/>
          <p:nvPr/>
        </p:nvSpPr>
        <p:spPr>
          <a:xfrm>
            <a:off x="5583550" y="3527600"/>
            <a:ext cx="2632500" cy="2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Limitation from Law</a:t>
            </a:r>
            <a:endParaRPr sz="1800" b="1">
              <a:latin typeface="Open Sans"/>
              <a:ea typeface="Open Sans"/>
              <a:cs typeface="Open Sans"/>
              <a:sym typeface="Open Sans"/>
            </a:endParaRPr>
          </a:p>
        </p:txBody>
      </p:sp>
      <p:sp>
        <p:nvSpPr>
          <p:cNvPr id="633" name="Google Shape;633;p77"/>
          <p:cNvSpPr txBox="1"/>
          <p:nvPr/>
        </p:nvSpPr>
        <p:spPr>
          <a:xfrm>
            <a:off x="5636600" y="3087625"/>
            <a:ext cx="2579400" cy="2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Justice through Law</a:t>
            </a:r>
            <a:endParaRPr sz="1800" b="1">
              <a:latin typeface="Open Sans"/>
              <a:ea typeface="Open Sans"/>
              <a:cs typeface="Open Sans"/>
              <a:sym typeface="Open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63</a:t>
            </a:fld>
            <a:endParaRPr/>
          </a:p>
        </p:txBody>
      </p:sp>
      <p:pic>
        <p:nvPicPr>
          <p:cNvPr id="639" name="Google Shape;639;p78"/>
          <p:cNvPicPr preferRelativeResize="0"/>
          <p:nvPr/>
        </p:nvPicPr>
        <p:blipFill rotWithShape="1">
          <a:blip r:embed="rId3">
            <a:alphaModFix/>
          </a:blip>
          <a:srcRect/>
          <a:stretch/>
        </p:blipFill>
        <p:spPr>
          <a:xfrm>
            <a:off x="316200" y="1133475"/>
            <a:ext cx="4867275" cy="4010025"/>
          </a:xfrm>
          <a:prstGeom prst="rect">
            <a:avLst/>
          </a:prstGeom>
          <a:noFill/>
          <a:ln>
            <a:noFill/>
          </a:ln>
        </p:spPr>
      </p:pic>
      <p:sp>
        <p:nvSpPr>
          <p:cNvPr id="640" name="Google Shape;640;p78"/>
          <p:cNvSpPr txBox="1"/>
          <p:nvPr/>
        </p:nvSpPr>
        <p:spPr>
          <a:xfrm>
            <a:off x="4079825" y="1633700"/>
            <a:ext cx="4941300" cy="273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1800" b="1" i="0" u="none" strike="noStrike" cap="none">
                <a:solidFill>
                  <a:schemeClr val="accent2"/>
                </a:solidFill>
                <a:latin typeface="Open Sans"/>
                <a:ea typeface="Open Sans"/>
                <a:cs typeface="Open Sans"/>
                <a:sym typeface="Open Sans"/>
              </a:rPr>
              <a:t>The fourth level - Justice through law</a:t>
            </a:r>
            <a:endParaRPr sz="1800" b="0" i="0" u="none" strike="noStrike" cap="none">
              <a:solidFill>
                <a:srgbClr val="000000"/>
              </a:solidFill>
              <a:latin typeface="Open Sans"/>
              <a:ea typeface="Open Sans"/>
              <a:cs typeface="Open Sans"/>
              <a:sym typeface="Open Sans"/>
            </a:endParaRPr>
          </a:p>
          <a:p>
            <a:pPr marL="457200" marR="0" lvl="0" indent="-342900" algn="l" rtl="0">
              <a:lnSpc>
                <a:spcPct val="100000"/>
              </a:lnSpc>
              <a:spcBef>
                <a:spcPts val="0"/>
              </a:spcBef>
              <a:spcAft>
                <a:spcPts val="0"/>
              </a:spcAft>
              <a:buClr>
                <a:schemeClr val="accent1"/>
              </a:buClr>
              <a:buSzPts val="1800"/>
              <a:buFont typeface="Open Sans"/>
              <a:buChar char="-"/>
            </a:pPr>
            <a:r>
              <a:rPr lang="en" sz="1800" b="0" i="0" u="none" strike="noStrike" cap="none">
                <a:solidFill>
                  <a:schemeClr val="accent1"/>
                </a:solidFill>
                <a:latin typeface="Open Sans"/>
                <a:ea typeface="Open Sans"/>
                <a:cs typeface="Open Sans"/>
                <a:sym typeface="Open Sans"/>
              </a:rPr>
              <a:t>Safeguard human rights</a:t>
            </a:r>
            <a:endParaRPr sz="1800" b="0" i="0" u="none" strike="noStrike" cap="none">
              <a:solidFill>
                <a:schemeClr val="accent1"/>
              </a:solidFill>
              <a:latin typeface="Open Sans"/>
              <a:ea typeface="Open Sans"/>
              <a:cs typeface="Open Sans"/>
              <a:sym typeface="Open Sans"/>
            </a:endParaRPr>
          </a:p>
          <a:p>
            <a:pPr marL="914400" marR="0" lvl="0" indent="-342900" algn="l" rtl="0">
              <a:lnSpc>
                <a:spcPct val="100000"/>
              </a:lnSpc>
              <a:spcBef>
                <a:spcPts val="0"/>
              </a:spcBef>
              <a:spcAft>
                <a:spcPts val="0"/>
              </a:spcAft>
              <a:buClr>
                <a:schemeClr val="accent1"/>
              </a:buClr>
              <a:buSzPts val="1800"/>
              <a:buFont typeface="Open Sans"/>
              <a:buChar char="❖"/>
            </a:pPr>
            <a:r>
              <a:rPr lang="en" sz="1800" b="0" i="0" u="none" strike="noStrike" cap="none">
                <a:solidFill>
                  <a:schemeClr val="accent1"/>
                </a:solidFill>
                <a:latin typeface="Open Sans"/>
                <a:ea typeface="Open Sans"/>
                <a:cs typeface="Open Sans"/>
                <a:sym typeface="Open Sans"/>
              </a:rPr>
              <a:t>E.g. freedom of speech</a:t>
            </a:r>
            <a:endParaRPr sz="1800" b="0" i="0" u="none" strike="noStrike" cap="none">
              <a:solidFill>
                <a:schemeClr val="accent1"/>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00000"/>
              </a:buClr>
              <a:buSzPts val="1800"/>
              <a:buFont typeface="Open Sans"/>
              <a:buChar char="-"/>
            </a:pPr>
            <a:r>
              <a:rPr lang="en" sz="1800" b="0" i="0" u="none" strike="noStrike" cap="none">
                <a:solidFill>
                  <a:srgbClr val="000000"/>
                </a:solidFill>
                <a:latin typeface="Open Sans"/>
                <a:ea typeface="Open Sans"/>
                <a:cs typeface="Open Sans"/>
                <a:sym typeface="Open Sans"/>
              </a:rPr>
              <a:t>Safeguard rights of election</a:t>
            </a:r>
            <a:endParaRPr sz="1800" b="0" i="0" u="none" strike="noStrike" cap="none">
              <a:solidFill>
                <a:srgbClr val="000000"/>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00000"/>
              </a:buClr>
              <a:buSzPts val="1800"/>
              <a:buFont typeface="Open Sans"/>
              <a:buChar char="-"/>
            </a:pPr>
            <a:r>
              <a:rPr lang="en" sz="1800" b="0" i="0" u="none" strike="noStrike" cap="none">
                <a:solidFill>
                  <a:srgbClr val="000000"/>
                </a:solidFill>
                <a:latin typeface="Open Sans"/>
                <a:ea typeface="Open Sans"/>
                <a:cs typeface="Open Sans"/>
                <a:sym typeface="Open Sans"/>
              </a:rPr>
              <a:t>Protection the disadvantaged in society</a:t>
            </a:r>
            <a:endParaRPr sz="1800" b="0" i="0" u="none" strike="noStrike" cap="none">
              <a:solidFill>
                <a:srgbClr val="000000"/>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Open Sans"/>
              <a:ea typeface="Open Sans"/>
              <a:cs typeface="Open Sans"/>
              <a:sym typeface="Open Sans"/>
            </a:endParaRPr>
          </a:p>
        </p:txBody>
      </p:sp>
      <p:sp>
        <p:nvSpPr>
          <p:cNvPr id="641" name="Google Shape;641;p78"/>
          <p:cNvSpPr txBox="1">
            <a:spLocks noGrp="1"/>
          </p:cNvSpPr>
          <p:nvPr>
            <p:ph type="body" idx="4294967295"/>
          </p:nvPr>
        </p:nvSpPr>
        <p:spPr>
          <a:xfrm>
            <a:off x="644575" y="672925"/>
            <a:ext cx="7979400" cy="1047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2"/>
              </a:buClr>
              <a:buSzPts val="2400"/>
              <a:buFont typeface="PT Sans Narrow"/>
              <a:buNone/>
            </a:pPr>
            <a:r>
              <a:rPr lang="en" sz="4800" b="1">
                <a:solidFill>
                  <a:schemeClr val="accent1"/>
                </a:solidFill>
                <a:latin typeface="Crimson Text"/>
                <a:ea typeface="Crimson Text"/>
                <a:cs typeface="Crimson Text"/>
                <a:sym typeface="Crimson Text"/>
              </a:rPr>
              <a:t>Four Levels of Rule of Law</a:t>
            </a:r>
            <a:endParaRPr sz="4800" b="1">
              <a:solidFill>
                <a:schemeClr val="accent1"/>
              </a:solidFill>
              <a:latin typeface="Crimson Text"/>
              <a:ea typeface="Crimson Text"/>
              <a:cs typeface="Crimson Text"/>
              <a:sym typeface="Crimson Text"/>
            </a:endParaRPr>
          </a:p>
          <a:p>
            <a:pPr marL="0" marR="0" lvl="0" indent="0" algn="ctr" rtl="0">
              <a:lnSpc>
                <a:spcPct val="115000"/>
              </a:lnSpc>
              <a:spcBef>
                <a:spcPts val="0"/>
              </a:spcBef>
              <a:spcAft>
                <a:spcPts val="0"/>
              </a:spcAft>
              <a:buClr>
                <a:schemeClr val="dk2"/>
              </a:buClr>
              <a:buSzPts val="2400"/>
              <a:buFont typeface="PT Sans Narrow"/>
              <a:buNone/>
            </a:pPr>
            <a:endParaRPr sz="4800" b="1">
              <a:solidFill>
                <a:schemeClr val="accent1"/>
              </a:solidFill>
              <a:latin typeface="Crimson Text"/>
              <a:ea typeface="Crimson Text"/>
              <a:cs typeface="Crimson Text"/>
              <a:sym typeface="Crimson Text"/>
            </a:endParaRPr>
          </a:p>
        </p:txBody>
      </p:sp>
      <p:sp>
        <p:nvSpPr>
          <p:cNvPr id="642" name="Google Shape;642;p78"/>
          <p:cNvSpPr txBox="1"/>
          <p:nvPr/>
        </p:nvSpPr>
        <p:spPr>
          <a:xfrm>
            <a:off x="1572000" y="2511075"/>
            <a:ext cx="3000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Justice through Law</a:t>
            </a:r>
            <a:endParaRPr sz="1800" b="1">
              <a:latin typeface="Open Sans"/>
              <a:ea typeface="Open Sans"/>
              <a:cs typeface="Open Sans"/>
              <a:sym typeface="Open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64</a:t>
            </a:fld>
            <a:endParaRPr/>
          </a:p>
        </p:txBody>
      </p:sp>
      <p:pic>
        <p:nvPicPr>
          <p:cNvPr id="648" name="Google Shape;648;p79"/>
          <p:cNvPicPr preferRelativeResize="0"/>
          <p:nvPr/>
        </p:nvPicPr>
        <p:blipFill rotWithShape="1">
          <a:blip r:embed="rId3">
            <a:alphaModFix/>
          </a:blip>
          <a:srcRect t="30685"/>
          <a:stretch/>
        </p:blipFill>
        <p:spPr>
          <a:xfrm>
            <a:off x="97800" y="2638353"/>
            <a:ext cx="8839201" cy="2418476"/>
          </a:xfrm>
          <a:prstGeom prst="rect">
            <a:avLst/>
          </a:prstGeom>
          <a:noFill/>
          <a:ln>
            <a:noFill/>
          </a:ln>
        </p:spPr>
      </p:pic>
      <p:pic>
        <p:nvPicPr>
          <p:cNvPr id="649" name="Google Shape;649;p79"/>
          <p:cNvPicPr preferRelativeResize="0"/>
          <p:nvPr/>
        </p:nvPicPr>
        <p:blipFill rotWithShape="1">
          <a:blip r:embed="rId4">
            <a:alphaModFix/>
          </a:blip>
          <a:srcRect/>
          <a:stretch/>
        </p:blipFill>
        <p:spPr>
          <a:xfrm>
            <a:off x="315200" y="238200"/>
            <a:ext cx="2993702" cy="2333553"/>
          </a:xfrm>
          <a:prstGeom prst="rect">
            <a:avLst/>
          </a:prstGeom>
          <a:noFill/>
          <a:ln>
            <a:noFill/>
          </a:ln>
        </p:spPr>
      </p:pic>
      <p:sp>
        <p:nvSpPr>
          <p:cNvPr id="650" name="Google Shape;650;p79"/>
          <p:cNvSpPr txBox="1"/>
          <p:nvPr/>
        </p:nvSpPr>
        <p:spPr>
          <a:xfrm>
            <a:off x="3418100" y="1038075"/>
            <a:ext cx="6290100" cy="73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Open Sans"/>
              <a:ea typeface="Open Sans"/>
              <a:cs typeface="Open Sans"/>
              <a:sym typeface="Open Sans"/>
            </a:endParaRPr>
          </a:p>
        </p:txBody>
      </p:sp>
      <p:sp>
        <p:nvSpPr>
          <p:cNvPr id="651" name="Google Shape;651;p79"/>
          <p:cNvSpPr/>
          <p:nvPr/>
        </p:nvSpPr>
        <p:spPr>
          <a:xfrm>
            <a:off x="3132450" y="957175"/>
            <a:ext cx="5435100" cy="1213800"/>
          </a:xfrm>
          <a:prstGeom prst="bevel">
            <a:avLst>
              <a:gd name="adj" fmla="val 12500"/>
            </a:avLst>
          </a:pr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FFFFFF"/>
                </a:solidFill>
                <a:latin typeface="Crimson Text"/>
                <a:ea typeface="Crimson Text"/>
                <a:cs typeface="Crimson Text"/>
                <a:sym typeface="Crimson Text"/>
              </a:rPr>
              <a:t>The ultimate purpose of law is to safeguard human rights</a:t>
            </a:r>
            <a:endParaRPr sz="1400" b="1" i="0" u="none" strike="noStrike" cap="none">
              <a:solidFill>
                <a:srgbClr val="FFFFFF"/>
              </a:solidFill>
              <a:latin typeface="Crimson Text"/>
              <a:ea typeface="Crimson Text"/>
              <a:cs typeface="Crimson Text"/>
              <a:sym typeface="Crimson Tex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0"/>
          <p:cNvSpPr txBox="1">
            <a:spLocks noGrp="1"/>
          </p:cNvSpPr>
          <p:nvPr>
            <p:ph type="body" idx="1"/>
          </p:nvPr>
        </p:nvSpPr>
        <p:spPr>
          <a:xfrm>
            <a:off x="582300" y="2886450"/>
            <a:ext cx="7979400" cy="1047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2400"/>
              <a:buFont typeface="PT Sans Narrow"/>
              <a:buNone/>
            </a:pPr>
            <a:r>
              <a:rPr lang="en" sz="4800" b="1">
                <a:solidFill>
                  <a:schemeClr val="accent1"/>
                </a:solidFill>
                <a:latin typeface="Crimson Text"/>
                <a:ea typeface="Crimson Text"/>
                <a:cs typeface="Crimson Text"/>
                <a:sym typeface="Crimson Text"/>
              </a:rPr>
              <a:t>Summary</a:t>
            </a:r>
            <a:endParaRPr sz="4800" b="1" i="0" u="none" strike="noStrike" cap="none">
              <a:solidFill>
                <a:schemeClr val="accent1"/>
              </a:solidFill>
              <a:latin typeface="Crimson Text"/>
              <a:ea typeface="Crimson Text"/>
              <a:cs typeface="Crimson Text"/>
              <a:sym typeface="Crimson Text"/>
            </a:endParaRPr>
          </a:p>
        </p:txBody>
      </p:sp>
      <p:sp>
        <p:nvSpPr>
          <p:cNvPr id="657" name="Google Shape;657;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65</a:t>
            </a:fld>
            <a:endParaRPr/>
          </a:p>
        </p:txBody>
      </p:sp>
      <p:sp>
        <p:nvSpPr>
          <p:cNvPr id="658" name="Google Shape;658;p80"/>
          <p:cNvSpPr txBox="1"/>
          <p:nvPr/>
        </p:nvSpPr>
        <p:spPr>
          <a:xfrm>
            <a:off x="3469225" y="599700"/>
            <a:ext cx="2237400" cy="19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 sz="12000" b="0" i="0" u="none" strike="noStrike" cap="none">
                <a:solidFill>
                  <a:schemeClr val="accent1"/>
                </a:solidFill>
                <a:latin typeface="Crimson Text"/>
                <a:ea typeface="Crimson Text"/>
                <a:cs typeface="Crimson Text"/>
                <a:sym typeface="Crimson Text"/>
              </a:rPr>
              <a:t>5</a:t>
            </a:r>
            <a:endParaRPr sz="12000" b="0" i="0" u="none" strike="noStrike" cap="none">
              <a:solidFill>
                <a:schemeClr val="accent1"/>
              </a:solidFill>
              <a:latin typeface="Crimson Text"/>
              <a:ea typeface="Crimson Text"/>
              <a:cs typeface="Crimson Text"/>
              <a:sym typeface="Crimson Text"/>
            </a:endParaRPr>
          </a:p>
        </p:txBody>
      </p:sp>
      <p:cxnSp>
        <p:nvCxnSpPr>
          <p:cNvPr id="659" name="Google Shape;659;p80"/>
          <p:cNvCxnSpPr/>
          <p:nvPr/>
        </p:nvCxnSpPr>
        <p:spPr>
          <a:xfrm>
            <a:off x="2214250" y="2629425"/>
            <a:ext cx="4636200" cy="11400"/>
          </a:xfrm>
          <a:prstGeom prst="straightConnector1">
            <a:avLst/>
          </a:prstGeom>
          <a:noFill/>
          <a:ln w="38100" cap="flat" cmpd="sng">
            <a:solidFill>
              <a:schemeClr val="dk2"/>
            </a:solidFill>
            <a:prstDash val="solid"/>
            <a:round/>
            <a:headEnd type="none" w="sm" len="sm"/>
            <a:tailEnd type="none" w="sm" len="sm"/>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66</a:t>
            </a:fld>
            <a:endParaRPr/>
          </a:p>
        </p:txBody>
      </p:sp>
      <p:sp>
        <p:nvSpPr>
          <p:cNvPr id="665" name="Google Shape;665;p81"/>
          <p:cNvSpPr/>
          <p:nvPr/>
        </p:nvSpPr>
        <p:spPr>
          <a:xfrm>
            <a:off x="569113" y="1402538"/>
            <a:ext cx="3102238" cy="3457479"/>
          </a:xfrm>
          <a:prstGeom prst="roundRect">
            <a:avLst>
              <a:gd name="adj" fmla="val 16667"/>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rgbClr val="000000"/>
              </a:buClr>
              <a:buSzPts val="1800"/>
              <a:buFont typeface="Arial"/>
              <a:buNone/>
            </a:pPr>
            <a:endParaRPr sz="2400" b="1" i="0" u="none" strike="noStrike" cap="none">
              <a:solidFill>
                <a:schemeClr val="lt1"/>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endParaRPr sz="2400" b="1" i="0" u="none" strike="noStrike" cap="none">
              <a:solidFill>
                <a:schemeClr val="lt1"/>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chemeClr val="lt1"/>
                </a:solidFill>
                <a:latin typeface="Open Sans"/>
                <a:ea typeface="Open Sans"/>
                <a:cs typeface="Open Sans"/>
                <a:sym typeface="Open Sans"/>
              </a:rPr>
              <a:t>Scandalising the </a:t>
            </a:r>
            <a:endParaRPr sz="2400" b="1" i="0" u="none" strike="noStrike" cap="none">
              <a:solidFill>
                <a:schemeClr val="lt1"/>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chemeClr val="lt1"/>
                </a:solidFill>
                <a:latin typeface="Open Sans"/>
                <a:ea typeface="Open Sans"/>
                <a:cs typeface="Open Sans"/>
                <a:sym typeface="Open Sans"/>
              </a:rPr>
              <a:t>Court</a:t>
            </a:r>
            <a:endParaRPr sz="3600" b="1" i="0" u="none" strike="noStrike" cap="none">
              <a:solidFill>
                <a:srgbClr val="FFFFFF"/>
              </a:solidFill>
              <a:latin typeface="Open Sans"/>
              <a:ea typeface="Open Sans"/>
              <a:cs typeface="Open Sans"/>
              <a:sym typeface="Open Sans"/>
            </a:endParaRPr>
          </a:p>
        </p:txBody>
      </p:sp>
      <p:sp>
        <p:nvSpPr>
          <p:cNvPr id="666" name="Google Shape;666;p81"/>
          <p:cNvSpPr/>
          <p:nvPr/>
        </p:nvSpPr>
        <p:spPr>
          <a:xfrm>
            <a:off x="5032816" y="1485041"/>
            <a:ext cx="3052405" cy="3407376"/>
          </a:xfrm>
          <a:prstGeom prst="roundRect">
            <a:avLst>
              <a:gd name="adj" fmla="val 16667"/>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Obstructing/Interfering with legal process</a:t>
            </a:r>
            <a:endParaRPr sz="1800" b="1" i="0"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a. Disrupting legal proceedings</a:t>
            </a:r>
            <a:endParaRPr sz="1800" b="0" i="0"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1800" b="0" i="0" u="none" strike="noStrike" cap="none">
                <a:solidFill>
                  <a:schemeClr val="lt1"/>
                </a:solidFill>
                <a:latin typeface="Open Sans"/>
                <a:ea typeface="Open Sans"/>
                <a:cs typeface="Open Sans"/>
                <a:sym typeface="Open Sans"/>
              </a:rPr>
              <a:t>b. Affecting impartial judgements</a:t>
            </a:r>
            <a:endParaRPr sz="1800" b="0" i="0" u="none" strike="noStrike" cap="none">
              <a:solidFill>
                <a:schemeClr val="lt1"/>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1800" b="0" i="0" u="none" strike="noStrike" cap="none">
                <a:solidFill>
                  <a:schemeClr val="lt1"/>
                </a:solidFill>
                <a:latin typeface="Open Sans"/>
                <a:ea typeface="Open Sans"/>
                <a:cs typeface="Open Sans"/>
                <a:sym typeface="Open Sans"/>
              </a:rPr>
              <a:t>c. Failure to satisfy court orders</a:t>
            </a:r>
            <a:endParaRPr sz="1800" b="0" i="0" u="none" strike="noStrike" cap="none">
              <a:solidFill>
                <a:schemeClr val="lt1"/>
              </a:solidFill>
              <a:latin typeface="Arial"/>
              <a:ea typeface="Arial"/>
              <a:cs typeface="Arial"/>
              <a:sym typeface="Arial"/>
            </a:endParaRPr>
          </a:p>
          <a:p>
            <a:pPr marL="114300" marR="0" lvl="0" indent="0" algn="ctr" rtl="0">
              <a:lnSpc>
                <a:spcPct val="115000"/>
              </a:lnSpc>
              <a:spcBef>
                <a:spcPts val="0"/>
              </a:spcBef>
              <a:spcAft>
                <a:spcPts val="0"/>
              </a:spcAft>
              <a:buClr>
                <a:srgbClr val="000000"/>
              </a:buClr>
              <a:buSzPts val="1800"/>
              <a:buFont typeface="Arial"/>
              <a:buNone/>
            </a:pPr>
            <a:endParaRPr sz="2300" b="0" i="0" u="none" strike="noStrike" cap="none">
              <a:solidFill>
                <a:schemeClr val="lt1"/>
              </a:solidFill>
              <a:latin typeface="Open Sans"/>
              <a:ea typeface="Open Sans"/>
              <a:cs typeface="Open Sans"/>
              <a:sym typeface="Open Sans"/>
            </a:endParaRPr>
          </a:p>
        </p:txBody>
      </p:sp>
      <p:pic>
        <p:nvPicPr>
          <p:cNvPr id="667" name="Google Shape;667;p81"/>
          <p:cNvPicPr preferRelativeResize="0"/>
          <p:nvPr/>
        </p:nvPicPr>
        <p:blipFill rotWithShape="1">
          <a:blip r:embed="rId3">
            <a:alphaModFix/>
          </a:blip>
          <a:srcRect/>
          <a:stretch/>
        </p:blipFill>
        <p:spPr>
          <a:xfrm>
            <a:off x="749013" y="3409216"/>
            <a:ext cx="1371601" cy="1371601"/>
          </a:xfrm>
          <a:prstGeom prst="rect">
            <a:avLst/>
          </a:prstGeom>
          <a:noFill/>
          <a:ln>
            <a:noFill/>
          </a:ln>
        </p:spPr>
      </p:pic>
      <p:sp>
        <p:nvSpPr>
          <p:cNvPr id="668" name="Google Shape;668;p81"/>
          <p:cNvSpPr/>
          <p:nvPr/>
        </p:nvSpPr>
        <p:spPr>
          <a:xfrm>
            <a:off x="2007555" y="247507"/>
            <a:ext cx="4943260" cy="825022"/>
          </a:xfrm>
          <a:prstGeom prst="roundRect">
            <a:avLst>
              <a:gd name="adj" fmla="val 16667"/>
            </a:avLst>
          </a:prstGeom>
          <a:solidFill>
            <a:srgbClr val="FCD770"/>
          </a:solidFill>
          <a:ln w="25400" cap="flat" cmpd="sng">
            <a:solidFill>
              <a:srgbClr val="FCD7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3200" b="1" i="0" u="none" strike="noStrike" cap="none">
                <a:solidFill>
                  <a:schemeClr val="lt1"/>
                </a:solidFill>
                <a:latin typeface="Arial"/>
                <a:ea typeface="Arial"/>
                <a:cs typeface="Arial"/>
                <a:sym typeface="Arial"/>
              </a:rPr>
              <a:t>Contempt of Court</a:t>
            </a:r>
            <a:endParaRPr sz="3200" b="1" i="0" u="none" strike="noStrike" cap="none">
              <a:solidFill>
                <a:schemeClr val="lt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82"/>
          <p:cNvSpPr/>
          <p:nvPr/>
        </p:nvSpPr>
        <p:spPr>
          <a:xfrm>
            <a:off x="4408725" y="299975"/>
            <a:ext cx="3552300" cy="4249500"/>
          </a:xfrm>
          <a:prstGeom prst="roundRect">
            <a:avLst>
              <a:gd name="adj" fmla="val 16667"/>
            </a:avLst>
          </a:prstGeom>
          <a:solidFill>
            <a:srgbClr val="D9EA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82"/>
          <p:cNvSpPr/>
          <p:nvPr/>
        </p:nvSpPr>
        <p:spPr>
          <a:xfrm rot="-5400000">
            <a:off x="2094975" y="1762525"/>
            <a:ext cx="4249500" cy="1343700"/>
          </a:xfrm>
          <a:prstGeom prst="trapezoid">
            <a:avLst>
              <a:gd name="adj" fmla="val 25000"/>
            </a:avLst>
          </a:prstGeom>
          <a:solidFill>
            <a:srgbClr val="D9EA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67</a:t>
            </a:fld>
            <a:endParaRPr/>
          </a:p>
        </p:txBody>
      </p:sp>
      <p:sp>
        <p:nvSpPr>
          <p:cNvPr id="676" name="Google Shape;676;p82"/>
          <p:cNvSpPr/>
          <p:nvPr/>
        </p:nvSpPr>
        <p:spPr>
          <a:xfrm>
            <a:off x="1016000" y="635000"/>
            <a:ext cx="3255300" cy="3595800"/>
          </a:xfrm>
          <a:prstGeom prst="roundRect">
            <a:avLst>
              <a:gd name="adj" fmla="val 16667"/>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rgbClr val="FFFFFF"/>
                </a:solidFill>
                <a:latin typeface="Open Sans"/>
                <a:ea typeface="Open Sans"/>
                <a:cs typeface="Open Sans"/>
                <a:sym typeface="Open Sans"/>
              </a:rPr>
              <a:t>Contempt of </a:t>
            </a:r>
            <a:endParaRPr sz="2400" b="1" i="0"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rgbClr val="FFFFFF"/>
                </a:solidFill>
                <a:latin typeface="Open Sans"/>
                <a:ea typeface="Open Sans"/>
                <a:cs typeface="Open Sans"/>
                <a:sym typeface="Open Sans"/>
              </a:rPr>
              <a:t>Court</a:t>
            </a:r>
            <a:endParaRPr sz="2400" b="1" i="0" u="none" strike="noStrike" cap="none">
              <a:solidFill>
                <a:srgbClr val="FFFFFF"/>
              </a:solidFill>
              <a:latin typeface="Open Sans"/>
              <a:ea typeface="Open Sans"/>
              <a:cs typeface="Open Sans"/>
              <a:sym typeface="Open Sans"/>
            </a:endParaRPr>
          </a:p>
        </p:txBody>
      </p:sp>
      <p:sp>
        <p:nvSpPr>
          <p:cNvPr id="677" name="Google Shape;677;p82"/>
          <p:cNvSpPr/>
          <p:nvPr/>
        </p:nvSpPr>
        <p:spPr>
          <a:xfrm>
            <a:off x="4572000" y="3191252"/>
            <a:ext cx="3253500" cy="1042500"/>
          </a:xfrm>
          <a:prstGeom prst="roundRect">
            <a:avLst>
              <a:gd name="adj" fmla="val 16667"/>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Crimson Text"/>
                <a:ea typeface="Crimson Text"/>
                <a:cs typeface="Crimson Text"/>
                <a:sym typeface="Crimson Text"/>
              </a:rPr>
              <a:t>Burden of proof on the prosecutor to prove beyond reasonable doubt</a:t>
            </a:r>
            <a:endParaRPr sz="1800" b="0" i="0" u="none" strike="noStrike" cap="none">
              <a:solidFill>
                <a:srgbClr val="FFFFFF"/>
              </a:solidFill>
              <a:latin typeface="Crimson Text"/>
              <a:ea typeface="Crimson Text"/>
              <a:cs typeface="Crimson Text"/>
              <a:sym typeface="Crimson Text"/>
            </a:endParaRPr>
          </a:p>
        </p:txBody>
      </p:sp>
      <p:sp>
        <p:nvSpPr>
          <p:cNvPr id="678" name="Google Shape;678;p82"/>
          <p:cNvSpPr/>
          <p:nvPr/>
        </p:nvSpPr>
        <p:spPr>
          <a:xfrm>
            <a:off x="4473250" y="1913125"/>
            <a:ext cx="3352200" cy="1042500"/>
          </a:xfrm>
          <a:prstGeom prst="roundRect">
            <a:avLst>
              <a:gd name="adj" fmla="val 16667"/>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2300" b="1" i="0" u="none" strike="noStrike" cap="none">
                <a:solidFill>
                  <a:srgbClr val="FFFFFF"/>
                </a:solidFill>
                <a:latin typeface="Open Sans"/>
                <a:ea typeface="Open Sans"/>
                <a:cs typeface="Open Sans"/>
                <a:sym typeface="Open Sans"/>
              </a:rPr>
              <a:t>Mens Rea </a:t>
            </a:r>
            <a:endParaRPr sz="2300" b="1" i="0"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1400" b="0" i="0" u="none" strike="noStrike" cap="none">
                <a:solidFill>
                  <a:schemeClr val="lt1"/>
                </a:solidFill>
                <a:latin typeface="Arial"/>
                <a:ea typeface="Arial"/>
                <a:cs typeface="Arial"/>
                <a:sym typeface="Arial"/>
              </a:rPr>
              <a:t>intentionally (or recklessly)</a:t>
            </a:r>
            <a:endParaRPr sz="2300" b="0" i="0" u="none" strike="noStrike" cap="none">
              <a:solidFill>
                <a:srgbClr val="FFFFFF"/>
              </a:solidFill>
              <a:latin typeface="Arial"/>
              <a:ea typeface="Arial"/>
              <a:cs typeface="Arial"/>
              <a:sym typeface="Arial"/>
            </a:endParaRPr>
          </a:p>
        </p:txBody>
      </p:sp>
      <p:sp>
        <p:nvSpPr>
          <p:cNvPr id="679" name="Google Shape;679;p82"/>
          <p:cNvSpPr/>
          <p:nvPr/>
        </p:nvSpPr>
        <p:spPr>
          <a:xfrm>
            <a:off x="4572000" y="635000"/>
            <a:ext cx="3253500" cy="1042500"/>
          </a:xfrm>
          <a:prstGeom prst="roundRect">
            <a:avLst>
              <a:gd name="adj" fmla="val 16667"/>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2300" b="1" i="0" u="none" strike="noStrike" cap="none">
                <a:solidFill>
                  <a:srgbClr val="FFFFFF"/>
                </a:solidFill>
                <a:latin typeface="Open Sans"/>
                <a:ea typeface="Open Sans"/>
                <a:cs typeface="Open Sans"/>
                <a:sym typeface="Open Sans"/>
              </a:rPr>
              <a:t>Actus Reus</a:t>
            </a:r>
            <a:endParaRPr sz="2300" b="1" i="0" u="none" strike="noStrike" cap="none">
              <a:solidFill>
                <a:srgbClr val="FFFFFF"/>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1400" b="0" i="0" u="none" strike="noStrike" cap="none">
                <a:solidFill>
                  <a:schemeClr val="lt1"/>
                </a:solidFill>
                <a:latin typeface="Arial"/>
                <a:ea typeface="Arial"/>
                <a:cs typeface="Arial"/>
                <a:sym typeface="Arial"/>
              </a:rPr>
              <a:t>Real risk of interfering with administration of justice</a:t>
            </a:r>
            <a:endParaRPr sz="1400" b="0" i="0" u="none" strike="noStrike" cap="none">
              <a:solidFill>
                <a:srgbClr val="FFFFFF"/>
              </a:solidFill>
              <a:latin typeface="Arial"/>
              <a:ea typeface="Arial"/>
              <a:cs typeface="Arial"/>
              <a:sym typeface="Arial"/>
            </a:endParaRPr>
          </a:p>
        </p:txBody>
      </p:sp>
      <p:pic>
        <p:nvPicPr>
          <p:cNvPr id="680" name="Google Shape;680;p82"/>
          <p:cNvPicPr preferRelativeResize="0"/>
          <p:nvPr/>
        </p:nvPicPr>
        <p:blipFill rotWithShape="1">
          <a:blip r:embed="rId3">
            <a:alphaModFix/>
          </a:blip>
          <a:srcRect/>
          <a:stretch/>
        </p:blipFill>
        <p:spPr>
          <a:xfrm>
            <a:off x="1168400" y="2859200"/>
            <a:ext cx="1371601" cy="137160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68</a:t>
            </a:fld>
            <a:endParaRPr/>
          </a:p>
        </p:txBody>
      </p:sp>
      <p:sp>
        <p:nvSpPr>
          <p:cNvPr id="686" name="Google Shape;686;p83"/>
          <p:cNvSpPr/>
          <p:nvPr/>
        </p:nvSpPr>
        <p:spPr>
          <a:xfrm>
            <a:off x="672240" y="579999"/>
            <a:ext cx="3255300" cy="3595800"/>
          </a:xfrm>
          <a:prstGeom prst="roundRect">
            <a:avLst>
              <a:gd name="adj" fmla="val 16667"/>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chemeClr val="lt1"/>
                </a:solidFill>
                <a:latin typeface="Open Sans"/>
                <a:ea typeface="Open Sans"/>
                <a:cs typeface="Open Sans"/>
                <a:sym typeface="Open Sans"/>
              </a:rPr>
              <a:t>Scandalising the </a:t>
            </a:r>
            <a:endParaRPr sz="2400" b="1" i="0" u="none" strike="noStrike" cap="none">
              <a:solidFill>
                <a:schemeClr val="lt1"/>
              </a:solidFill>
              <a:latin typeface="Open Sans"/>
              <a:ea typeface="Open Sans"/>
              <a:cs typeface="Open Sans"/>
              <a:sym typeface="Open Sans"/>
            </a:endParaRPr>
          </a:p>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chemeClr val="lt1"/>
                </a:solidFill>
                <a:latin typeface="Open Sans"/>
                <a:ea typeface="Open Sans"/>
                <a:cs typeface="Open Sans"/>
                <a:sym typeface="Open Sans"/>
              </a:rPr>
              <a:t>Court</a:t>
            </a:r>
            <a:endParaRPr sz="3600" b="1" i="0" u="none" strike="noStrike" cap="none">
              <a:solidFill>
                <a:srgbClr val="FFFFFF"/>
              </a:solidFill>
              <a:latin typeface="Open Sans"/>
              <a:ea typeface="Open Sans"/>
              <a:cs typeface="Open Sans"/>
              <a:sym typeface="Open Sans"/>
            </a:endParaRPr>
          </a:p>
        </p:txBody>
      </p:sp>
      <p:sp>
        <p:nvSpPr>
          <p:cNvPr id="687" name="Google Shape;687;p83"/>
          <p:cNvSpPr/>
          <p:nvPr/>
        </p:nvSpPr>
        <p:spPr>
          <a:xfrm>
            <a:off x="5117600" y="2438300"/>
            <a:ext cx="3479100" cy="1251000"/>
          </a:xfrm>
          <a:prstGeom prst="roundRect">
            <a:avLst>
              <a:gd name="adj" fmla="val 16667"/>
            </a:avLst>
          </a:prstGeom>
          <a:solidFill>
            <a:srgbClr val="6FA8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Judicial Independence</a:t>
            </a:r>
            <a:endParaRPr sz="1800" b="0" i="0" u="none" strike="noStrike" cap="none">
              <a:solidFill>
                <a:srgbClr val="FFFFFF"/>
              </a:solidFill>
              <a:latin typeface="Arial"/>
              <a:ea typeface="Arial"/>
              <a:cs typeface="Arial"/>
              <a:sym typeface="Arial"/>
            </a:endParaRPr>
          </a:p>
        </p:txBody>
      </p:sp>
      <p:sp>
        <p:nvSpPr>
          <p:cNvPr id="688" name="Google Shape;688;p83"/>
          <p:cNvSpPr/>
          <p:nvPr/>
        </p:nvSpPr>
        <p:spPr>
          <a:xfrm>
            <a:off x="5117600" y="914400"/>
            <a:ext cx="3479100" cy="1251000"/>
          </a:xfrm>
          <a:prstGeom prst="roundRect">
            <a:avLst>
              <a:gd name="adj" fmla="val 16667"/>
            </a:avLst>
          </a:pr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2400" b="1" i="0" u="none" strike="noStrike" cap="none">
                <a:solidFill>
                  <a:srgbClr val="FFFFFF"/>
                </a:solidFill>
                <a:latin typeface="Open Sans"/>
                <a:ea typeface="Open Sans"/>
                <a:cs typeface="Open Sans"/>
                <a:sym typeface="Open Sans"/>
              </a:rPr>
              <a:t>Freedom of Speech</a:t>
            </a:r>
            <a:endParaRPr sz="2400" b="0" i="0" u="none" strike="noStrike" cap="none">
              <a:solidFill>
                <a:srgbClr val="FFFFFF"/>
              </a:solidFill>
              <a:latin typeface="Arial"/>
              <a:ea typeface="Arial"/>
              <a:cs typeface="Arial"/>
              <a:sym typeface="Arial"/>
            </a:endParaRPr>
          </a:p>
        </p:txBody>
      </p:sp>
      <p:pic>
        <p:nvPicPr>
          <p:cNvPr id="689" name="Google Shape;689;p83"/>
          <p:cNvPicPr preferRelativeResize="0"/>
          <p:nvPr/>
        </p:nvPicPr>
        <p:blipFill rotWithShape="1">
          <a:blip r:embed="rId3">
            <a:alphaModFix/>
          </a:blip>
          <a:srcRect/>
          <a:stretch/>
        </p:blipFill>
        <p:spPr>
          <a:xfrm>
            <a:off x="4572000" y="396400"/>
            <a:ext cx="1097280" cy="1097280"/>
          </a:xfrm>
          <a:prstGeom prst="rect">
            <a:avLst/>
          </a:prstGeom>
          <a:noFill/>
          <a:ln>
            <a:noFill/>
          </a:ln>
        </p:spPr>
      </p:pic>
      <p:cxnSp>
        <p:nvCxnSpPr>
          <p:cNvPr id="690" name="Google Shape;690;p83"/>
          <p:cNvCxnSpPr>
            <a:endCxn id="689" idx="2"/>
          </p:cNvCxnSpPr>
          <p:nvPr/>
        </p:nvCxnSpPr>
        <p:spPr>
          <a:xfrm rot="10800000" flipH="1">
            <a:off x="3692340" y="1493680"/>
            <a:ext cx="1428300" cy="942000"/>
          </a:xfrm>
          <a:prstGeom prst="straightConnector1">
            <a:avLst/>
          </a:prstGeom>
          <a:noFill/>
          <a:ln w="76200" cap="flat" cmpd="sng">
            <a:solidFill>
              <a:schemeClr val="dk2"/>
            </a:solidFill>
            <a:prstDash val="solid"/>
            <a:round/>
            <a:headEnd type="none" w="sm" len="sm"/>
            <a:tailEnd type="triangle" w="med" len="med"/>
          </a:ln>
        </p:spPr>
      </p:cxnSp>
      <p:cxnSp>
        <p:nvCxnSpPr>
          <p:cNvPr id="691" name="Google Shape;691;p83"/>
          <p:cNvCxnSpPr>
            <a:endCxn id="687" idx="1"/>
          </p:cNvCxnSpPr>
          <p:nvPr/>
        </p:nvCxnSpPr>
        <p:spPr>
          <a:xfrm>
            <a:off x="3718400" y="2474600"/>
            <a:ext cx="1399200" cy="589200"/>
          </a:xfrm>
          <a:prstGeom prst="straightConnector1">
            <a:avLst/>
          </a:prstGeom>
          <a:noFill/>
          <a:ln w="76200" cap="flat" cmpd="sng">
            <a:solidFill>
              <a:schemeClr val="dk2"/>
            </a:solidFill>
            <a:prstDash val="solid"/>
            <a:round/>
            <a:headEnd type="none" w="sm" len="sm"/>
            <a:tailEnd type="triangle" w="med" len="med"/>
          </a:ln>
        </p:spPr>
      </p:cxnSp>
      <p:pic>
        <p:nvPicPr>
          <p:cNvPr id="692" name="Google Shape;692;p83"/>
          <p:cNvPicPr preferRelativeResize="0"/>
          <p:nvPr/>
        </p:nvPicPr>
        <p:blipFill rotWithShape="1">
          <a:blip r:embed="rId4">
            <a:alphaModFix/>
          </a:blip>
          <a:srcRect/>
          <a:stretch/>
        </p:blipFill>
        <p:spPr>
          <a:xfrm>
            <a:off x="4572000" y="3140000"/>
            <a:ext cx="1097280" cy="1097280"/>
          </a:xfrm>
          <a:prstGeom prst="rect">
            <a:avLst/>
          </a:prstGeom>
          <a:noFill/>
          <a:ln>
            <a:noFill/>
          </a:ln>
        </p:spPr>
      </p:pic>
      <p:pic>
        <p:nvPicPr>
          <p:cNvPr id="693" name="Google Shape;693;p83"/>
          <p:cNvPicPr preferRelativeResize="0"/>
          <p:nvPr/>
        </p:nvPicPr>
        <p:blipFill rotWithShape="1">
          <a:blip r:embed="rId5">
            <a:alphaModFix/>
          </a:blip>
          <a:srcRect/>
          <a:stretch/>
        </p:blipFill>
        <p:spPr>
          <a:xfrm>
            <a:off x="834991" y="2769200"/>
            <a:ext cx="1371601" cy="137160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84"/>
          <p:cNvSpPr/>
          <p:nvPr/>
        </p:nvSpPr>
        <p:spPr>
          <a:xfrm>
            <a:off x="94400" y="285275"/>
            <a:ext cx="4738200" cy="4249500"/>
          </a:xfrm>
          <a:prstGeom prst="roundRect">
            <a:avLst>
              <a:gd name="adj" fmla="val 16667"/>
            </a:avLst>
          </a:prstGeom>
          <a:solidFill>
            <a:srgbClr val="D9EA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69</a:t>
            </a:fld>
            <a:endParaRPr/>
          </a:p>
        </p:txBody>
      </p:sp>
      <p:sp>
        <p:nvSpPr>
          <p:cNvPr id="700" name="Google Shape;700;p84"/>
          <p:cNvSpPr/>
          <p:nvPr/>
        </p:nvSpPr>
        <p:spPr>
          <a:xfrm>
            <a:off x="177800" y="1046385"/>
            <a:ext cx="1992300" cy="2907000"/>
          </a:xfrm>
          <a:prstGeom prst="roundRect">
            <a:avLst>
              <a:gd name="adj" fmla="val 16667"/>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None/>
            </a:pPr>
            <a:r>
              <a:rPr lang="en" sz="1400" b="1" i="0" u="none" strike="noStrike" cap="none">
                <a:solidFill>
                  <a:schemeClr val="lt1"/>
                </a:solidFill>
                <a:latin typeface="Open Sans"/>
                <a:ea typeface="Open Sans"/>
                <a:cs typeface="Open Sans"/>
                <a:sym typeface="Open Sans"/>
              </a:rPr>
              <a:t>Scandalising the </a:t>
            </a:r>
            <a:endParaRPr/>
          </a:p>
          <a:p>
            <a:pPr marL="114300" marR="0" lvl="0" indent="0" algn="ctr" rtl="0">
              <a:lnSpc>
                <a:spcPct val="115000"/>
              </a:lnSpc>
              <a:spcBef>
                <a:spcPts val="0"/>
              </a:spcBef>
              <a:spcAft>
                <a:spcPts val="0"/>
              </a:spcAft>
              <a:buNone/>
            </a:pPr>
            <a:r>
              <a:rPr lang="en" sz="1400" b="1" i="0" u="none" strike="noStrike" cap="none">
                <a:solidFill>
                  <a:schemeClr val="lt1"/>
                </a:solidFill>
                <a:latin typeface="Open Sans"/>
                <a:ea typeface="Open Sans"/>
                <a:cs typeface="Open Sans"/>
                <a:sym typeface="Open Sans"/>
              </a:rPr>
              <a:t>Court</a:t>
            </a:r>
            <a:endParaRPr sz="2000" b="1" i="0" u="none" strike="noStrike" cap="none">
              <a:solidFill>
                <a:srgbClr val="FFFFFF"/>
              </a:solidFill>
              <a:latin typeface="Open Sans"/>
              <a:ea typeface="Open Sans"/>
              <a:cs typeface="Open Sans"/>
              <a:sym typeface="Open Sans"/>
            </a:endParaRPr>
          </a:p>
        </p:txBody>
      </p:sp>
      <p:sp>
        <p:nvSpPr>
          <p:cNvPr id="701" name="Google Shape;701;p84"/>
          <p:cNvSpPr/>
          <p:nvPr/>
        </p:nvSpPr>
        <p:spPr>
          <a:xfrm>
            <a:off x="2666525" y="2503425"/>
            <a:ext cx="2154300" cy="1108200"/>
          </a:xfrm>
          <a:prstGeom prst="roundRect">
            <a:avLst>
              <a:gd name="adj" fmla="val 16667"/>
            </a:avLst>
          </a:prstGeom>
          <a:solidFill>
            <a:srgbClr val="6FA8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endParaRPr sz="1200" b="1" i="0" u="none" strike="noStrike" cap="none">
              <a:solidFill>
                <a:schemeClr val="lt1"/>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800"/>
              <a:buFont typeface="Arial"/>
              <a:buNone/>
            </a:pPr>
            <a:r>
              <a:rPr lang="en" sz="1200" b="1" i="0" u="none" strike="noStrike" cap="none">
                <a:solidFill>
                  <a:schemeClr val="lt1"/>
                </a:solidFill>
                <a:latin typeface="Open Sans"/>
                <a:ea typeface="Open Sans"/>
                <a:cs typeface="Open Sans"/>
                <a:sym typeface="Open Sans"/>
              </a:rPr>
              <a:t> </a:t>
            </a:r>
            <a:endParaRPr sz="1200" b="1" i="0" u="none" strike="noStrike" cap="none">
              <a:solidFill>
                <a:schemeClr val="lt1"/>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800"/>
              <a:buFont typeface="Arial"/>
              <a:buNone/>
            </a:pPr>
            <a:r>
              <a:rPr lang="en" sz="1200" b="1" i="0" u="none" strike="noStrike" cap="none">
                <a:solidFill>
                  <a:schemeClr val="lt1"/>
                </a:solidFill>
                <a:latin typeface="Open Sans"/>
                <a:ea typeface="Open Sans"/>
                <a:cs typeface="Open Sans"/>
                <a:sym typeface="Open Sans"/>
              </a:rPr>
              <a:t> Judicial Independence</a:t>
            </a:r>
            <a:endParaRPr sz="1200" b="0" i="0" u="none" strike="noStrike" cap="none">
              <a:solidFill>
                <a:schemeClr val="lt1"/>
              </a:solidFill>
              <a:latin typeface="Arial"/>
              <a:ea typeface="Arial"/>
              <a:cs typeface="Arial"/>
              <a:sym typeface="Arial"/>
            </a:endParaRPr>
          </a:p>
          <a:p>
            <a:pPr marL="114300" marR="0" lvl="0" indent="0" algn="ctr" rtl="0">
              <a:lnSpc>
                <a:spcPct val="115000"/>
              </a:lnSpc>
              <a:spcBef>
                <a:spcPts val="0"/>
              </a:spcBef>
              <a:spcAft>
                <a:spcPts val="0"/>
              </a:spcAft>
              <a:buClr>
                <a:srgbClr val="000000"/>
              </a:buClr>
              <a:buSzPts val="1800"/>
              <a:buFont typeface="Arial"/>
              <a:buNone/>
            </a:pPr>
            <a:endParaRPr sz="1800" b="1" i="0" u="none" strike="noStrike" cap="none">
              <a:solidFill>
                <a:srgbClr val="FFFFFF"/>
              </a:solidFill>
              <a:latin typeface="Open Sans"/>
              <a:ea typeface="Open Sans"/>
              <a:cs typeface="Open Sans"/>
              <a:sym typeface="Open Sans"/>
            </a:endParaRPr>
          </a:p>
        </p:txBody>
      </p:sp>
      <p:sp>
        <p:nvSpPr>
          <p:cNvPr id="702" name="Google Shape;702;p84"/>
          <p:cNvSpPr/>
          <p:nvPr/>
        </p:nvSpPr>
        <p:spPr>
          <a:xfrm>
            <a:off x="2666525" y="1272125"/>
            <a:ext cx="2062500" cy="1011000"/>
          </a:xfrm>
          <a:prstGeom prst="roundRect">
            <a:avLst>
              <a:gd name="adj" fmla="val 16667"/>
            </a:avLst>
          </a:pr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1400" b="1" i="0" u="none" strike="noStrike" cap="none">
                <a:solidFill>
                  <a:srgbClr val="FFFFFF"/>
                </a:solidFill>
                <a:latin typeface="Open Sans"/>
                <a:ea typeface="Open Sans"/>
                <a:cs typeface="Open Sans"/>
                <a:sym typeface="Open Sans"/>
              </a:rPr>
              <a:t>Freedom of Speech</a:t>
            </a:r>
            <a:endParaRPr sz="1400" b="0" i="0" u="none" strike="noStrike" cap="none">
              <a:solidFill>
                <a:srgbClr val="FFFFFF"/>
              </a:solidFill>
              <a:latin typeface="Arial"/>
              <a:ea typeface="Arial"/>
              <a:cs typeface="Arial"/>
              <a:sym typeface="Arial"/>
            </a:endParaRPr>
          </a:p>
        </p:txBody>
      </p:sp>
      <p:pic>
        <p:nvPicPr>
          <p:cNvPr id="703" name="Google Shape;703;p84"/>
          <p:cNvPicPr preferRelativeResize="0"/>
          <p:nvPr/>
        </p:nvPicPr>
        <p:blipFill rotWithShape="1">
          <a:blip r:embed="rId3">
            <a:alphaModFix/>
          </a:blip>
          <a:srcRect/>
          <a:stretch/>
        </p:blipFill>
        <p:spPr>
          <a:xfrm>
            <a:off x="2230061" y="853600"/>
            <a:ext cx="877797" cy="886580"/>
          </a:xfrm>
          <a:prstGeom prst="rect">
            <a:avLst/>
          </a:prstGeom>
          <a:noFill/>
          <a:ln>
            <a:noFill/>
          </a:ln>
        </p:spPr>
      </p:pic>
      <p:cxnSp>
        <p:nvCxnSpPr>
          <p:cNvPr id="704" name="Google Shape;704;p84"/>
          <p:cNvCxnSpPr>
            <a:stCxn id="700" idx="3"/>
            <a:endCxn id="703" idx="2"/>
          </p:cNvCxnSpPr>
          <p:nvPr/>
        </p:nvCxnSpPr>
        <p:spPr>
          <a:xfrm rot="10800000" flipH="1">
            <a:off x="2170100" y="1740285"/>
            <a:ext cx="498900" cy="759600"/>
          </a:xfrm>
          <a:prstGeom prst="straightConnector1">
            <a:avLst/>
          </a:prstGeom>
          <a:noFill/>
          <a:ln w="38100" cap="flat" cmpd="sng">
            <a:solidFill>
              <a:schemeClr val="dk2"/>
            </a:solidFill>
            <a:prstDash val="solid"/>
            <a:round/>
            <a:headEnd type="none" w="sm" len="sm"/>
            <a:tailEnd type="triangle" w="med" len="med"/>
          </a:ln>
        </p:spPr>
      </p:cxnSp>
      <p:cxnSp>
        <p:nvCxnSpPr>
          <p:cNvPr id="705" name="Google Shape;705;p84"/>
          <p:cNvCxnSpPr>
            <a:stCxn id="700" idx="3"/>
            <a:endCxn id="701" idx="1"/>
          </p:cNvCxnSpPr>
          <p:nvPr/>
        </p:nvCxnSpPr>
        <p:spPr>
          <a:xfrm>
            <a:off x="2170100" y="2499885"/>
            <a:ext cx="496500" cy="557700"/>
          </a:xfrm>
          <a:prstGeom prst="straightConnector1">
            <a:avLst/>
          </a:prstGeom>
          <a:noFill/>
          <a:ln w="38100" cap="flat" cmpd="sng">
            <a:solidFill>
              <a:schemeClr val="dk2"/>
            </a:solidFill>
            <a:prstDash val="solid"/>
            <a:round/>
            <a:headEnd type="none" w="sm" len="sm"/>
            <a:tailEnd type="triangle" w="med" len="med"/>
          </a:ln>
        </p:spPr>
      </p:cxnSp>
      <p:pic>
        <p:nvPicPr>
          <p:cNvPr id="706" name="Google Shape;706;p84"/>
          <p:cNvPicPr preferRelativeResize="0"/>
          <p:nvPr/>
        </p:nvPicPr>
        <p:blipFill rotWithShape="1">
          <a:blip r:embed="rId4">
            <a:alphaModFix/>
          </a:blip>
          <a:srcRect/>
          <a:stretch/>
        </p:blipFill>
        <p:spPr>
          <a:xfrm>
            <a:off x="1979461" y="3057580"/>
            <a:ext cx="877797" cy="886580"/>
          </a:xfrm>
          <a:prstGeom prst="rect">
            <a:avLst/>
          </a:prstGeom>
          <a:noFill/>
          <a:ln>
            <a:noFill/>
          </a:ln>
        </p:spPr>
      </p:pic>
      <p:pic>
        <p:nvPicPr>
          <p:cNvPr id="707" name="Google Shape;707;p84"/>
          <p:cNvPicPr preferRelativeResize="0"/>
          <p:nvPr/>
        </p:nvPicPr>
        <p:blipFill rotWithShape="1">
          <a:blip r:embed="rId5">
            <a:alphaModFix/>
          </a:blip>
          <a:srcRect/>
          <a:stretch/>
        </p:blipFill>
        <p:spPr>
          <a:xfrm>
            <a:off x="223516" y="2843499"/>
            <a:ext cx="1097258" cy="1108225"/>
          </a:xfrm>
          <a:prstGeom prst="rect">
            <a:avLst/>
          </a:prstGeom>
          <a:noFill/>
          <a:ln>
            <a:noFill/>
          </a:ln>
        </p:spPr>
      </p:pic>
      <p:sp>
        <p:nvSpPr>
          <p:cNvPr id="708" name="Google Shape;708;p84"/>
          <p:cNvSpPr/>
          <p:nvPr/>
        </p:nvSpPr>
        <p:spPr>
          <a:xfrm>
            <a:off x="5752425" y="482600"/>
            <a:ext cx="3168000" cy="3595800"/>
          </a:xfrm>
          <a:prstGeom prst="roundRect">
            <a:avLst>
              <a:gd name="adj" fmla="val 16667"/>
            </a:avLst>
          </a:prstGeom>
          <a:solidFill>
            <a:srgbClr val="FF9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800"/>
              <a:buFont typeface="Arial"/>
              <a:buNone/>
            </a:pPr>
            <a:r>
              <a:rPr lang="en" sz="3000" b="1" i="0" u="none" strike="noStrike" cap="none">
                <a:solidFill>
                  <a:srgbClr val="FFFFFF"/>
                </a:solidFill>
                <a:latin typeface="Crimson Text"/>
                <a:ea typeface="Crimson Text"/>
                <a:cs typeface="Crimson Text"/>
                <a:sym typeface="Crimson Text"/>
              </a:rPr>
              <a:t>Justice through Law</a:t>
            </a:r>
            <a:endParaRPr sz="3000" b="1" i="0" u="none" strike="noStrike" cap="none">
              <a:solidFill>
                <a:srgbClr val="FFFFFF"/>
              </a:solidFill>
              <a:latin typeface="Crimson Text"/>
              <a:ea typeface="Crimson Text"/>
              <a:cs typeface="Crimson Text"/>
              <a:sym typeface="Crimson Text"/>
            </a:endParaRPr>
          </a:p>
        </p:txBody>
      </p:sp>
      <p:pic>
        <p:nvPicPr>
          <p:cNvPr id="709" name="Google Shape;709;p84"/>
          <p:cNvPicPr preferRelativeResize="0"/>
          <p:nvPr/>
        </p:nvPicPr>
        <p:blipFill rotWithShape="1">
          <a:blip r:embed="rId6">
            <a:alphaModFix/>
          </a:blip>
          <a:srcRect/>
          <a:stretch/>
        </p:blipFill>
        <p:spPr>
          <a:xfrm>
            <a:off x="6303900" y="2855850"/>
            <a:ext cx="2154300" cy="2154300"/>
          </a:xfrm>
          <a:prstGeom prst="rect">
            <a:avLst/>
          </a:prstGeom>
          <a:noFill/>
          <a:ln>
            <a:noFill/>
          </a:ln>
        </p:spPr>
      </p:pic>
      <p:pic>
        <p:nvPicPr>
          <p:cNvPr id="710" name="Google Shape;710;p84"/>
          <p:cNvPicPr preferRelativeResize="0"/>
          <p:nvPr/>
        </p:nvPicPr>
        <p:blipFill rotWithShape="1">
          <a:blip r:embed="rId7">
            <a:alphaModFix/>
          </a:blip>
          <a:srcRect/>
          <a:stretch/>
        </p:blipFill>
        <p:spPr>
          <a:xfrm rot="10800000">
            <a:off x="7548824" y="193824"/>
            <a:ext cx="1371601" cy="1371601"/>
          </a:xfrm>
          <a:prstGeom prst="rect">
            <a:avLst/>
          </a:prstGeom>
          <a:noFill/>
          <a:ln>
            <a:noFill/>
          </a:ln>
        </p:spPr>
      </p:pic>
      <p:pic>
        <p:nvPicPr>
          <p:cNvPr id="711" name="Google Shape;711;p84"/>
          <p:cNvPicPr preferRelativeResize="0"/>
          <p:nvPr/>
        </p:nvPicPr>
        <p:blipFill rotWithShape="1">
          <a:blip r:embed="rId8">
            <a:alphaModFix/>
          </a:blip>
          <a:srcRect/>
          <a:stretch/>
        </p:blipFill>
        <p:spPr>
          <a:xfrm>
            <a:off x="5752425" y="285263"/>
            <a:ext cx="1188721" cy="1188721"/>
          </a:xfrm>
          <a:prstGeom prst="rect">
            <a:avLst/>
          </a:prstGeom>
          <a:noFill/>
          <a:ln>
            <a:noFill/>
          </a:ln>
        </p:spPr>
      </p:pic>
      <p:sp>
        <p:nvSpPr>
          <p:cNvPr id="712" name="Google Shape;712;p84"/>
          <p:cNvSpPr/>
          <p:nvPr/>
        </p:nvSpPr>
        <p:spPr>
          <a:xfrm>
            <a:off x="5038375" y="1302000"/>
            <a:ext cx="496500" cy="2420100"/>
          </a:xfrm>
          <a:prstGeom prst="homePlate">
            <a:avLst>
              <a:gd name="adj" fmla="val 50000"/>
            </a:avLst>
          </a:pr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sp>
        <p:nvSpPr>
          <p:cNvPr id="145" name="Google Shape;145;p2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solidFill>
                  <a:schemeClr val="accent2"/>
                </a:solidFill>
              </a:rPr>
              <a:t>Importance of Freedom of Speech</a:t>
            </a:r>
            <a:endParaRPr>
              <a:solidFill>
                <a:schemeClr val="accent2"/>
              </a:solidFill>
            </a:endParaRPr>
          </a:p>
        </p:txBody>
      </p:sp>
      <p:sp>
        <p:nvSpPr>
          <p:cNvPr id="146" name="Google Shape;146;p22"/>
          <p:cNvSpPr txBox="1"/>
          <p:nvPr/>
        </p:nvSpPr>
        <p:spPr>
          <a:xfrm>
            <a:off x="490950" y="1739725"/>
            <a:ext cx="8162100" cy="1977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accent2"/>
              </a:buClr>
              <a:buSzPts val="2400"/>
              <a:buFont typeface="Crimson Text"/>
              <a:buAutoNum type="arabicPeriod"/>
            </a:pPr>
            <a:r>
              <a:rPr lang="en" sz="2400" b="1" i="0" u="none" strike="noStrike" cap="none">
                <a:solidFill>
                  <a:schemeClr val="accent2"/>
                </a:solidFill>
                <a:latin typeface="Crimson Text"/>
                <a:ea typeface="Crimson Text"/>
                <a:cs typeface="Crimson Text"/>
                <a:sym typeface="Crimson Text"/>
              </a:rPr>
              <a:t>Discover the Truth</a:t>
            </a:r>
            <a:endParaRPr sz="2400" b="1" i="0" u="none" strike="noStrike" cap="none">
              <a:solidFill>
                <a:schemeClr val="accent2"/>
              </a:solidFill>
              <a:latin typeface="Crimson Text"/>
              <a:ea typeface="Crimson Text"/>
              <a:cs typeface="Crimson Text"/>
              <a:sym typeface="Crimson Text"/>
            </a:endParaRPr>
          </a:p>
          <a:p>
            <a:pPr marL="914400" marR="0" lvl="0" indent="-30480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a:p>
            <a:pPr marL="457200" marR="0" lvl="0" indent="-381000" algn="l" rtl="0">
              <a:lnSpc>
                <a:spcPct val="100000"/>
              </a:lnSpc>
              <a:spcBef>
                <a:spcPts val="0"/>
              </a:spcBef>
              <a:spcAft>
                <a:spcPts val="0"/>
              </a:spcAft>
              <a:buClr>
                <a:srgbClr val="434343"/>
              </a:buClr>
              <a:buSzPts val="2400"/>
              <a:buFont typeface="Crimson Text"/>
              <a:buAutoNum type="arabicPeriod"/>
            </a:pPr>
            <a:r>
              <a:rPr lang="en" sz="2400" b="1" i="0" u="none" strike="noStrike" cap="none">
                <a:solidFill>
                  <a:srgbClr val="434343"/>
                </a:solidFill>
                <a:latin typeface="Crimson Text"/>
                <a:ea typeface="Crimson Text"/>
                <a:cs typeface="Crimson Text"/>
                <a:sym typeface="Crimson Text"/>
              </a:rPr>
              <a:t>For Self Actualization</a:t>
            </a:r>
            <a:endParaRPr sz="2400" b="1" i="0" u="none" strike="noStrike" cap="none">
              <a:solidFill>
                <a:srgbClr val="434343"/>
              </a:solidFill>
              <a:latin typeface="Crimson Text"/>
              <a:ea typeface="Crimson Text"/>
              <a:cs typeface="Crimson Text"/>
              <a:sym typeface="Crimson Text"/>
            </a:endParaRPr>
          </a:p>
          <a:p>
            <a:pPr marL="914400" marR="0" lvl="0" indent="-30480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a:p>
            <a:pPr marL="457200" marR="0" lvl="0" indent="-381000" algn="l" rtl="0">
              <a:lnSpc>
                <a:spcPct val="100000"/>
              </a:lnSpc>
              <a:spcBef>
                <a:spcPts val="0"/>
              </a:spcBef>
              <a:spcAft>
                <a:spcPts val="0"/>
              </a:spcAft>
              <a:buClr>
                <a:srgbClr val="434343"/>
              </a:buClr>
              <a:buSzPts val="2400"/>
              <a:buFont typeface="Crimson Text"/>
              <a:buAutoNum type="arabicPeriod"/>
            </a:pPr>
            <a:r>
              <a:rPr lang="en" sz="2400" b="1" i="0" u="none" strike="noStrike" cap="none">
                <a:solidFill>
                  <a:srgbClr val="434343"/>
                </a:solidFill>
                <a:latin typeface="Crimson Text"/>
                <a:ea typeface="Crimson Text"/>
                <a:cs typeface="Crimson Text"/>
                <a:sym typeface="Crimson Text"/>
              </a:rPr>
              <a:t>Support democracy </a:t>
            </a:r>
            <a:endParaRPr sz="2400" b="1" i="0" u="none" strike="noStrike" cap="none">
              <a:solidFill>
                <a:srgbClr val="434343"/>
              </a:solidFill>
              <a:latin typeface="Crimson Text"/>
              <a:ea typeface="Crimson Text"/>
              <a:cs typeface="Crimson Text"/>
              <a:sym typeface="Crimson Text"/>
            </a:endParaRPr>
          </a:p>
        </p:txBody>
      </p:sp>
      <p:pic>
        <p:nvPicPr>
          <p:cNvPr id="147" name="Google Shape;147;p22"/>
          <p:cNvPicPr preferRelativeResize="0"/>
          <p:nvPr/>
        </p:nvPicPr>
        <p:blipFill rotWithShape="1">
          <a:blip r:embed="rId3">
            <a:alphaModFix/>
          </a:blip>
          <a:srcRect/>
          <a:stretch/>
        </p:blipFill>
        <p:spPr>
          <a:xfrm>
            <a:off x="5874725" y="1395975"/>
            <a:ext cx="2664500" cy="26645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85"/>
          <p:cNvSpPr/>
          <p:nvPr/>
        </p:nvSpPr>
        <p:spPr>
          <a:xfrm>
            <a:off x="-1852700" y="0"/>
            <a:ext cx="59598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70</a:t>
            </a:fld>
            <a:endParaRPr/>
          </a:p>
        </p:txBody>
      </p:sp>
      <p:pic>
        <p:nvPicPr>
          <p:cNvPr id="719" name="Google Shape;719;p85"/>
          <p:cNvPicPr preferRelativeResize="0"/>
          <p:nvPr/>
        </p:nvPicPr>
        <p:blipFill rotWithShape="1">
          <a:blip r:embed="rId3">
            <a:alphaModFix/>
          </a:blip>
          <a:srcRect/>
          <a:stretch/>
        </p:blipFill>
        <p:spPr>
          <a:xfrm>
            <a:off x="19291" y="2400299"/>
            <a:ext cx="2721254" cy="2743200"/>
          </a:xfrm>
          <a:prstGeom prst="rect">
            <a:avLst/>
          </a:prstGeom>
          <a:noFill/>
          <a:ln>
            <a:noFill/>
          </a:ln>
        </p:spPr>
      </p:pic>
      <p:sp>
        <p:nvSpPr>
          <p:cNvPr id="720" name="Google Shape;720;p85"/>
          <p:cNvSpPr txBox="1"/>
          <p:nvPr/>
        </p:nvSpPr>
        <p:spPr>
          <a:xfrm>
            <a:off x="4592475" y="2571750"/>
            <a:ext cx="4154333" cy="250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434343"/>
                </a:solidFill>
                <a:latin typeface="Fjalla One"/>
                <a:ea typeface="Fjalla One"/>
                <a:cs typeface="Fjalla One"/>
                <a:sym typeface="Fjalla One"/>
              </a:rPr>
              <a:t>Thank You!</a:t>
            </a:r>
            <a:endParaRPr sz="6000" b="0" i="0" u="none" strike="noStrike" cap="none">
              <a:solidFill>
                <a:srgbClr val="434343"/>
              </a:solidFill>
              <a:latin typeface="Fjalla One"/>
              <a:ea typeface="Fjalla One"/>
              <a:cs typeface="Fjalla One"/>
              <a:sym typeface="Fjalla One"/>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86"/>
          <p:cNvSpPr/>
          <p:nvPr/>
        </p:nvSpPr>
        <p:spPr>
          <a:xfrm>
            <a:off x="-1852700" y="0"/>
            <a:ext cx="59598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71</a:t>
            </a:fld>
            <a:endParaRPr/>
          </a:p>
        </p:txBody>
      </p:sp>
      <p:pic>
        <p:nvPicPr>
          <p:cNvPr id="727" name="Google Shape;727;p86"/>
          <p:cNvPicPr preferRelativeResize="0"/>
          <p:nvPr/>
        </p:nvPicPr>
        <p:blipFill rotWithShape="1">
          <a:blip r:embed="rId3">
            <a:alphaModFix/>
          </a:blip>
          <a:srcRect/>
          <a:stretch/>
        </p:blipFill>
        <p:spPr>
          <a:xfrm>
            <a:off x="19291" y="2400299"/>
            <a:ext cx="2721254" cy="2743200"/>
          </a:xfrm>
          <a:prstGeom prst="rect">
            <a:avLst/>
          </a:prstGeom>
          <a:noFill/>
          <a:ln>
            <a:noFill/>
          </a:ln>
        </p:spPr>
      </p:pic>
      <p:sp>
        <p:nvSpPr>
          <p:cNvPr id="728" name="Google Shape;728;p86"/>
          <p:cNvSpPr txBox="1"/>
          <p:nvPr/>
        </p:nvSpPr>
        <p:spPr>
          <a:xfrm>
            <a:off x="4866825" y="2865950"/>
            <a:ext cx="4033800" cy="250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434343"/>
                </a:solidFill>
                <a:latin typeface="Fjalla One"/>
                <a:ea typeface="Fjalla One"/>
                <a:cs typeface="Fjalla One"/>
                <a:sym typeface="Fjalla One"/>
              </a:rPr>
              <a:t>Questions??</a:t>
            </a:r>
            <a:endParaRPr sz="6000" b="0" i="0" u="none" strike="noStrike" cap="none">
              <a:solidFill>
                <a:srgbClr val="434343"/>
              </a:solidFill>
              <a:latin typeface="Fjalla One"/>
              <a:ea typeface="Fjalla One"/>
              <a:cs typeface="Fjalla One"/>
              <a:sym typeface="Fjalla One"/>
            </a:endParaRPr>
          </a:p>
        </p:txBody>
      </p:sp>
      <p:pic>
        <p:nvPicPr>
          <p:cNvPr id="729" name="Google Shape;729;p86"/>
          <p:cNvPicPr preferRelativeResize="0"/>
          <p:nvPr/>
        </p:nvPicPr>
        <p:blipFill rotWithShape="1">
          <a:blip r:embed="rId4">
            <a:alphaModFix/>
          </a:blip>
          <a:srcRect/>
          <a:stretch/>
        </p:blipFill>
        <p:spPr>
          <a:xfrm>
            <a:off x="5749425" y="838200"/>
            <a:ext cx="2027750" cy="20277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Shape 733"/>
        <p:cNvGrpSpPr/>
        <p:nvPr/>
      </p:nvGrpSpPr>
      <p:grpSpPr>
        <a:xfrm>
          <a:off x="0" y="0"/>
          <a:ext cx="0" cy="0"/>
          <a:chOff x="0" y="0"/>
          <a:chExt cx="0" cy="0"/>
        </a:xfrm>
      </p:grpSpPr>
      <p:sp>
        <p:nvSpPr>
          <p:cNvPr id="734" name="Google Shape;734;p8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Useful Resources</a:t>
            </a:r>
            <a:endParaRPr/>
          </a:p>
        </p:txBody>
      </p:sp>
      <p:sp>
        <p:nvSpPr>
          <p:cNvPr id="735" name="Google Shape;735;p87"/>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u="sng">
                <a:solidFill>
                  <a:schemeClr val="hlink"/>
                </a:solidFill>
                <a:hlinkClick r:id="rId3"/>
              </a:rPr>
              <a:t>https://www.thestandnews.com/politics/%E5%B0%B1%E8%A8%80%E8%AB%96%E8%87%AA%E7%94%B1%E5%8F%8A%E6%83%A1%E6%84%8F%E4%B8%AD%E5%82%B7%E6%B3%95%E5%BA%AD%E4%BA%8B%E5%AE%9C%E6%8F%90%E4%BA%A4%E7%9A%84%E6%84%8F%E8%A6%8B%E6%9B%B8/</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 u="sng">
                <a:solidFill>
                  <a:schemeClr val="hlink"/>
                </a:solidFill>
                <a:hlinkClick r:id="rId4"/>
              </a:rPr>
              <a:t>https://www.info.gov.hk/gia/general/200602/21/P200602210092.htm</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 u="sng">
                <a:solidFill>
                  <a:schemeClr val="hlink"/>
                </a:solidFill>
                <a:hlinkClick r:id="rId5"/>
              </a:rPr>
              <a:t>http://petertsangwc.blogspot.com/2014/03/98.html</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p:txBody>
      </p:sp>
      <p:sp>
        <p:nvSpPr>
          <p:cNvPr id="736" name="Google Shape;736;p87"/>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u="sng">
                <a:solidFill>
                  <a:schemeClr val="hlink"/>
                </a:solidFill>
                <a:hlinkClick r:id="rId6"/>
              </a:rPr>
              <a:t>https://books.google.com.hk/books?id=ZQ0fAwAAQBAJ&amp;pg=PA135&amp;lpg=PA135&amp;dq=黃陽午對律政司司長&amp;source=bl&amp;ots=yYgO-EZNna&amp;</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p:txBody>
      </p:sp>
      <p:sp>
        <p:nvSpPr>
          <p:cNvPr id="737" name="Google Shape;737;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72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1"/>
        <p:cNvGrpSpPr/>
        <p:nvPr/>
      </p:nvGrpSpPr>
      <p:grpSpPr>
        <a:xfrm>
          <a:off x="0" y="0"/>
          <a:ext cx="0" cy="0"/>
          <a:chOff x="0" y="0"/>
          <a:chExt cx="0" cy="0"/>
        </a:xfrm>
      </p:grpSpPr>
      <p:sp>
        <p:nvSpPr>
          <p:cNvPr id="742" name="Google Shape;742;p88"/>
          <p:cNvSpPr txBox="1">
            <a:spLocks noGrp="1"/>
          </p:cNvSpPr>
          <p:nvPr>
            <p:ph type="title" idx="4294967295"/>
          </p:nvPr>
        </p:nvSpPr>
        <p:spPr>
          <a:xfrm>
            <a:off x="193675" y="145248"/>
            <a:ext cx="8645400" cy="11073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mo"/>
              <a:buNone/>
            </a:pPr>
            <a:r>
              <a:rPr lang="en" sz="2400" b="1" i="0" u="none" strike="noStrike" cap="none">
                <a:solidFill>
                  <a:schemeClr val="dk1"/>
                </a:solidFill>
                <a:latin typeface="Arimo"/>
                <a:ea typeface="Arimo"/>
                <a:cs typeface="Arimo"/>
                <a:sym typeface="Arimo"/>
              </a:rPr>
              <a:t>HKU </a:t>
            </a:r>
            <a:br>
              <a:rPr lang="en" sz="2400" b="1" i="0" u="none" strike="noStrike" cap="none">
                <a:solidFill>
                  <a:schemeClr val="dk1"/>
                </a:solidFill>
                <a:latin typeface="Arimo"/>
                <a:ea typeface="Arimo"/>
                <a:cs typeface="Arimo"/>
                <a:sym typeface="Arimo"/>
              </a:rPr>
            </a:br>
            <a:r>
              <a:rPr lang="en" sz="2400" b="1" i="0" u="none" strike="noStrike" cap="none">
                <a:solidFill>
                  <a:schemeClr val="dk1"/>
                </a:solidFill>
                <a:latin typeface="Arimo"/>
                <a:ea typeface="Arimo"/>
                <a:cs typeface="Arimo"/>
                <a:sym typeface="Arimo"/>
              </a:rPr>
              <a:t>Law Programmes for JUPAS applicants</a:t>
            </a:r>
            <a:br>
              <a:rPr lang="en" sz="2400" b="1" i="0" u="none" strike="noStrike" cap="none">
                <a:solidFill>
                  <a:schemeClr val="dk1"/>
                </a:solidFill>
                <a:latin typeface="Arimo"/>
                <a:ea typeface="Arimo"/>
                <a:cs typeface="Arimo"/>
                <a:sym typeface="Arimo"/>
              </a:rPr>
            </a:br>
            <a:r>
              <a:rPr lang="en" sz="2000" b="0" i="0" u="none" strike="noStrike" cap="none">
                <a:solidFill>
                  <a:schemeClr val="dk1"/>
                </a:solidFill>
                <a:latin typeface="Arimo"/>
                <a:ea typeface="Arimo"/>
                <a:cs typeface="Arimo"/>
                <a:sym typeface="Arimo"/>
              </a:rPr>
              <a:t>(The knowledge and skills we learn are relevant in any field) </a:t>
            </a:r>
            <a:endParaRPr sz="3600" b="0" i="0" u="none" strike="noStrike" cap="none">
              <a:solidFill>
                <a:schemeClr val="accent1"/>
              </a:solidFill>
              <a:latin typeface="Trebuchet MS"/>
              <a:ea typeface="Trebuchet MS"/>
              <a:cs typeface="Trebuchet MS"/>
              <a:sym typeface="Trebuchet MS"/>
            </a:endParaRPr>
          </a:p>
        </p:txBody>
      </p:sp>
      <p:grpSp>
        <p:nvGrpSpPr>
          <p:cNvPr id="743" name="Google Shape;743;p88"/>
          <p:cNvGrpSpPr/>
          <p:nvPr/>
        </p:nvGrpSpPr>
        <p:grpSpPr>
          <a:xfrm>
            <a:off x="200737" y="1490653"/>
            <a:ext cx="8631300" cy="3449306"/>
            <a:chOff x="207962" y="1608137"/>
            <a:chExt cx="8631300" cy="4599075"/>
          </a:xfrm>
        </p:grpSpPr>
        <p:sp>
          <p:nvSpPr>
            <p:cNvPr id="744" name="Google Shape;744;p88"/>
            <p:cNvSpPr txBox="1"/>
            <p:nvPr/>
          </p:nvSpPr>
          <p:spPr>
            <a:xfrm>
              <a:off x="207962" y="1608137"/>
              <a:ext cx="2617800" cy="161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000"/>
                <a:buFont typeface="Arimo"/>
                <a:buNone/>
              </a:pPr>
              <a:r>
                <a:rPr lang="en" sz="2000" b="0" i="0" u="none" strike="noStrike" cap="none">
                  <a:solidFill>
                    <a:srgbClr val="FFFF00"/>
                  </a:solidFill>
                  <a:latin typeface="Arimo"/>
                  <a:ea typeface="Arimo"/>
                  <a:cs typeface="Arimo"/>
                  <a:sym typeface="Arimo"/>
                </a:rPr>
                <a:t>HKU</a:t>
              </a:r>
              <a:endParaRPr sz="1400" b="0" i="0" u="none" strike="noStrike" cap="none">
                <a:solidFill>
                  <a:srgbClr val="000000"/>
                </a:solidFill>
                <a:latin typeface="Arial"/>
                <a:ea typeface="Arial"/>
                <a:cs typeface="Arial"/>
                <a:sym typeface="Arial"/>
              </a:endParaRPr>
            </a:p>
          </p:txBody>
        </p:sp>
        <p:sp>
          <p:nvSpPr>
            <p:cNvPr id="745" name="Google Shape;745;p88"/>
            <p:cNvSpPr txBox="1"/>
            <p:nvPr/>
          </p:nvSpPr>
          <p:spPr>
            <a:xfrm>
              <a:off x="2825750" y="1608137"/>
              <a:ext cx="1177800" cy="161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000"/>
                <a:buFont typeface="Arimo"/>
                <a:buNone/>
              </a:pPr>
              <a:r>
                <a:rPr lang="en" sz="2000" b="0" i="0" u="none" strike="noStrike" cap="none">
                  <a:solidFill>
                    <a:srgbClr val="FFFF00"/>
                  </a:solidFill>
                  <a:latin typeface="Arimo"/>
                  <a:ea typeface="Arimo"/>
                  <a:cs typeface="Arimo"/>
                  <a:sym typeface="Arimo"/>
                </a:rPr>
                <a:t>Years </a:t>
              </a:r>
              <a:endParaRPr sz="1400" b="0" i="0" u="none" strike="noStrike" cap="none">
                <a:solidFill>
                  <a:srgbClr val="000000"/>
                </a:solidFill>
                <a:latin typeface="Arial"/>
                <a:ea typeface="Arial"/>
                <a:cs typeface="Arial"/>
                <a:sym typeface="Arial"/>
              </a:endParaRPr>
            </a:p>
          </p:txBody>
        </p:sp>
        <p:sp>
          <p:nvSpPr>
            <p:cNvPr id="746" name="Google Shape;746;p88"/>
            <p:cNvSpPr txBox="1"/>
            <p:nvPr/>
          </p:nvSpPr>
          <p:spPr>
            <a:xfrm>
              <a:off x="4003675" y="1608137"/>
              <a:ext cx="1252500" cy="161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000"/>
                <a:buFont typeface="Arimo"/>
                <a:buNone/>
              </a:pPr>
              <a:r>
                <a:rPr lang="en" sz="2000" b="0" i="0" u="none" strike="noStrike" cap="none">
                  <a:solidFill>
                    <a:srgbClr val="FFFF00"/>
                  </a:solidFill>
                  <a:latin typeface="Arimo"/>
                  <a:ea typeface="Arimo"/>
                  <a:cs typeface="Arimo"/>
                  <a:sym typeface="Arimo"/>
                </a:rPr>
                <a:t>Intake</a:t>
              </a:r>
              <a:endParaRPr sz="1400" b="0" i="0" u="none" strike="noStrike" cap="none">
                <a:solidFill>
                  <a:srgbClr val="000000"/>
                </a:solidFill>
                <a:latin typeface="Arial"/>
                <a:ea typeface="Arial"/>
                <a:cs typeface="Arial"/>
                <a:sym typeface="Arial"/>
              </a:endParaRPr>
            </a:p>
          </p:txBody>
        </p:sp>
        <p:sp>
          <p:nvSpPr>
            <p:cNvPr id="747" name="Google Shape;747;p88"/>
            <p:cNvSpPr txBox="1"/>
            <p:nvPr/>
          </p:nvSpPr>
          <p:spPr>
            <a:xfrm>
              <a:off x="5256212" y="1608137"/>
              <a:ext cx="2238300" cy="161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000"/>
                <a:buFont typeface="Arimo"/>
                <a:buNone/>
              </a:pPr>
              <a:r>
                <a:rPr lang="en" sz="2000" b="0" i="0" u="none" strike="noStrike" cap="none">
                  <a:solidFill>
                    <a:srgbClr val="FFFF00"/>
                  </a:solidFill>
                  <a:latin typeface="Arimo"/>
                  <a:ea typeface="Arimo"/>
                  <a:cs typeface="Arimo"/>
                  <a:sym typeface="Arimo"/>
                </a:rPr>
                <a:t>Selection</a:t>
              </a:r>
              <a:endParaRPr sz="1400" b="0" i="0" u="none" strike="noStrike" cap="none">
                <a:solidFill>
                  <a:srgbClr val="000000"/>
                </a:solidFill>
                <a:latin typeface="Arial"/>
                <a:ea typeface="Arial"/>
                <a:cs typeface="Arial"/>
                <a:sym typeface="Arial"/>
              </a:endParaRPr>
            </a:p>
          </p:txBody>
        </p:sp>
        <p:sp>
          <p:nvSpPr>
            <p:cNvPr id="748" name="Google Shape;748;p88"/>
            <p:cNvSpPr txBox="1"/>
            <p:nvPr/>
          </p:nvSpPr>
          <p:spPr>
            <a:xfrm>
              <a:off x="7494587" y="1608137"/>
              <a:ext cx="1344600" cy="161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000"/>
                <a:buFont typeface="Arimo"/>
                <a:buNone/>
              </a:pPr>
              <a:r>
                <a:rPr lang="en" sz="2000" b="0" i="0" u="none" strike="noStrike" cap="none">
                  <a:solidFill>
                    <a:srgbClr val="FFFF00"/>
                  </a:solidFill>
                  <a:latin typeface="Arimo"/>
                  <a:ea typeface="Arimo"/>
                  <a:cs typeface="Arimo"/>
                  <a:sym typeface="Arimo"/>
                </a:rPr>
                <a:t>Faculty</a:t>
              </a:r>
              <a:endParaRPr sz="1400" b="0" i="0" u="none" strike="noStrike" cap="none">
                <a:solidFill>
                  <a:srgbClr val="000000"/>
                </a:solidFill>
                <a:latin typeface="Arial"/>
                <a:ea typeface="Arial"/>
                <a:cs typeface="Arial"/>
                <a:sym typeface="Arial"/>
              </a:endParaRPr>
            </a:p>
          </p:txBody>
        </p:sp>
        <p:sp>
          <p:nvSpPr>
            <p:cNvPr id="749" name="Google Shape;749;p88"/>
            <p:cNvSpPr txBox="1"/>
            <p:nvPr/>
          </p:nvSpPr>
          <p:spPr>
            <a:xfrm>
              <a:off x="207962" y="3224212"/>
              <a:ext cx="26178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LLB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mo"/>
                <a:ea typeface="Arimo"/>
                <a:cs typeface="Arimo"/>
                <a:sym typeface="Arimo"/>
              </a:endParaRPr>
            </a:p>
          </p:txBody>
        </p:sp>
        <p:sp>
          <p:nvSpPr>
            <p:cNvPr id="750" name="Google Shape;750;p88"/>
            <p:cNvSpPr txBox="1"/>
            <p:nvPr/>
          </p:nvSpPr>
          <p:spPr>
            <a:xfrm>
              <a:off x="2825750" y="3224212"/>
              <a:ext cx="11778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4 yrs</a:t>
              </a:r>
              <a:endParaRPr sz="1400" b="0" i="0" u="none" strike="noStrike" cap="none">
                <a:solidFill>
                  <a:srgbClr val="000000"/>
                </a:solidFill>
                <a:latin typeface="Arial"/>
                <a:ea typeface="Arial"/>
                <a:cs typeface="Arial"/>
                <a:sym typeface="Arial"/>
              </a:endParaRPr>
            </a:p>
          </p:txBody>
        </p:sp>
        <p:sp>
          <p:nvSpPr>
            <p:cNvPr id="751" name="Google Shape;751;p88"/>
            <p:cNvSpPr txBox="1"/>
            <p:nvPr/>
          </p:nvSpPr>
          <p:spPr>
            <a:xfrm>
              <a:off x="4003675" y="3224212"/>
              <a:ext cx="12525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95-100</a:t>
              </a:r>
              <a:endParaRPr sz="1400" b="0" i="0" u="none" strike="noStrike" cap="none">
                <a:solidFill>
                  <a:srgbClr val="000000"/>
                </a:solidFill>
                <a:latin typeface="Arial"/>
                <a:ea typeface="Arial"/>
                <a:cs typeface="Arial"/>
                <a:sym typeface="Arial"/>
              </a:endParaRPr>
            </a:p>
          </p:txBody>
        </p:sp>
        <p:sp>
          <p:nvSpPr>
            <p:cNvPr id="752" name="Google Shape;752;p88"/>
            <p:cNvSpPr txBox="1"/>
            <p:nvPr/>
          </p:nvSpPr>
          <p:spPr>
            <a:xfrm>
              <a:off x="5256212" y="3224212"/>
              <a:ext cx="22383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DSE only</a:t>
              </a:r>
              <a:endParaRPr sz="1400" b="0" i="0" u="none" strike="noStrike" cap="none">
                <a:solidFill>
                  <a:srgbClr val="000000"/>
                </a:solidFill>
                <a:latin typeface="Arial"/>
                <a:ea typeface="Arial"/>
                <a:cs typeface="Arial"/>
                <a:sym typeface="Arial"/>
              </a:endParaRPr>
            </a:p>
          </p:txBody>
        </p:sp>
        <p:sp>
          <p:nvSpPr>
            <p:cNvPr id="753" name="Google Shape;753;p88"/>
            <p:cNvSpPr txBox="1"/>
            <p:nvPr/>
          </p:nvSpPr>
          <p:spPr>
            <a:xfrm>
              <a:off x="7494587" y="3224212"/>
              <a:ext cx="13446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Law</a:t>
              </a:r>
              <a:endParaRPr sz="1400" b="0" i="0" u="none" strike="noStrike" cap="none">
                <a:solidFill>
                  <a:srgbClr val="000000"/>
                </a:solidFill>
                <a:latin typeface="Arial"/>
                <a:ea typeface="Arial"/>
                <a:cs typeface="Arial"/>
                <a:sym typeface="Arial"/>
              </a:endParaRPr>
            </a:p>
          </p:txBody>
        </p:sp>
        <p:sp>
          <p:nvSpPr>
            <p:cNvPr id="754" name="Google Shape;754;p88"/>
            <p:cNvSpPr txBox="1"/>
            <p:nvPr/>
          </p:nvSpPr>
          <p:spPr>
            <a:xfrm>
              <a:off x="207962" y="3984625"/>
              <a:ext cx="26178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BA Literary Studies &amp; Law</a:t>
              </a:r>
              <a:endParaRPr sz="1400" b="0" i="0" u="none" strike="noStrike" cap="none">
                <a:solidFill>
                  <a:srgbClr val="000000"/>
                </a:solidFill>
                <a:latin typeface="Arial"/>
                <a:ea typeface="Arial"/>
                <a:cs typeface="Arial"/>
                <a:sym typeface="Arial"/>
              </a:endParaRPr>
            </a:p>
          </p:txBody>
        </p:sp>
        <p:sp>
          <p:nvSpPr>
            <p:cNvPr id="755" name="Google Shape;755;p88"/>
            <p:cNvSpPr txBox="1"/>
            <p:nvPr/>
          </p:nvSpPr>
          <p:spPr>
            <a:xfrm>
              <a:off x="2825750" y="3984625"/>
              <a:ext cx="11778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5 yrs</a:t>
              </a:r>
              <a:endParaRPr sz="1400" b="0" i="0" u="none" strike="noStrike" cap="none">
                <a:solidFill>
                  <a:srgbClr val="000000"/>
                </a:solidFill>
                <a:latin typeface="Arial"/>
                <a:ea typeface="Arial"/>
                <a:cs typeface="Arial"/>
                <a:sym typeface="Arial"/>
              </a:endParaRPr>
            </a:p>
          </p:txBody>
        </p:sp>
        <p:sp>
          <p:nvSpPr>
            <p:cNvPr id="756" name="Google Shape;756;p88"/>
            <p:cNvSpPr txBox="1"/>
            <p:nvPr/>
          </p:nvSpPr>
          <p:spPr>
            <a:xfrm>
              <a:off x="4003675" y="3984625"/>
              <a:ext cx="12525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25</a:t>
              </a:r>
              <a:endParaRPr sz="1400" b="0" i="0" u="none" strike="noStrike" cap="none">
                <a:solidFill>
                  <a:srgbClr val="000000"/>
                </a:solidFill>
                <a:latin typeface="Arial"/>
                <a:ea typeface="Arial"/>
                <a:cs typeface="Arial"/>
                <a:sym typeface="Arial"/>
              </a:endParaRPr>
            </a:p>
          </p:txBody>
        </p:sp>
        <p:sp>
          <p:nvSpPr>
            <p:cNvPr id="757" name="Google Shape;757;p88"/>
            <p:cNvSpPr txBox="1"/>
            <p:nvPr/>
          </p:nvSpPr>
          <p:spPr>
            <a:xfrm>
              <a:off x="5256212" y="3984625"/>
              <a:ext cx="22383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DSE only</a:t>
              </a:r>
              <a:endParaRPr sz="1400" b="0" i="0" u="none" strike="noStrike" cap="none">
                <a:solidFill>
                  <a:srgbClr val="000000"/>
                </a:solidFill>
                <a:latin typeface="Arial"/>
                <a:ea typeface="Arial"/>
                <a:cs typeface="Arial"/>
                <a:sym typeface="Arial"/>
              </a:endParaRPr>
            </a:p>
          </p:txBody>
        </p:sp>
        <p:sp>
          <p:nvSpPr>
            <p:cNvPr id="758" name="Google Shape;758;p88"/>
            <p:cNvSpPr txBox="1"/>
            <p:nvPr/>
          </p:nvSpPr>
          <p:spPr>
            <a:xfrm>
              <a:off x="7494587" y="3984625"/>
              <a:ext cx="13446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Law</a:t>
              </a:r>
              <a:endParaRPr sz="1400" b="0" i="0" u="none" strike="noStrike" cap="none">
                <a:solidFill>
                  <a:srgbClr val="000000"/>
                </a:solidFill>
                <a:latin typeface="Arial"/>
                <a:ea typeface="Arial"/>
                <a:cs typeface="Arial"/>
                <a:sym typeface="Arial"/>
              </a:endParaRPr>
            </a:p>
          </p:txBody>
        </p:sp>
        <p:sp>
          <p:nvSpPr>
            <p:cNvPr id="759" name="Google Shape;759;p88"/>
            <p:cNvSpPr txBox="1"/>
            <p:nvPr/>
          </p:nvSpPr>
          <p:spPr>
            <a:xfrm>
              <a:off x="207962" y="4686300"/>
              <a:ext cx="26178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BBA(Law)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mo"/>
                <a:ea typeface="Arimo"/>
                <a:cs typeface="Arimo"/>
                <a:sym typeface="Arimo"/>
              </a:endParaRPr>
            </a:p>
          </p:txBody>
        </p:sp>
        <p:sp>
          <p:nvSpPr>
            <p:cNvPr id="760" name="Google Shape;760;p88"/>
            <p:cNvSpPr txBox="1"/>
            <p:nvPr/>
          </p:nvSpPr>
          <p:spPr>
            <a:xfrm>
              <a:off x="2825750" y="4686300"/>
              <a:ext cx="11778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5 yrs</a:t>
              </a:r>
              <a:endParaRPr sz="1400" b="0" i="0" u="none" strike="noStrike" cap="none">
                <a:solidFill>
                  <a:srgbClr val="000000"/>
                </a:solidFill>
                <a:latin typeface="Arial"/>
                <a:ea typeface="Arial"/>
                <a:cs typeface="Arial"/>
                <a:sym typeface="Arial"/>
              </a:endParaRPr>
            </a:p>
          </p:txBody>
        </p:sp>
        <p:sp>
          <p:nvSpPr>
            <p:cNvPr id="761" name="Google Shape;761;p88"/>
            <p:cNvSpPr txBox="1"/>
            <p:nvPr/>
          </p:nvSpPr>
          <p:spPr>
            <a:xfrm>
              <a:off x="4003675" y="4686300"/>
              <a:ext cx="12525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70-80</a:t>
              </a:r>
              <a:endParaRPr sz="1400" b="0" i="0" u="none" strike="noStrike" cap="none">
                <a:solidFill>
                  <a:srgbClr val="000000"/>
                </a:solidFill>
                <a:latin typeface="Arial"/>
                <a:ea typeface="Arial"/>
                <a:cs typeface="Arial"/>
                <a:sym typeface="Arial"/>
              </a:endParaRPr>
            </a:p>
          </p:txBody>
        </p:sp>
        <p:sp>
          <p:nvSpPr>
            <p:cNvPr id="762" name="Google Shape;762;p88"/>
            <p:cNvSpPr txBox="1"/>
            <p:nvPr/>
          </p:nvSpPr>
          <p:spPr>
            <a:xfrm>
              <a:off x="5256212" y="4686300"/>
              <a:ext cx="22383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Also Interview</a:t>
              </a:r>
              <a:endParaRPr sz="1400" b="0" i="0" u="none" strike="noStrike" cap="none">
                <a:solidFill>
                  <a:srgbClr val="000000"/>
                </a:solidFill>
                <a:latin typeface="Arial"/>
                <a:ea typeface="Arial"/>
                <a:cs typeface="Arial"/>
                <a:sym typeface="Arial"/>
              </a:endParaRPr>
            </a:p>
          </p:txBody>
        </p:sp>
        <p:sp>
          <p:nvSpPr>
            <p:cNvPr id="763" name="Google Shape;763;p88"/>
            <p:cNvSpPr txBox="1"/>
            <p:nvPr/>
          </p:nvSpPr>
          <p:spPr>
            <a:xfrm>
              <a:off x="7494587" y="4686300"/>
              <a:ext cx="13446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Business</a:t>
              </a:r>
              <a:endParaRPr sz="1400" b="0" i="0" u="none" strike="noStrike" cap="none">
                <a:solidFill>
                  <a:srgbClr val="000000"/>
                </a:solidFill>
                <a:latin typeface="Arial"/>
                <a:ea typeface="Arial"/>
                <a:cs typeface="Arial"/>
                <a:sym typeface="Arial"/>
              </a:endParaRPr>
            </a:p>
          </p:txBody>
        </p:sp>
        <p:sp>
          <p:nvSpPr>
            <p:cNvPr id="764" name="Google Shape;764;p88"/>
            <p:cNvSpPr txBox="1"/>
            <p:nvPr/>
          </p:nvSpPr>
          <p:spPr>
            <a:xfrm>
              <a:off x="207962" y="5446712"/>
              <a:ext cx="26178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BSS(GL)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mo"/>
                <a:ea typeface="Arimo"/>
                <a:cs typeface="Arimo"/>
                <a:sym typeface="Arimo"/>
              </a:endParaRPr>
            </a:p>
          </p:txBody>
        </p:sp>
        <p:sp>
          <p:nvSpPr>
            <p:cNvPr id="765" name="Google Shape;765;p88"/>
            <p:cNvSpPr txBox="1"/>
            <p:nvPr/>
          </p:nvSpPr>
          <p:spPr>
            <a:xfrm>
              <a:off x="2825750" y="5446712"/>
              <a:ext cx="11778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5 yrs</a:t>
              </a:r>
              <a:endParaRPr sz="1400" b="0" i="0" u="none" strike="noStrike" cap="none">
                <a:solidFill>
                  <a:srgbClr val="000000"/>
                </a:solidFill>
                <a:latin typeface="Arial"/>
                <a:ea typeface="Arial"/>
                <a:cs typeface="Arial"/>
                <a:sym typeface="Arial"/>
              </a:endParaRPr>
            </a:p>
          </p:txBody>
        </p:sp>
        <p:sp>
          <p:nvSpPr>
            <p:cNvPr id="766" name="Google Shape;766;p88"/>
            <p:cNvSpPr txBox="1"/>
            <p:nvPr/>
          </p:nvSpPr>
          <p:spPr>
            <a:xfrm>
              <a:off x="4003675" y="5446712"/>
              <a:ext cx="12525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60-70</a:t>
              </a:r>
              <a:endParaRPr sz="1400" b="0" i="0" u="none" strike="noStrike" cap="none">
                <a:solidFill>
                  <a:srgbClr val="000000"/>
                </a:solidFill>
                <a:latin typeface="Arial"/>
                <a:ea typeface="Arial"/>
                <a:cs typeface="Arial"/>
                <a:sym typeface="Arial"/>
              </a:endParaRPr>
            </a:p>
          </p:txBody>
        </p:sp>
        <p:sp>
          <p:nvSpPr>
            <p:cNvPr id="767" name="Google Shape;767;p88"/>
            <p:cNvSpPr txBox="1"/>
            <p:nvPr/>
          </p:nvSpPr>
          <p:spPr>
            <a:xfrm>
              <a:off x="5256212" y="5446712"/>
              <a:ext cx="22383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mo"/>
                <a:buNone/>
              </a:pPr>
              <a:r>
                <a:rPr lang="en" sz="1800" b="1" i="0" u="none" strike="noStrike" cap="none">
                  <a:solidFill>
                    <a:schemeClr val="lt1"/>
                  </a:solidFill>
                  <a:latin typeface="Arimo"/>
                  <a:ea typeface="Arimo"/>
                  <a:cs typeface="Arimo"/>
                  <a:sym typeface="Arimo"/>
                </a:rPr>
                <a:t>Maybe Interview</a:t>
              </a:r>
              <a:endParaRPr sz="1400" b="0" i="0" u="none" strike="noStrike" cap="none">
                <a:solidFill>
                  <a:srgbClr val="000000"/>
                </a:solidFill>
                <a:latin typeface="Arial"/>
                <a:ea typeface="Arial"/>
                <a:cs typeface="Arial"/>
                <a:sym typeface="Arial"/>
              </a:endParaRPr>
            </a:p>
          </p:txBody>
        </p:sp>
        <p:sp>
          <p:nvSpPr>
            <p:cNvPr id="768" name="Google Shape;768;p88"/>
            <p:cNvSpPr txBox="1"/>
            <p:nvPr/>
          </p:nvSpPr>
          <p:spPr>
            <a:xfrm>
              <a:off x="7494587" y="5446712"/>
              <a:ext cx="13446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Soc Sci</a:t>
              </a:r>
              <a:endParaRPr sz="1400" b="0" i="0" u="none" strike="noStrike" cap="none">
                <a:solidFill>
                  <a:srgbClr val="000000"/>
                </a:solidFill>
                <a:latin typeface="Arial"/>
                <a:ea typeface="Arial"/>
                <a:cs typeface="Arial"/>
                <a:sym typeface="Arial"/>
              </a:endParaRPr>
            </a:p>
          </p:txBody>
        </p:sp>
        <p:cxnSp>
          <p:nvCxnSpPr>
            <p:cNvPr id="769" name="Google Shape;769;p88"/>
            <p:cNvCxnSpPr/>
            <p:nvPr/>
          </p:nvCxnSpPr>
          <p:spPr>
            <a:xfrm>
              <a:off x="2825750" y="1608137"/>
              <a:ext cx="0" cy="4599000"/>
            </a:xfrm>
            <a:prstGeom prst="straightConnector1">
              <a:avLst/>
            </a:prstGeom>
            <a:noFill/>
            <a:ln w="12700" cap="flat" cmpd="sng">
              <a:solidFill>
                <a:schemeClr val="dk1"/>
              </a:solidFill>
              <a:prstDash val="solid"/>
              <a:miter lim="800000"/>
              <a:headEnd type="none" w="sm" len="sm"/>
              <a:tailEnd type="none" w="sm" len="sm"/>
            </a:ln>
          </p:spPr>
        </p:cxnSp>
        <p:cxnSp>
          <p:nvCxnSpPr>
            <p:cNvPr id="770" name="Google Shape;770;p88"/>
            <p:cNvCxnSpPr/>
            <p:nvPr/>
          </p:nvCxnSpPr>
          <p:spPr>
            <a:xfrm>
              <a:off x="4003675" y="1608137"/>
              <a:ext cx="0" cy="4599000"/>
            </a:xfrm>
            <a:prstGeom prst="straightConnector1">
              <a:avLst/>
            </a:prstGeom>
            <a:noFill/>
            <a:ln w="12700" cap="flat" cmpd="sng">
              <a:solidFill>
                <a:schemeClr val="dk1"/>
              </a:solidFill>
              <a:prstDash val="solid"/>
              <a:miter lim="800000"/>
              <a:headEnd type="none" w="sm" len="sm"/>
              <a:tailEnd type="none" w="sm" len="sm"/>
            </a:ln>
          </p:spPr>
        </p:cxnSp>
        <p:cxnSp>
          <p:nvCxnSpPr>
            <p:cNvPr id="771" name="Google Shape;771;p88"/>
            <p:cNvCxnSpPr/>
            <p:nvPr/>
          </p:nvCxnSpPr>
          <p:spPr>
            <a:xfrm>
              <a:off x="5256212" y="1608137"/>
              <a:ext cx="0" cy="4599000"/>
            </a:xfrm>
            <a:prstGeom prst="straightConnector1">
              <a:avLst/>
            </a:prstGeom>
            <a:noFill/>
            <a:ln w="12700" cap="flat" cmpd="sng">
              <a:solidFill>
                <a:schemeClr val="dk1"/>
              </a:solidFill>
              <a:prstDash val="solid"/>
              <a:miter lim="800000"/>
              <a:headEnd type="none" w="sm" len="sm"/>
              <a:tailEnd type="none" w="sm" len="sm"/>
            </a:ln>
          </p:spPr>
        </p:cxnSp>
        <p:cxnSp>
          <p:nvCxnSpPr>
            <p:cNvPr id="772" name="Google Shape;772;p88"/>
            <p:cNvCxnSpPr/>
            <p:nvPr/>
          </p:nvCxnSpPr>
          <p:spPr>
            <a:xfrm>
              <a:off x="7494587" y="1608137"/>
              <a:ext cx="0" cy="4599000"/>
            </a:xfrm>
            <a:prstGeom prst="straightConnector1">
              <a:avLst/>
            </a:prstGeom>
            <a:noFill/>
            <a:ln w="12700" cap="flat" cmpd="sng">
              <a:solidFill>
                <a:schemeClr val="dk1"/>
              </a:solidFill>
              <a:prstDash val="solid"/>
              <a:miter lim="800000"/>
              <a:headEnd type="none" w="sm" len="sm"/>
              <a:tailEnd type="none" w="sm" len="sm"/>
            </a:ln>
          </p:spPr>
        </p:cxnSp>
        <p:cxnSp>
          <p:nvCxnSpPr>
            <p:cNvPr id="773" name="Google Shape;773;p88"/>
            <p:cNvCxnSpPr/>
            <p:nvPr/>
          </p:nvCxnSpPr>
          <p:spPr>
            <a:xfrm>
              <a:off x="207962" y="3224212"/>
              <a:ext cx="8631300" cy="0"/>
            </a:xfrm>
            <a:prstGeom prst="straightConnector1">
              <a:avLst/>
            </a:prstGeom>
            <a:noFill/>
            <a:ln w="38100" cap="flat" cmpd="sng">
              <a:solidFill>
                <a:schemeClr val="dk1"/>
              </a:solidFill>
              <a:prstDash val="solid"/>
              <a:miter lim="800000"/>
              <a:headEnd type="none" w="sm" len="sm"/>
              <a:tailEnd type="none" w="sm" len="sm"/>
            </a:ln>
          </p:spPr>
        </p:cxnSp>
        <p:cxnSp>
          <p:nvCxnSpPr>
            <p:cNvPr id="774" name="Google Shape;774;p88"/>
            <p:cNvCxnSpPr/>
            <p:nvPr/>
          </p:nvCxnSpPr>
          <p:spPr>
            <a:xfrm>
              <a:off x="207962" y="3984625"/>
              <a:ext cx="8631300" cy="0"/>
            </a:xfrm>
            <a:prstGeom prst="straightConnector1">
              <a:avLst/>
            </a:prstGeom>
            <a:noFill/>
            <a:ln w="12700" cap="flat" cmpd="sng">
              <a:solidFill>
                <a:schemeClr val="dk1"/>
              </a:solidFill>
              <a:prstDash val="solid"/>
              <a:miter lim="800000"/>
              <a:headEnd type="none" w="sm" len="sm"/>
              <a:tailEnd type="none" w="sm" len="sm"/>
            </a:ln>
          </p:spPr>
        </p:cxnSp>
        <p:cxnSp>
          <p:nvCxnSpPr>
            <p:cNvPr id="775" name="Google Shape;775;p88"/>
            <p:cNvCxnSpPr/>
            <p:nvPr/>
          </p:nvCxnSpPr>
          <p:spPr>
            <a:xfrm>
              <a:off x="207962" y="4686300"/>
              <a:ext cx="8631300" cy="0"/>
            </a:xfrm>
            <a:prstGeom prst="straightConnector1">
              <a:avLst/>
            </a:prstGeom>
            <a:noFill/>
            <a:ln w="12700" cap="flat" cmpd="sng">
              <a:solidFill>
                <a:schemeClr val="dk1"/>
              </a:solidFill>
              <a:prstDash val="solid"/>
              <a:miter lim="800000"/>
              <a:headEnd type="none" w="sm" len="sm"/>
              <a:tailEnd type="none" w="sm" len="sm"/>
            </a:ln>
          </p:spPr>
        </p:cxnSp>
        <p:cxnSp>
          <p:nvCxnSpPr>
            <p:cNvPr id="776" name="Google Shape;776;p88"/>
            <p:cNvCxnSpPr/>
            <p:nvPr/>
          </p:nvCxnSpPr>
          <p:spPr>
            <a:xfrm>
              <a:off x="207962" y="5446712"/>
              <a:ext cx="8631300" cy="0"/>
            </a:xfrm>
            <a:prstGeom prst="straightConnector1">
              <a:avLst/>
            </a:prstGeom>
            <a:noFill/>
            <a:ln w="12700" cap="flat" cmpd="sng">
              <a:solidFill>
                <a:schemeClr val="dk1"/>
              </a:solidFill>
              <a:prstDash val="solid"/>
              <a:miter lim="800000"/>
              <a:headEnd type="none" w="sm" len="sm"/>
              <a:tailEnd type="none" w="sm" len="sm"/>
            </a:ln>
          </p:spPr>
        </p:cxnSp>
        <p:cxnSp>
          <p:nvCxnSpPr>
            <p:cNvPr id="777" name="Google Shape;777;p88"/>
            <p:cNvCxnSpPr/>
            <p:nvPr/>
          </p:nvCxnSpPr>
          <p:spPr>
            <a:xfrm>
              <a:off x="207962" y="1608137"/>
              <a:ext cx="0" cy="4599000"/>
            </a:xfrm>
            <a:prstGeom prst="straightConnector1">
              <a:avLst/>
            </a:prstGeom>
            <a:noFill/>
            <a:ln w="12700" cap="flat" cmpd="sng">
              <a:solidFill>
                <a:schemeClr val="dk1"/>
              </a:solidFill>
              <a:prstDash val="solid"/>
              <a:miter lim="800000"/>
              <a:headEnd type="none" w="sm" len="sm"/>
              <a:tailEnd type="none" w="sm" len="sm"/>
            </a:ln>
          </p:spPr>
        </p:cxnSp>
        <p:cxnSp>
          <p:nvCxnSpPr>
            <p:cNvPr id="778" name="Google Shape;778;p88"/>
            <p:cNvCxnSpPr/>
            <p:nvPr/>
          </p:nvCxnSpPr>
          <p:spPr>
            <a:xfrm>
              <a:off x="8839200" y="1608137"/>
              <a:ext cx="0" cy="4599000"/>
            </a:xfrm>
            <a:prstGeom prst="straightConnector1">
              <a:avLst/>
            </a:prstGeom>
            <a:noFill/>
            <a:ln w="12700" cap="flat" cmpd="sng">
              <a:solidFill>
                <a:schemeClr val="dk1"/>
              </a:solidFill>
              <a:prstDash val="solid"/>
              <a:miter lim="800000"/>
              <a:headEnd type="none" w="sm" len="sm"/>
              <a:tailEnd type="none" w="sm" len="sm"/>
            </a:ln>
          </p:spPr>
        </p:cxnSp>
        <p:cxnSp>
          <p:nvCxnSpPr>
            <p:cNvPr id="779" name="Google Shape;779;p88"/>
            <p:cNvCxnSpPr/>
            <p:nvPr/>
          </p:nvCxnSpPr>
          <p:spPr>
            <a:xfrm>
              <a:off x="207962" y="1608137"/>
              <a:ext cx="8631300" cy="0"/>
            </a:xfrm>
            <a:prstGeom prst="straightConnector1">
              <a:avLst/>
            </a:prstGeom>
            <a:noFill/>
            <a:ln w="12700" cap="flat" cmpd="sng">
              <a:solidFill>
                <a:schemeClr val="dk1"/>
              </a:solidFill>
              <a:prstDash val="solid"/>
              <a:miter lim="800000"/>
              <a:headEnd type="none" w="sm" len="sm"/>
              <a:tailEnd type="none" w="sm" len="sm"/>
            </a:ln>
          </p:spPr>
        </p:cxnSp>
        <p:cxnSp>
          <p:nvCxnSpPr>
            <p:cNvPr id="780" name="Google Shape;780;p88"/>
            <p:cNvCxnSpPr/>
            <p:nvPr/>
          </p:nvCxnSpPr>
          <p:spPr>
            <a:xfrm>
              <a:off x="207962" y="6207125"/>
              <a:ext cx="8631300" cy="0"/>
            </a:xfrm>
            <a:prstGeom prst="straightConnector1">
              <a:avLst/>
            </a:prstGeom>
            <a:noFill/>
            <a:ln w="12700" cap="flat" cmpd="sng">
              <a:solidFill>
                <a:schemeClr val="dk1"/>
              </a:solidFill>
              <a:prstDash val="solid"/>
              <a:miter lim="800000"/>
              <a:headEnd type="none" w="sm" len="sm"/>
              <a:tailEnd type="none" w="sm" len="sm"/>
            </a:ln>
          </p:spPr>
        </p:cxnSp>
      </p:grpSp>
      <p:sp>
        <p:nvSpPr>
          <p:cNvPr id="781" name="Google Shape;781;p88"/>
          <p:cNvSpPr txBox="1">
            <a:spLocks noGrp="1"/>
          </p:cNvSpPr>
          <p:nvPr>
            <p:ph type="sldNum" idx="12"/>
          </p:nvPr>
        </p:nvSpPr>
        <p:spPr>
          <a:xfrm>
            <a:off x="6445250" y="4531519"/>
            <a:ext cx="5127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accent1"/>
              </a:buClr>
              <a:buSzPts val="900"/>
              <a:buFont typeface="Arial"/>
              <a:buNone/>
            </a:pPr>
            <a:fld id="{00000000-1234-1234-1234-123412341234}" type="slidenum">
              <a:rPr lang="en"/>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5"/>
        <p:cNvGrpSpPr/>
        <p:nvPr/>
      </p:nvGrpSpPr>
      <p:grpSpPr>
        <a:xfrm>
          <a:off x="0" y="0"/>
          <a:ext cx="0" cy="0"/>
          <a:chOff x="0" y="0"/>
          <a:chExt cx="0" cy="0"/>
        </a:xfrm>
      </p:grpSpPr>
      <p:sp>
        <p:nvSpPr>
          <p:cNvPr id="786" name="Google Shape;786;p89"/>
          <p:cNvSpPr txBox="1">
            <a:spLocks noGrp="1"/>
          </p:cNvSpPr>
          <p:nvPr>
            <p:ph type="title"/>
          </p:nvPr>
        </p:nvSpPr>
        <p:spPr>
          <a:xfrm>
            <a:off x="193675" y="145248"/>
            <a:ext cx="8645400" cy="11250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mo"/>
              <a:buNone/>
            </a:pPr>
            <a:r>
              <a:rPr lang="en" sz="2400" b="1" i="0" u="none" strike="noStrike" cap="none">
                <a:solidFill>
                  <a:schemeClr val="dk1"/>
                </a:solidFill>
                <a:latin typeface="Arimo"/>
                <a:ea typeface="Arimo"/>
                <a:cs typeface="Arimo"/>
                <a:sym typeface="Arimo"/>
              </a:rPr>
              <a:t>201</a:t>
            </a:r>
            <a:r>
              <a:rPr lang="en" sz="2400" b="1">
                <a:solidFill>
                  <a:schemeClr val="dk1"/>
                </a:solidFill>
                <a:latin typeface="Arimo"/>
                <a:ea typeface="Arimo"/>
                <a:cs typeface="Arimo"/>
                <a:sym typeface="Arimo"/>
              </a:rPr>
              <a:t>8</a:t>
            </a:r>
            <a:r>
              <a:rPr lang="en" sz="2400" b="1" i="0" u="none" strike="noStrike" cap="none">
                <a:solidFill>
                  <a:schemeClr val="dk1"/>
                </a:solidFill>
                <a:latin typeface="Arimo"/>
                <a:ea typeface="Arimo"/>
                <a:cs typeface="Arimo"/>
                <a:sym typeface="Arimo"/>
              </a:rPr>
              <a:t>-1</a:t>
            </a:r>
            <a:r>
              <a:rPr lang="en" sz="2400" b="1">
                <a:solidFill>
                  <a:schemeClr val="dk1"/>
                </a:solidFill>
                <a:latin typeface="Arimo"/>
                <a:ea typeface="Arimo"/>
                <a:cs typeface="Arimo"/>
                <a:sym typeface="Arimo"/>
              </a:rPr>
              <a:t>9</a:t>
            </a:r>
            <a:r>
              <a:rPr lang="en" sz="2400" b="1" i="0" u="none" strike="noStrike" cap="none">
                <a:solidFill>
                  <a:schemeClr val="dk1"/>
                </a:solidFill>
                <a:latin typeface="Arimo"/>
                <a:ea typeface="Arimo"/>
                <a:cs typeface="Arimo"/>
                <a:sym typeface="Arimo"/>
              </a:rPr>
              <a:t/>
            </a:r>
            <a:br>
              <a:rPr lang="en" sz="2400" b="1" i="0" u="none" strike="noStrike" cap="none">
                <a:solidFill>
                  <a:schemeClr val="dk1"/>
                </a:solidFill>
                <a:latin typeface="Arimo"/>
                <a:ea typeface="Arimo"/>
                <a:cs typeface="Arimo"/>
                <a:sym typeface="Arimo"/>
              </a:rPr>
            </a:br>
            <a:r>
              <a:rPr lang="en" sz="2400" b="1" i="0" u="none" strike="noStrike" cap="none">
                <a:solidFill>
                  <a:schemeClr val="dk1"/>
                </a:solidFill>
                <a:latin typeface="Arimo"/>
                <a:ea typeface="Arimo"/>
                <a:cs typeface="Arimo"/>
                <a:sym typeface="Arimo"/>
              </a:rPr>
              <a:t> Average JUPAS (HKDSE) Results</a:t>
            </a:r>
            <a:br>
              <a:rPr lang="en" sz="2400" b="1" i="0" u="none" strike="noStrike" cap="none">
                <a:solidFill>
                  <a:schemeClr val="dk1"/>
                </a:solidFill>
                <a:latin typeface="Arimo"/>
                <a:ea typeface="Arimo"/>
                <a:cs typeface="Arimo"/>
                <a:sym typeface="Arimo"/>
              </a:rPr>
            </a:br>
            <a:r>
              <a:rPr lang="en" sz="2000" b="0" i="0" u="none" strike="noStrike" cap="none">
                <a:solidFill>
                  <a:schemeClr val="dk1"/>
                </a:solidFill>
                <a:latin typeface="Arimo"/>
                <a:ea typeface="Arimo"/>
                <a:cs typeface="Arimo"/>
                <a:sym typeface="Arimo"/>
              </a:rPr>
              <a:t>(5**=7; 5*=6; 5=5; 4=4; 3=3; 2=2; 1=1)</a:t>
            </a:r>
            <a:endParaRPr sz="3600" b="0" i="0" u="none" strike="noStrike" cap="none">
              <a:solidFill>
                <a:schemeClr val="accent1"/>
              </a:solidFill>
              <a:latin typeface="Trebuchet MS"/>
              <a:ea typeface="Trebuchet MS"/>
              <a:cs typeface="Trebuchet MS"/>
              <a:sym typeface="Trebuchet MS"/>
            </a:endParaRPr>
          </a:p>
        </p:txBody>
      </p:sp>
      <p:sp>
        <p:nvSpPr>
          <p:cNvPr id="787" name="Google Shape;787;p89"/>
          <p:cNvSpPr txBox="1">
            <a:spLocks noGrp="1"/>
          </p:cNvSpPr>
          <p:nvPr>
            <p:ph type="sldNum" idx="12"/>
          </p:nvPr>
        </p:nvSpPr>
        <p:spPr>
          <a:xfrm>
            <a:off x="6445250" y="4531519"/>
            <a:ext cx="5127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accent1"/>
              </a:buClr>
              <a:buSzPts val="900"/>
              <a:buFont typeface="Arial"/>
              <a:buNone/>
            </a:pPr>
            <a:fld id="{00000000-1234-1234-1234-123412341234}" type="slidenum">
              <a:rPr lang="en"/>
              <a:t>74</a:t>
            </a:fld>
            <a:endParaRPr/>
          </a:p>
        </p:txBody>
      </p:sp>
      <p:graphicFrame>
        <p:nvGraphicFramePr>
          <p:cNvPr id="788" name="Google Shape;788;p89"/>
          <p:cNvGraphicFramePr/>
          <p:nvPr/>
        </p:nvGraphicFramePr>
        <p:xfrm>
          <a:off x="267500" y="1375438"/>
          <a:ext cx="8497725" cy="3638340"/>
        </p:xfrm>
        <a:graphic>
          <a:graphicData uri="http://schemas.openxmlformats.org/drawingml/2006/table">
            <a:tbl>
              <a:tblPr>
                <a:noFill/>
                <a:tableStyleId>{C1943C77-7406-4B8D-9F7D-A2BB2387FFDD}</a:tableStyleId>
              </a:tblPr>
              <a:tblGrid>
                <a:gridCol w="1541825">
                  <a:extLst>
                    <a:ext uri="{9D8B030D-6E8A-4147-A177-3AD203B41FA5}">
                      <a16:colId xmlns:a16="http://schemas.microsoft.com/office/drawing/2014/main" val="20000"/>
                    </a:ext>
                  </a:extLst>
                </a:gridCol>
                <a:gridCol w="1400025">
                  <a:extLst>
                    <a:ext uri="{9D8B030D-6E8A-4147-A177-3AD203B41FA5}">
                      <a16:colId xmlns:a16="http://schemas.microsoft.com/office/drawing/2014/main" val="20001"/>
                    </a:ext>
                  </a:extLst>
                </a:gridCol>
                <a:gridCol w="1362650">
                  <a:extLst>
                    <a:ext uri="{9D8B030D-6E8A-4147-A177-3AD203B41FA5}">
                      <a16:colId xmlns:a16="http://schemas.microsoft.com/office/drawing/2014/main" val="20002"/>
                    </a:ext>
                  </a:extLst>
                </a:gridCol>
                <a:gridCol w="1428575">
                  <a:extLst>
                    <a:ext uri="{9D8B030D-6E8A-4147-A177-3AD203B41FA5}">
                      <a16:colId xmlns:a16="http://schemas.microsoft.com/office/drawing/2014/main" val="20003"/>
                    </a:ext>
                  </a:extLst>
                </a:gridCol>
                <a:gridCol w="1391175">
                  <a:extLst>
                    <a:ext uri="{9D8B030D-6E8A-4147-A177-3AD203B41FA5}">
                      <a16:colId xmlns:a16="http://schemas.microsoft.com/office/drawing/2014/main" val="20004"/>
                    </a:ext>
                  </a:extLst>
                </a:gridCol>
                <a:gridCol w="1373475">
                  <a:extLst>
                    <a:ext uri="{9D8B030D-6E8A-4147-A177-3AD203B41FA5}">
                      <a16:colId xmlns:a16="http://schemas.microsoft.com/office/drawing/2014/main" val="20005"/>
                    </a:ext>
                  </a:extLst>
                </a:gridCol>
              </a:tblGrid>
              <a:tr h="9386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HKU</a:t>
                      </a:r>
                      <a:endParaRPr sz="14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CA0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English</a:t>
                      </a:r>
                      <a:endParaRPr sz="14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CA0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Chinese</a:t>
                      </a:r>
                      <a:endParaRPr sz="14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CA0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Maths</a:t>
                      </a:r>
                      <a:endParaRPr sz="14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CA0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Liberal Studies</a:t>
                      </a:r>
                      <a:endParaRPr sz="14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CA0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4 core subjects &amp; best 2 electives</a:t>
                      </a:r>
                      <a:endParaRPr sz="14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CA08"/>
                    </a:solidFill>
                  </a:tcPr>
                </a:tc>
                <a:extLst>
                  <a:ext uri="{0D108BD9-81ED-4DB2-BD59-A6C34878D82A}">
                    <a16:rowId xmlns:a16="http://schemas.microsoft.com/office/drawing/2014/main" val="10000"/>
                  </a:ext>
                </a:extLst>
              </a:tr>
              <a:tr h="3257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LLB</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6.133</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5.649</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5.253</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5.667</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5.772</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r h="4833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BA(Literary Studies)/LLB</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6.056</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5.944</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5.444</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5.667</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5.815</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2"/>
                  </a:ext>
                </a:extLst>
              </a:tr>
              <a:tr h="3257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BBA(Law)/LLB</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6.222</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5.847</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5.819</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6.125</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6.086</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r h="3257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BSS(GL)/LLB</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6.275</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5.922</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5.353</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6.020</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5.918</a:t>
                      </a:r>
                      <a:endParaRPr sz="1100" b="1"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5162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Law School A (LLB)</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6.000</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5.444</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4.689</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5.511</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5.389</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162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Law School B (LLB)</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5.667</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4.373</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4.529</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4.647</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4.811</a:t>
                      </a:r>
                      <a:endParaRPr sz="1100" u="none" strike="noStrike" cap="none"/>
                    </a:p>
                  </a:txBody>
                  <a:tcPr marL="91425" marR="9142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2"/>
        <p:cNvGrpSpPr/>
        <p:nvPr/>
      </p:nvGrpSpPr>
      <p:grpSpPr>
        <a:xfrm>
          <a:off x="0" y="0"/>
          <a:ext cx="0" cy="0"/>
          <a:chOff x="0" y="0"/>
          <a:chExt cx="0" cy="0"/>
        </a:xfrm>
      </p:grpSpPr>
      <p:sp>
        <p:nvSpPr>
          <p:cNvPr id="793" name="Google Shape;793;p90"/>
          <p:cNvSpPr txBox="1">
            <a:spLocks noGrp="1"/>
          </p:cNvSpPr>
          <p:nvPr>
            <p:ph type="title" idx="4294967295"/>
          </p:nvPr>
        </p:nvSpPr>
        <p:spPr>
          <a:xfrm>
            <a:off x="193675" y="145248"/>
            <a:ext cx="8645400" cy="11268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mo"/>
              <a:buNone/>
            </a:pPr>
            <a:r>
              <a:rPr lang="en" sz="2400" b="1" i="0" u="none" strike="noStrike" cap="none">
                <a:solidFill>
                  <a:schemeClr val="dk1"/>
                </a:solidFill>
                <a:latin typeface="Arimo"/>
                <a:ea typeface="Arimo"/>
                <a:cs typeface="Arimo"/>
                <a:sym typeface="Arimo"/>
              </a:rPr>
              <a:t>Strategy for </a:t>
            </a:r>
            <a:br>
              <a:rPr lang="en" sz="2400" b="1" i="0" u="none" strike="noStrike" cap="none">
                <a:solidFill>
                  <a:schemeClr val="dk1"/>
                </a:solidFill>
                <a:latin typeface="Arimo"/>
                <a:ea typeface="Arimo"/>
                <a:cs typeface="Arimo"/>
                <a:sym typeface="Arimo"/>
              </a:rPr>
            </a:br>
            <a:r>
              <a:rPr lang="en" sz="2400" b="1" i="0" u="none" strike="noStrike" cap="none">
                <a:solidFill>
                  <a:schemeClr val="dk1"/>
                </a:solidFill>
                <a:latin typeface="Arimo"/>
                <a:ea typeface="Arimo"/>
                <a:cs typeface="Arimo"/>
                <a:sym typeface="Arimo"/>
              </a:rPr>
              <a:t> JUPAS (HKDSE) Applicants</a:t>
            </a:r>
            <a:br>
              <a:rPr lang="en" sz="2400" b="1" i="0" u="none" strike="noStrike" cap="none">
                <a:solidFill>
                  <a:schemeClr val="dk1"/>
                </a:solidFill>
                <a:latin typeface="Arimo"/>
                <a:ea typeface="Arimo"/>
                <a:cs typeface="Arimo"/>
                <a:sym typeface="Arimo"/>
              </a:rPr>
            </a:br>
            <a:r>
              <a:rPr lang="en" sz="2000" b="0" i="0" u="none" strike="noStrike" cap="none">
                <a:solidFill>
                  <a:schemeClr val="dk1"/>
                </a:solidFill>
                <a:latin typeface="Arimo"/>
                <a:ea typeface="Arimo"/>
                <a:cs typeface="Arimo"/>
                <a:sym typeface="Arimo"/>
              </a:rPr>
              <a:t>(Apply for Law whether you want to be a lawyer or not)</a:t>
            </a:r>
            <a:endParaRPr sz="3600" b="0" i="0" u="none" strike="noStrike" cap="none">
              <a:solidFill>
                <a:schemeClr val="accent1"/>
              </a:solidFill>
              <a:latin typeface="Trebuchet MS"/>
              <a:ea typeface="Trebuchet MS"/>
              <a:cs typeface="Trebuchet MS"/>
              <a:sym typeface="Trebuchet MS"/>
            </a:endParaRPr>
          </a:p>
        </p:txBody>
      </p:sp>
      <p:grpSp>
        <p:nvGrpSpPr>
          <p:cNvPr id="794" name="Google Shape;794;p90"/>
          <p:cNvGrpSpPr/>
          <p:nvPr/>
        </p:nvGrpSpPr>
        <p:grpSpPr>
          <a:xfrm>
            <a:off x="150987" y="1440528"/>
            <a:ext cx="8631300" cy="3507628"/>
            <a:chOff x="207962" y="1608137"/>
            <a:chExt cx="8631300" cy="4676838"/>
          </a:xfrm>
        </p:grpSpPr>
        <p:sp>
          <p:nvSpPr>
            <p:cNvPr id="795" name="Google Shape;795;p90"/>
            <p:cNvSpPr txBox="1"/>
            <p:nvPr/>
          </p:nvSpPr>
          <p:spPr>
            <a:xfrm>
              <a:off x="207962" y="1608137"/>
              <a:ext cx="2617800" cy="161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6" name="Google Shape;796;p90"/>
            <p:cNvSpPr txBox="1"/>
            <p:nvPr/>
          </p:nvSpPr>
          <p:spPr>
            <a:xfrm>
              <a:off x="2825750" y="1608137"/>
              <a:ext cx="6013500" cy="161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000"/>
                <a:buFont typeface="Arimo"/>
                <a:buNone/>
              </a:pPr>
              <a:r>
                <a:rPr lang="en" sz="2000" b="0" i="0" u="none" strike="noStrike" cap="none">
                  <a:solidFill>
                    <a:srgbClr val="FFFF00"/>
                  </a:solidFill>
                  <a:latin typeface="Arimo"/>
                  <a:ea typeface="Arimo"/>
                  <a:cs typeface="Arimo"/>
                  <a:sym typeface="Arimo"/>
                </a:rPr>
                <a:t>The JUPAS system will send you to the </a:t>
              </a:r>
              <a:r>
                <a:rPr lang="en" sz="2000" b="0" i="0" u="none" strike="noStrike" cap="none">
                  <a:solidFill>
                    <a:srgbClr val="FF0000"/>
                  </a:solidFill>
                  <a:latin typeface="Arimo"/>
                  <a:ea typeface="Arimo"/>
                  <a:cs typeface="Arimo"/>
                  <a:sym typeface="Arimo"/>
                </a:rPr>
                <a:t>FIRST</a:t>
              </a:r>
              <a:r>
                <a:rPr lang="en" sz="2000" b="0" i="0" u="none" strike="noStrike" cap="none">
                  <a:solidFill>
                    <a:srgbClr val="FFFF00"/>
                  </a:solidFill>
                  <a:latin typeface="Arimo"/>
                  <a:ea typeface="Arimo"/>
                  <a:cs typeface="Arimo"/>
                  <a:sym typeface="Arimo"/>
                </a:rPr>
                <a:t> programme that you meet its criteria</a:t>
              </a:r>
              <a:endParaRPr sz="1400" b="0" i="0" u="none" strike="noStrike" cap="none">
                <a:solidFill>
                  <a:srgbClr val="000000"/>
                </a:solidFill>
                <a:latin typeface="Arial"/>
                <a:ea typeface="Arial"/>
                <a:cs typeface="Arial"/>
                <a:sym typeface="Arial"/>
              </a:endParaRPr>
            </a:p>
          </p:txBody>
        </p:sp>
        <p:sp>
          <p:nvSpPr>
            <p:cNvPr id="797" name="Google Shape;797;p90"/>
            <p:cNvSpPr txBox="1"/>
            <p:nvPr/>
          </p:nvSpPr>
          <p:spPr>
            <a:xfrm>
              <a:off x="207962" y="3224212"/>
              <a:ext cx="26178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E.g. 4C+2E = 42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mo"/>
                <a:ea typeface="Arimo"/>
                <a:cs typeface="Arimo"/>
                <a:sym typeface="Arimo"/>
              </a:endParaRPr>
            </a:p>
          </p:txBody>
        </p:sp>
        <p:sp>
          <p:nvSpPr>
            <p:cNvPr id="798" name="Google Shape;798;p90"/>
            <p:cNvSpPr txBox="1"/>
            <p:nvPr/>
          </p:nvSpPr>
          <p:spPr>
            <a:xfrm>
              <a:off x="2825750" y="3224212"/>
              <a:ext cx="11778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Arimo"/>
                <a:buNone/>
              </a:pPr>
              <a:r>
                <a:rPr lang="en" sz="2000" b="1" i="0" u="none" strike="noStrike" cap="none">
                  <a:solidFill>
                    <a:schemeClr val="dk1"/>
                  </a:solidFill>
                  <a:latin typeface="Arimo"/>
                  <a:ea typeface="Arimo"/>
                  <a:cs typeface="Arimo"/>
                  <a:sym typeface="Arimo"/>
                </a:rPr>
                <a:t>1st choice</a:t>
              </a:r>
              <a:endParaRPr sz="1400" b="0" i="0" u="none" strike="noStrike" cap="none">
                <a:solidFill>
                  <a:srgbClr val="000000"/>
                </a:solidFill>
                <a:latin typeface="Arial"/>
                <a:ea typeface="Arial"/>
                <a:cs typeface="Arial"/>
                <a:sym typeface="Arial"/>
              </a:endParaRPr>
            </a:p>
          </p:txBody>
        </p:sp>
        <p:sp>
          <p:nvSpPr>
            <p:cNvPr id="799" name="Google Shape;799;p90"/>
            <p:cNvSpPr txBox="1"/>
            <p:nvPr/>
          </p:nvSpPr>
          <p:spPr>
            <a:xfrm>
              <a:off x="4003675" y="3224212"/>
              <a:ext cx="12525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2nd choice</a:t>
              </a:r>
              <a:endParaRPr sz="1400" b="0" i="0" u="none" strike="noStrike" cap="none">
                <a:solidFill>
                  <a:srgbClr val="000000"/>
                </a:solidFill>
                <a:latin typeface="Arial"/>
                <a:ea typeface="Arial"/>
                <a:cs typeface="Arial"/>
                <a:sym typeface="Arial"/>
              </a:endParaRPr>
            </a:p>
          </p:txBody>
        </p:sp>
        <p:sp>
          <p:nvSpPr>
            <p:cNvPr id="800" name="Google Shape;800;p90"/>
            <p:cNvSpPr txBox="1"/>
            <p:nvPr/>
          </p:nvSpPr>
          <p:spPr>
            <a:xfrm>
              <a:off x="5256212" y="3224212"/>
              <a:ext cx="10095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66CC"/>
                </a:buClr>
                <a:buSzPts val="2000"/>
                <a:buFont typeface="Arimo"/>
                <a:buNone/>
              </a:pPr>
              <a:r>
                <a:rPr lang="en" sz="2000" b="1" i="0" u="none" strike="noStrike" cap="none">
                  <a:solidFill>
                    <a:srgbClr val="3366CC"/>
                  </a:solidFill>
                  <a:latin typeface="Arimo"/>
                  <a:ea typeface="Arimo"/>
                  <a:cs typeface="Arimo"/>
                  <a:sym typeface="Arimo"/>
                </a:rPr>
                <a:t>3rd choice</a:t>
              </a:r>
              <a:endParaRPr sz="1400" b="0" i="0" u="none" strike="noStrike" cap="none">
                <a:solidFill>
                  <a:srgbClr val="000000"/>
                </a:solidFill>
                <a:latin typeface="Arial"/>
                <a:ea typeface="Arial"/>
                <a:cs typeface="Arial"/>
                <a:sym typeface="Arial"/>
              </a:endParaRPr>
            </a:p>
          </p:txBody>
        </p:sp>
        <p:sp>
          <p:nvSpPr>
            <p:cNvPr id="801" name="Google Shape;801;p90"/>
            <p:cNvSpPr txBox="1"/>
            <p:nvPr/>
          </p:nvSpPr>
          <p:spPr>
            <a:xfrm>
              <a:off x="6265862" y="3224212"/>
              <a:ext cx="12288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2" name="Google Shape;802;p90"/>
            <p:cNvSpPr txBox="1"/>
            <p:nvPr/>
          </p:nvSpPr>
          <p:spPr>
            <a:xfrm>
              <a:off x="7494587" y="3224212"/>
              <a:ext cx="1344600" cy="7605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Arimo"/>
                <a:buNone/>
              </a:pPr>
              <a:r>
                <a:rPr lang="en" sz="2000" b="1" i="0" u="none" strike="noStrike" cap="none">
                  <a:solidFill>
                    <a:schemeClr val="dk1"/>
                  </a:solidFill>
                  <a:latin typeface="Arimo"/>
                  <a:ea typeface="Arimo"/>
                  <a:cs typeface="Arimo"/>
                  <a:sym typeface="Arimo"/>
                </a:rPr>
                <a:t>JUPAS outcome</a:t>
              </a:r>
              <a:endParaRPr sz="1400" b="0" i="0" u="none" strike="noStrike" cap="none">
                <a:solidFill>
                  <a:srgbClr val="000000"/>
                </a:solidFill>
                <a:latin typeface="Arial"/>
                <a:ea typeface="Arial"/>
                <a:cs typeface="Arial"/>
                <a:sym typeface="Arial"/>
              </a:endParaRPr>
            </a:p>
          </p:txBody>
        </p:sp>
        <p:sp>
          <p:nvSpPr>
            <p:cNvPr id="803" name="Google Shape;803;p90"/>
            <p:cNvSpPr txBox="1"/>
            <p:nvPr/>
          </p:nvSpPr>
          <p:spPr>
            <a:xfrm>
              <a:off x="207962" y="3984625"/>
              <a:ext cx="26178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4" name="Google Shape;804;p90"/>
            <p:cNvSpPr txBox="1"/>
            <p:nvPr/>
          </p:nvSpPr>
          <p:spPr>
            <a:xfrm>
              <a:off x="2825750" y="3984625"/>
              <a:ext cx="11778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Arimo"/>
                <a:buNone/>
              </a:pPr>
              <a:r>
                <a:rPr lang="en" sz="2000" b="1" i="0" u="none" strike="noStrike" cap="none">
                  <a:solidFill>
                    <a:schemeClr val="dk1"/>
                  </a:solidFill>
                  <a:latin typeface="Arimo"/>
                  <a:ea typeface="Arimo"/>
                  <a:cs typeface="Arimo"/>
                  <a:sym typeface="Arimo"/>
                </a:rPr>
                <a:t>Science</a:t>
              </a:r>
              <a:endParaRPr sz="1400" b="0" i="0" u="none" strike="noStrike" cap="none">
                <a:solidFill>
                  <a:srgbClr val="000000"/>
                </a:solidFill>
                <a:latin typeface="Arial"/>
                <a:ea typeface="Arial"/>
                <a:cs typeface="Arial"/>
                <a:sym typeface="Arial"/>
              </a:endParaRPr>
            </a:p>
          </p:txBody>
        </p:sp>
        <p:sp>
          <p:nvSpPr>
            <p:cNvPr id="805" name="Google Shape;805;p90"/>
            <p:cNvSpPr txBox="1"/>
            <p:nvPr/>
          </p:nvSpPr>
          <p:spPr>
            <a:xfrm>
              <a:off x="4003675" y="3984625"/>
              <a:ext cx="12525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mo"/>
                <a:buNone/>
              </a:pPr>
              <a:r>
                <a:rPr lang="en" sz="2000" b="1" i="0" u="none" strike="noStrike" cap="none">
                  <a:solidFill>
                    <a:schemeClr val="lt1"/>
                  </a:solidFill>
                  <a:latin typeface="Arimo"/>
                  <a:ea typeface="Arimo"/>
                  <a:cs typeface="Arimo"/>
                  <a:sym typeface="Arimo"/>
                </a:rPr>
                <a:t>Law</a:t>
              </a:r>
              <a:endParaRPr sz="1400" b="0" i="0" u="none" strike="noStrike" cap="none">
                <a:solidFill>
                  <a:srgbClr val="000000"/>
                </a:solidFill>
                <a:latin typeface="Arial"/>
                <a:ea typeface="Arial"/>
                <a:cs typeface="Arial"/>
                <a:sym typeface="Arial"/>
              </a:endParaRPr>
            </a:p>
          </p:txBody>
        </p:sp>
        <p:sp>
          <p:nvSpPr>
            <p:cNvPr id="806" name="Google Shape;806;p90"/>
            <p:cNvSpPr txBox="1"/>
            <p:nvPr/>
          </p:nvSpPr>
          <p:spPr>
            <a:xfrm>
              <a:off x="5256212" y="3984625"/>
              <a:ext cx="10095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66CC"/>
                </a:buClr>
                <a:buSzPts val="2000"/>
                <a:buFont typeface="Arimo"/>
                <a:buNone/>
              </a:pPr>
              <a:r>
                <a:rPr lang="en" sz="2000" b="1" i="0" u="none" strike="noStrike" cap="none">
                  <a:solidFill>
                    <a:srgbClr val="3366CC"/>
                  </a:solidFill>
                  <a:latin typeface="Arimo"/>
                  <a:ea typeface="Arimo"/>
                  <a:cs typeface="Arimo"/>
                  <a:sym typeface="Arimo"/>
                </a:rPr>
                <a:t>Medic</a:t>
              </a:r>
              <a:endParaRPr sz="1400" b="0" i="0" u="none" strike="noStrike" cap="none">
                <a:solidFill>
                  <a:srgbClr val="000000"/>
                </a:solidFill>
                <a:latin typeface="Arial"/>
                <a:ea typeface="Arial"/>
                <a:cs typeface="Arial"/>
                <a:sym typeface="Arial"/>
              </a:endParaRPr>
            </a:p>
          </p:txBody>
        </p:sp>
        <p:sp>
          <p:nvSpPr>
            <p:cNvPr id="807" name="Google Shape;807;p90"/>
            <p:cNvSpPr txBox="1"/>
            <p:nvPr/>
          </p:nvSpPr>
          <p:spPr>
            <a:xfrm>
              <a:off x="6265862" y="3984625"/>
              <a:ext cx="12288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8" name="Google Shape;808;p90"/>
            <p:cNvSpPr txBox="1"/>
            <p:nvPr/>
          </p:nvSpPr>
          <p:spPr>
            <a:xfrm>
              <a:off x="7494587" y="3984625"/>
              <a:ext cx="1344600" cy="7017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Arimo"/>
                <a:buNone/>
              </a:pPr>
              <a:r>
                <a:rPr lang="en" sz="2000" b="1" i="0" u="none" strike="noStrike" cap="none">
                  <a:solidFill>
                    <a:schemeClr val="dk1"/>
                  </a:solidFill>
                  <a:latin typeface="Arimo"/>
                  <a:ea typeface="Arimo"/>
                  <a:cs typeface="Arimo"/>
                  <a:sym typeface="Arimo"/>
                </a:rPr>
                <a:t>Science</a:t>
              </a:r>
              <a:endParaRPr sz="1400" b="0" i="0" u="none" strike="noStrike" cap="none">
                <a:solidFill>
                  <a:srgbClr val="000000"/>
                </a:solidFill>
                <a:latin typeface="Arial"/>
                <a:ea typeface="Arial"/>
                <a:cs typeface="Arial"/>
                <a:sym typeface="Arial"/>
              </a:endParaRPr>
            </a:p>
          </p:txBody>
        </p:sp>
        <p:sp>
          <p:nvSpPr>
            <p:cNvPr id="809" name="Google Shape;809;p90"/>
            <p:cNvSpPr txBox="1"/>
            <p:nvPr/>
          </p:nvSpPr>
          <p:spPr>
            <a:xfrm>
              <a:off x="207962" y="4686300"/>
              <a:ext cx="8631300" cy="4731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mo"/>
                <a:buNone/>
              </a:pPr>
              <a:r>
                <a:rPr lang="en" sz="1800" b="1" i="0" u="none" strike="noStrike" cap="none">
                  <a:solidFill>
                    <a:schemeClr val="lt1"/>
                  </a:solidFill>
                  <a:latin typeface="Arimo"/>
                  <a:ea typeface="Arimo"/>
                  <a:cs typeface="Arimo"/>
                  <a:sym typeface="Arimo"/>
                </a:rPr>
                <a:t>(You won’t go to 2nd/3rd choice even if you also meet their criteria)</a:t>
              </a:r>
              <a:endParaRPr sz="1400" b="0" i="0" u="none" strike="noStrike" cap="none">
                <a:solidFill>
                  <a:srgbClr val="000000"/>
                </a:solidFill>
                <a:latin typeface="Arial"/>
                <a:ea typeface="Arial"/>
                <a:cs typeface="Arial"/>
                <a:sym typeface="Arial"/>
              </a:endParaRPr>
            </a:p>
          </p:txBody>
        </p:sp>
        <p:sp>
          <p:nvSpPr>
            <p:cNvPr id="810" name="Google Shape;810;p90"/>
            <p:cNvSpPr txBox="1"/>
            <p:nvPr/>
          </p:nvSpPr>
          <p:spPr>
            <a:xfrm>
              <a:off x="207962" y="5159375"/>
              <a:ext cx="8631300" cy="1125600"/>
            </a:xfrm>
            <a:prstGeom prst="rect">
              <a:avLst/>
            </a:prstGeom>
            <a:solidFill>
              <a:srgbClr val="A6A6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Arimo"/>
                <a:buNone/>
              </a:pPr>
              <a:r>
                <a:rPr lang="en" sz="1400" b="1" i="0" u="none" strike="noStrike" cap="none">
                  <a:solidFill>
                    <a:schemeClr val="lt1"/>
                  </a:solidFill>
                  <a:latin typeface="Arimo"/>
                  <a:ea typeface="Arimo"/>
                  <a:cs typeface="Arimo"/>
                  <a:sym typeface="Arimo"/>
                </a:rPr>
                <a:t> </a:t>
              </a:r>
              <a:r>
                <a:rPr lang="en" sz="1400" b="1" i="0" u="none" strike="noStrike" cap="none">
                  <a:solidFill>
                    <a:schemeClr val="lt1"/>
                  </a:solidFill>
                  <a:latin typeface="Arial"/>
                  <a:ea typeface="Arial"/>
                  <a:cs typeface="Arial"/>
                  <a:sym typeface="Arial"/>
                </a:rPr>
                <a:t>● </a:t>
              </a:r>
              <a:r>
                <a:rPr lang="en" sz="1400" b="1" i="0" u="none" strike="noStrike" cap="none">
                  <a:solidFill>
                    <a:schemeClr val="lt1"/>
                  </a:solidFill>
                  <a:latin typeface="Arimo"/>
                  <a:ea typeface="Arimo"/>
                  <a:cs typeface="Arimo"/>
                  <a:sym typeface="Arimo"/>
                </a:rPr>
                <a:t>If your 4C+2E = 34 or above, </a:t>
              </a:r>
              <a:r>
                <a:rPr lang="en" sz="1400" b="1" i="0" u="none" strike="noStrike" cap="none">
                  <a:solidFill>
                    <a:schemeClr val="lt1"/>
                  </a:solidFill>
                  <a:latin typeface="Arial"/>
                  <a:ea typeface="Arial"/>
                  <a:cs typeface="Arial"/>
                  <a:sym typeface="Arial"/>
                </a:rPr>
                <a:t>g</a:t>
              </a:r>
              <a:r>
                <a:rPr lang="en" sz="1400" b="1" i="0" u="none" strike="noStrike" cap="none">
                  <a:solidFill>
                    <a:schemeClr val="lt1"/>
                  </a:solidFill>
                  <a:latin typeface="Arimo"/>
                  <a:ea typeface="Arimo"/>
                  <a:cs typeface="Arimo"/>
                  <a:sym typeface="Arimo"/>
                </a:rPr>
                <a:t>ood chance of getting into Law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lt1"/>
                </a:buClr>
                <a:buSzPts val="2000"/>
                <a:buFont typeface="Arial"/>
                <a:buNone/>
              </a:pPr>
              <a:r>
                <a:rPr lang="en" sz="1400" b="1" i="0" u="none" strike="noStrike" cap="none">
                  <a:solidFill>
                    <a:schemeClr val="lt1"/>
                  </a:solidFill>
                  <a:latin typeface="Arial"/>
                  <a:ea typeface="Arial"/>
                  <a:cs typeface="Arial"/>
                  <a:sym typeface="Arial"/>
                </a:rPr>
                <a:t> ● </a:t>
              </a:r>
              <a:r>
                <a:rPr lang="en" sz="1400" b="1" i="0" u="none" strike="noStrike" cap="none">
                  <a:solidFill>
                    <a:schemeClr val="lt1"/>
                  </a:solidFill>
                  <a:latin typeface="Arimo"/>
                  <a:ea typeface="Arimo"/>
                  <a:cs typeface="Arimo"/>
                  <a:sym typeface="Arimo"/>
                </a:rPr>
                <a:t>Actual minimum varies from year to year, around 33 or 34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lt1"/>
                </a:buClr>
                <a:buSzPts val="2000"/>
                <a:buFont typeface="Arimo"/>
                <a:buNone/>
              </a:pPr>
              <a:r>
                <a:rPr lang="en" sz="1400" b="1" i="0" u="none" strike="noStrike" cap="none">
                  <a:solidFill>
                    <a:schemeClr val="lt1"/>
                  </a:solidFill>
                  <a:latin typeface="Arimo"/>
                  <a:ea typeface="Arimo"/>
                  <a:cs typeface="Arimo"/>
                  <a:sym typeface="Arimo"/>
                </a:rPr>
                <a:t> </a:t>
              </a:r>
              <a:r>
                <a:rPr lang="en" sz="1400" b="1" i="0" u="none" strike="noStrike" cap="none">
                  <a:solidFill>
                    <a:schemeClr val="lt1"/>
                  </a:solidFill>
                  <a:latin typeface="Arial"/>
                  <a:ea typeface="Arial"/>
                  <a:cs typeface="Arial"/>
                  <a:sym typeface="Arial"/>
                </a:rPr>
                <a:t>● </a:t>
              </a:r>
              <a:r>
                <a:rPr lang="en" sz="1400" b="1" i="0" u="none" strike="noStrike" cap="none">
                  <a:solidFill>
                    <a:schemeClr val="lt1"/>
                  </a:solidFill>
                  <a:latin typeface="Arimo"/>
                  <a:ea typeface="Arimo"/>
                  <a:cs typeface="Arimo"/>
                  <a:sym typeface="Arimo"/>
                </a:rPr>
                <a:t>When you re-prioritize, put us as </a:t>
              </a:r>
              <a:r>
                <a:rPr lang="en" sz="1400" b="1" i="0" u="none" strike="noStrike" cap="none">
                  <a:solidFill>
                    <a:srgbClr val="FF0000"/>
                  </a:solidFill>
                  <a:latin typeface="Arimo"/>
                  <a:ea typeface="Arimo"/>
                  <a:cs typeface="Arimo"/>
                  <a:sym typeface="Arimo"/>
                </a:rPr>
                <a:t>FIRST</a:t>
              </a:r>
              <a:r>
                <a:rPr lang="en" sz="1400" b="1" i="0" u="none" strike="noStrike" cap="none">
                  <a:solidFill>
                    <a:schemeClr val="lt1"/>
                  </a:solidFill>
                  <a:latin typeface="Arimo"/>
                  <a:ea typeface="Arimo"/>
                  <a:cs typeface="Arimo"/>
                  <a:sym typeface="Arimo"/>
                </a:rPr>
                <a:t> choice</a:t>
              </a:r>
              <a:endParaRPr sz="1400" b="0" i="0" u="none" strike="noStrike" cap="none">
                <a:solidFill>
                  <a:srgbClr val="000000"/>
                </a:solidFill>
                <a:latin typeface="Arial"/>
                <a:ea typeface="Arial"/>
                <a:cs typeface="Arial"/>
                <a:sym typeface="Arial"/>
              </a:endParaRPr>
            </a:p>
          </p:txBody>
        </p:sp>
        <p:cxnSp>
          <p:nvCxnSpPr>
            <p:cNvPr id="811" name="Google Shape;811;p90"/>
            <p:cNvCxnSpPr/>
            <p:nvPr/>
          </p:nvCxnSpPr>
          <p:spPr>
            <a:xfrm>
              <a:off x="2825750" y="1608137"/>
              <a:ext cx="0" cy="3078300"/>
            </a:xfrm>
            <a:prstGeom prst="straightConnector1">
              <a:avLst/>
            </a:prstGeom>
            <a:noFill/>
            <a:ln w="12700" cap="flat" cmpd="sng">
              <a:solidFill>
                <a:schemeClr val="dk1"/>
              </a:solidFill>
              <a:prstDash val="solid"/>
              <a:miter lim="800000"/>
              <a:headEnd type="none" w="sm" len="sm"/>
              <a:tailEnd type="none" w="sm" len="sm"/>
            </a:ln>
          </p:spPr>
        </p:cxnSp>
        <p:cxnSp>
          <p:nvCxnSpPr>
            <p:cNvPr id="812" name="Google Shape;812;p90"/>
            <p:cNvCxnSpPr/>
            <p:nvPr/>
          </p:nvCxnSpPr>
          <p:spPr>
            <a:xfrm>
              <a:off x="207962" y="3224212"/>
              <a:ext cx="8631300" cy="0"/>
            </a:xfrm>
            <a:prstGeom prst="straightConnector1">
              <a:avLst/>
            </a:prstGeom>
            <a:noFill/>
            <a:ln w="38100" cap="flat" cmpd="sng">
              <a:solidFill>
                <a:schemeClr val="dk1"/>
              </a:solidFill>
              <a:prstDash val="solid"/>
              <a:miter lim="800000"/>
              <a:headEnd type="none" w="sm" len="sm"/>
              <a:tailEnd type="none" w="sm" len="sm"/>
            </a:ln>
          </p:spPr>
        </p:cxnSp>
        <p:cxnSp>
          <p:nvCxnSpPr>
            <p:cNvPr id="813" name="Google Shape;813;p90"/>
            <p:cNvCxnSpPr/>
            <p:nvPr/>
          </p:nvCxnSpPr>
          <p:spPr>
            <a:xfrm>
              <a:off x="207962" y="3984625"/>
              <a:ext cx="8631300" cy="0"/>
            </a:xfrm>
            <a:prstGeom prst="straightConnector1">
              <a:avLst/>
            </a:prstGeom>
            <a:noFill/>
            <a:ln w="12700" cap="flat" cmpd="sng">
              <a:solidFill>
                <a:schemeClr val="dk1"/>
              </a:solidFill>
              <a:prstDash val="solid"/>
              <a:miter lim="800000"/>
              <a:headEnd type="none" w="sm" len="sm"/>
              <a:tailEnd type="none" w="sm" len="sm"/>
            </a:ln>
          </p:spPr>
        </p:cxnSp>
        <p:cxnSp>
          <p:nvCxnSpPr>
            <p:cNvPr id="814" name="Google Shape;814;p90"/>
            <p:cNvCxnSpPr/>
            <p:nvPr/>
          </p:nvCxnSpPr>
          <p:spPr>
            <a:xfrm>
              <a:off x="207962" y="4686300"/>
              <a:ext cx="8631300" cy="0"/>
            </a:xfrm>
            <a:prstGeom prst="straightConnector1">
              <a:avLst/>
            </a:prstGeom>
            <a:noFill/>
            <a:ln w="12700" cap="flat" cmpd="sng">
              <a:solidFill>
                <a:schemeClr val="dk1"/>
              </a:solidFill>
              <a:prstDash val="solid"/>
              <a:miter lim="800000"/>
              <a:headEnd type="none" w="sm" len="sm"/>
              <a:tailEnd type="none" w="sm" len="sm"/>
            </a:ln>
          </p:spPr>
        </p:cxnSp>
        <p:cxnSp>
          <p:nvCxnSpPr>
            <p:cNvPr id="815" name="Google Shape;815;p90"/>
            <p:cNvCxnSpPr/>
            <p:nvPr/>
          </p:nvCxnSpPr>
          <p:spPr>
            <a:xfrm>
              <a:off x="207962" y="5159375"/>
              <a:ext cx="8631300" cy="0"/>
            </a:xfrm>
            <a:prstGeom prst="straightConnector1">
              <a:avLst/>
            </a:prstGeom>
            <a:noFill/>
            <a:ln w="12700" cap="flat" cmpd="sng">
              <a:solidFill>
                <a:schemeClr val="dk1"/>
              </a:solidFill>
              <a:prstDash val="solid"/>
              <a:miter lim="800000"/>
              <a:headEnd type="none" w="sm" len="sm"/>
              <a:tailEnd type="none" w="sm" len="sm"/>
            </a:ln>
          </p:spPr>
        </p:cxnSp>
        <p:cxnSp>
          <p:nvCxnSpPr>
            <p:cNvPr id="816" name="Google Shape;816;p90"/>
            <p:cNvCxnSpPr/>
            <p:nvPr/>
          </p:nvCxnSpPr>
          <p:spPr>
            <a:xfrm>
              <a:off x="207962" y="1608137"/>
              <a:ext cx="0" cy="4676700"/>
            </a:xfrm>
            <a:prstGeom prst="straightConnector1">
              <a:avLst/>
            </a:prstGeom>
            <a:noFill/>
            <a:ln w="12700" cap="flat" cmpd="sng">
              <a:solidFill>
                <a:schemeClr val="dk1"/>
              </a:solidFill>
              <a:prstDash val="solid"/>
              <a:miter lim="800000"/>
              <a:headEnd type="none" w="sm" len="sm"/>
              <a:tailEnd type="none" w="sm" len="sm"/>
            </a:ln>
          </p:spPr>
        </p:cxnSp>
        <p:cxnSp>
          <p:nvCxnSpPr>
            <p:cNvPr id="817" name="Google Shape;817;p90"/>
            <p:cNvCxnSpPr/>
            <p:nvPr/>
          </p:nvCxnSpPr>
          <p:spPr>
            <a:xfrm>
              <a:off x="8839200" y="1608137"/>
              <a:ext cx="0" cy="4676700"/>
            </a:xfrm>
            <a:prstGeom prst="straightConnector1">
              <a:avLst/>
            </a:prstGeom>
            <a:noFill/>
            <a:ln w="12700" cap="flat" cmpd="sng">
              <a:solidFill>
                <a:schemeClr val="dk1"/>
              </a:solidFill>
              <a:prstDash val="solid"/>
              <a:miter lim="800000"/>
              <a:headEnd type="none" w="sm" len="sm"/>
              <a:tailEnd type="none" w="sm" len="sm"/>
            </a:ln>
          </p:spPr>
        </p:cxnSp>
        <p:cxnSp>
          <p:nvCxnSpPr>
            <p:cNvPr id="818" name="Google Shape;818;p90"/>
            <p:cNvCxnSpPr/>
            <p:nvPr/>
          </p:nvCxnSpPr>
          <p:spPr>
            <a:xfrm>
              <a:off x="207962" y="1608137"/>
              <a:ext cx="8631300" cy="0"/>
            </a:xfrm>
            <a:prstGeom prst="straightConnector1">
              <a:avLst/>
            </a:prstGeom>
            <a:noFill/>
            <a:ln w="12700" cap="flat" cmpd="sng">
              <a:solidFill>
                <a:schemeClr val="dk1"/>
              </a:solidFill>
              <a:prstDash val="solid"/>
              <a:miter lim="800000"/>
              <a:headEnd type="none" w="sm" len="sm"/>
              <a:tailEnd type="none" w="sm" len="sm"/>
            </a:ln>
          </p:spPr>
        </p:cxnSp>
        <p:cxnSp>
          <p:nvCxnSpPr>
            <p:cNvPr id="819" name="Google Shape;819;p90"/>
            <p:cNvCxnSpPr/>
            <p:nvPr/>
          </p:nvCxnSpPr>
          <p:spPr>
            <a:xfrm>
              <a:off x="207962" y="6284912"/>
              <a:ext cx="8631300" cy="0"/>
            </a:xfrm>
            <a:prstGeom prst="straightConnector1">
              <a:avLst/>
            </a:prstGeom>
            <a:noFill/>
            <a:ln w="12700" cap="flat" cmpd="sng">
              <a:solidFill>
                <a:schemeClr val="dk1"/>
              </a:solidFill>
              <a:prstDash val="solid"/>
              <a:miter lim="800000"/>
              <a:headEnd type="none" w="sm" len="sm"/>
              <a:tailEnd type="none" w="sm" len="sm"/>
            </a:ln>
          </p:spPr>
        </p:cxnSp>
        <p:cxnSp>
          <p:nvCxnSpPr>
            <p:cNvPr id="820" name="Google Shape;820;p90"/>
            <p:cNvCxnSpPr/>
            <p:nvPr/>
          </p:nvCxnSpPr>
          <p:spPr>
            <a:xfrm>
              <a:off x="4003675" y="3224212"/>
              <a:ext cx="0" cy="1462200"/>
            </a:xfrm>
            <a:prstGeom prst="straightConnector1">
              <a:avLst/>
            </a:prstGeom>
            <a:noFill/>
            <a:ln w="12700" cap="flat" cmpd="sng">
              <a:solidFill>
                <a:schemeClr val="dk1"/>
              </a:solidFill>
              <a:prstDash val="solid"/>
              <a:miter lim="800000"/>
              <a:headEnd type="none" w="sm" len="sm"/>
              <a:tailEnd type="none" w="sm" len="sm"/>
            </a:ln>
          </p:spPr>
        </p:cxnSp>
        <p:cxnSp>
          <p:nvCxnSpPr>
            <p:cNvPr id="821" name="Google Shape;821;p90"/>
            <p:cNvCxnSpPr/>
            <p:nvPr/>
          </p:nvCxnSpPr>
          <p:spPr>
            <a:xfrm>
              <a:off x="5256212" y="3224212"/>
              <a:ext cx="0" cy="1462200"/>
            </a:xfrm>
            <a:prstGeom prst="straightConnector1">
              <a:avLst/>
            </a:prstGeom>
            <a:noFill/>
            <a:ln w="12700" cap="flat" cmpd="sng">
              <a:solidFill>
                <a:schemeClr val="dk1"/>
              </a:solidFill>
              <a:prstDash val="solid"/>
              <a:miter lim="800000"/>
              <a:headEnd type="none" w="sm" len="sm"/>
              <a:tailEnd type="none" w="sm" len="sm"/>
            </a:ln>
          </p:spPr>
        </p:cxnSp>
        <p:cxnSp>
          <p:nvCxnSpPr>
            <p:cNvPr id="822" name="Google Shape;822;p90"/>
            <p:cNvCxnSpPr/>
            <p:nvPr/>
          </p:nvCxnSpPr>
          <p:spPr>
            <a:xfrm>
              <a:off x="6265862" y="3224212"/>
              <a:ext cx="0" cy="1462200"/>
            </a:xfrm>
            <a:prstGeom prst="straightConnector1">
              <a:avLst/>
            </a:prstGeom>
            <a:noFill/>
            <a:ln w="12700" cap="flat" cmpd="sng">
              <a:solidFill>
                <a:schemeClr val="dk1"/>
              </a:solidFill>
              <a:prstDash val="solid"/>
              <a:miter lim="800000"/>
              <a:headEnd type="none" w="sm" len="sm"/>
              <a:tailEnd type="none" w="sm" len="sm"/>
            </a:ln>
          </p:spPr>
        </p:cxnSp>
        <p:cxnSp>
          <p:nvCxnSpPr>
            <p:cNvPr id="823" name="Google Shape;823;p90"/>
            <p:cNvCxnSpPr/>
            <p:nvPr/>
          </p:nvCxnSpPr>
          <p:spPr>
            <a:xfrm>
              <a:off x="7494587" y="3224212"/>
              <a:ext cx="0" cy="146220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8</a:t>
            </a:fld>
            <a:endParaRPr/>
          </a:p>
        </p:txBody>
      </p:sp>
      <p:sp>
        <p:nvSpPr>
          <p:cNvPr id="153" name="Google Shape;153;p2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solidFill>
                  <a:schemeClr val="accent2"/>
                </a:solidFill>
              </a:rPr>
              <a:t>Importance of Freedom of Speech</a:t>
            </a:r>
            <a:endParaRPr dirty="0">
              <a:solidFill>
                <a:schemeClr val="accent2"/>
              </a:solidFill>
            </a:endParaRPr>
          </a:p>
        </p:txBody>
      </p:sp>
      <p:sp>
        <p:nvSpPr>
          <p:cNvPr id="154" name="Google Shape;154;p23"/>
          <p:cNvSpPr txBox="1"/>
          <p:nvPr/>
        </p:nvSpPr>
        <p:spPr>
          <a:xfrm>
            <a:off x="496169" y="1187129"/>
            <a:ext cx="8162100" cy="1977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accent2"/>
              </a:buClr>
              <a:buSzPts val="2400"/>
              <a:buFont typeface="Crimson Text"/>
              <a:buAutoNum type="arabicPeriod"/>
            </a:pPr>
            <a:r>
              <a:rPr lang="en" sz="2400" b="1" i="0" u="none" strike="noStrike" cap="none">
                <a:solidFill>
                  <a:schemeClr val="accent2"/>
                </a:solidFill>
                <a:latin typeface="Crimson Text"/>
                <a:ea typeface="Crimson Text"/>
                <a:cs typeface="Crimson Text"/>
                <a:sym typeface="Crimson Text"/>
              </a:rPr>
              <a:t>Discover the Truth</a:t>
            </a:r>
            <a:endParaRPr sz="2400" b="1" i="0" u="none" strike="noStrike" cap="none">
              <a:solidFill>
                <a:schemeClr val="accent2"/>
              </a:solidFill>
              <a:latin typeface="Crimson Text"/>
              <a:ea typeface="Crimson Text"/>
              <a:cs typeface="Crimson Text"/>
              <a:sym typeface="Crimson Text"/>
            </a:endParaRPr>
          </a:p>
          <a:p>
            <a:pPr marL="45720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p:txBody>
      </p:sp>
      <p:sp>
        <p:nvSpPr>
          <p:cNvPr id="155" name="Google Shape;155;p23"/>
          <p:cNvSpPr/>
          <p:nvPr/>
        </p:nvSpPr>
        <p:spPr>
          <a:xfrm rot="-286">
            <a:off x="5236575" y="3863065"/>
            <a:ext cx="3608400" cy="981600"/>
          </a:xfrm>
          <a:prstGeom prst="roundRect">
            <a:avLst>
              <a:gd name="adj" fmla="val 16667"/>
            </a:avLst>
          </a:prstGeom>
          <a:solidFill>
            <a:srgbClr val="6FA8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3600" b="1" i="0" u="none" strike="noStrike" cap="none">
                <a:solidFill>
                  <a:srgbClr val="FFFFFF"/>
                </a:solidFill>
                <a:latin typeface="Open Sans"/>
                <a:ea typeface="Open Sans"/>
                <a:cs typeface="Open Sans"/>
                <a:sym typeface="Open Sans"/>
              </a:rPr>
              <a:t>Geocentrism</a:t>
            </a:r>
            <a:endParaRPr sz="3600" b="0" i="0" u="none" strike="noStrike" cap="none">
              <a:solidFill>
                <a:srgbClr val="FFFFFF"/>
              </a:solidFill>
              <a:latin typeface="Arial"/>
              <a:ea typeface="Arial"/>
              <a:cs typeface="Arial"/>
              <a:sym typeface="Arial"/>
            </a:endParaRPr>
          </a:p>
        </p:txBody>
      </p:sp>
      <p:sp>
        <p:nvSpPr>
          <p:cNvPr id="156" name="Google Shape;156;p23"/>
          <p:cNvSpPr/>
          <p:nvPr/>
        </p:nvSpPr>
        <p:spPr>
          <a:xfrm rot="286">
            <a:off x="1447150" y="3863050"/>
            <a:ext cx="3608400" cy="981600"/>
          </a:xfrm>
          <a:prstGeom prst="roundRect">
            <a:avLst>
              <a:gd name="adj" fmla="val 16667"/>
            </a:avLst>
          </a:pr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114300" marR="0" lvl="0" indent="0" algn="ctr" rtl="0">
              <a:lnSpc>
                <a:spcPct val="115000"/>
              </a:lnSpc>
              <a:spcBef>
                <a:spcPts val="0"/>
              </a:spcBef>
              <a:spcAft>
                <a:spcPts val="0"/>
              </a:spcAft>
              <a:buClr>
                <a:srgbClr val="000000"/>
              </a:buClr>
              <a:buSzPts val="1800"/>
              <a:buFont typeface="Arial"/>
              <a:buNone/>
            </a:pPr>
            <a:r>
              <a:rPr lang="en" sz="3600" b="1" i="0" u="none" strike="noStrike" cap="none">
                <a:solidFill>
                  <a:srgbClr val="FFFFFF"/>
                </a:solidFill>
                <a:latin typeface="Open Sans"/>
                <a:ea typeface="Open Sans"/>
                <a:cs typeface="Open Sans"/>
                <a:sym typeface="Open Sans"/>
              </a:rPr>
              <a:t>Heliocentrism</a:t>
            </a:r>
            <a:endParaRPr sz="3600" b="0" i="0" u="none" strike="noStrike" cap="none">
              <a:solidFill>
                <a:srgbClr val="FFFFFF"/>
              </a:solidFill>
              <a:latin typeface="Arial"/>
              <a:ea typeface="Arial"/>
              <a:cs typeface="Arial"/>
              <a:sym typeface="Arial"/>
            </a:endParaRPr>
          </a:p>
        </p:txBody>
      </p:sp>
      <p:pic>
        <p:nvPicPr>
          <p:cNvPr id="157" name="Google Shape;157;p23"/>
          <p:cNvPicPr preferRelativeResize="0"/>
          <p:nvPr/>
        </p:nvPicPr>
        <p:blipFill rotWithShape="1">
          <a:blip r:embed="rId3">
            <a:alphaModFix/>
          </a:blip>
          <a:srcRect/>
          <a:stretch/>
        </p:blipFill>
        <p:spPr>
          <a:xfrm rot="391134">
            <a:off x="6322900" y="139934"/>
            <a:ext cx="2571750" cy="1870017"/>
          </a:xfrm>
          <a:prstGeom prst="rect">
            <a:avLst/>
          </a:prstGeom>
          <a:noFill/>
          <a:ln>
            <a:noFill/>
          </a:ln>
        </p:spPr>
      </p:pic>
      <p:pic>
        <p:nvPicPr>
          <p:cNvPr id="158" name="Google Shape;158;p23"/>
          <p:cNvPicPr preferRelativeResize="0"/>
          <p:nvPr/>
        </p:nvPicPr>
        <p:blipFill rotWithShape="1">
          <a:blip r:embed="rId4">
            <a:alphaModFix/>
          </a:blip>
          <a:srcRect/>
          <a:stretch/>
        </p:blipFill>
        <p:spPr>
          <a:xfrm>
            <a:off x="1544550" y="1995525"/>
            <a:ext cx="2984050" cy="1871700"/>
          </a:xfrm>
          <a:prstGeom prst="rect">
            <a:avLst/>
          </a:prstGeom>
          <a:noFill/>
          <a:ln>
            <a:noFill/>
          </a:ln>
        </p:spPr>
      </p:pic>
      <p:pic>
        <p:nvPicPr>
          <p:cNvPr id="159" name="Google Shape;159;p23"/>
          <p:cNvPicPr preferRelativeResize="0"/>
          <p:nvPr/>
        </p:nvPicPr>
        <p:blipFill rotWithShape="1">
          <a:blip r:embed="rId5">
            <a:alphaModFix/>
          </a:blip>
          <a:srcRect/>
          <a:stretch/>
        </p:blipFill>
        <p:spPr>
          <a:xfrm>
            <a:off x="6024513" y="1771725"/>
            <a:ext cx="2447925" cy="2095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3"/>
        <p:cNvGrpSpPr/>
        <p:nvPr/>
      </p:nvGrpSpPr>
      <p:grpSpPr>
        <a:xfrm>
          <a:off x="0" y="0"/>
          <a:ext cx="0" cy="0"/>
          <a:chOff x="0" y="0"/>
          <a:chExt cx="0" cy="0"/>
        </a:xfrm>
      </p:grpSpPr>
      <p:sp>
        <p:nvSpPr>
          <p:cNvPr id="164" name="Google Shape;16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sp>
        <p:nvSpPr>
          <p:cNvPr id="165" name="Google Shape;165;p2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solidFill>
                  <a:schemeClr val="accent2"/>
                </a:solidFill>
              </a:rPr>
              <a:t>Importance of Freedom of Speech</a:t>
            </a:r>
            <a:endParaRPr dirty="0">
              <a:solidFill>
                <a:schemeClr val="accent2"/>
              </a:solidFill>
            </a:endParaRPr>
          </a:p>
        </p:txBody>
      </p:sp>
      <p:sp>
        <p:nvSpPr>
          <p:cNvPr id="166" name="Google Shape;166;p24"/>
          <p:cNvSpPr txBox="1"/>
          <p:nvPr/>
        </p:nvSpPr>
        <p:spPr>
          <a:xfrm>
            <a:off x="538775" y="1299750"/>
            <a:ext cx="8162100" cy="1977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accent2"/>
              </a:buClr>
              <a:buSzPts val="2400"/>
              <a:buFont typeface="Crimson Text"/>
              <a:buAutoNum type="arabicPeriod"/>
            </a:pPr>
            <a:r>
              <a:rPr lang="en" sz="2400" b="1" i="0" u="none" strike="noStrike" cap="none">
                <a:solidFill>
                  <a:schemeClr val="accent2"/>
                </a:solidFill>
                <a:latin typeface="Crimson Text"/>
                <a:ea typeface="Crimson Text"/>
                <a:cs typeface="Crimson Text"/>
                <a:sym typeface="Crimson Text"/>
              </a:rPr>
              <a:t>Discover the Truth</a:t>
            </a:r>
            <a:endParaRPr sz="2400" b="1" i="0" u="none" strike="noStrike" cap="none">
              <a:solidFill>
                <a:schemeClr val="accent2"/>
              </a:solidFill>
              <a:latin typeface="Crimson Text"/>
              <a:ea typeface="Crimson Text"/>
              <a:cs typeface="Crimson Text"/>
              <a:sym typeface="Crimson Text"/>
            </a:endParaRPr>
          </a:p>
          <a:p>
            <a:pPr marL="45720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34343"/>
              </a:solidFill>
              <a:latin typeface="Crimson Text"/>
              <a:ea typeface="Crimson Text"/>
              <a:cs typeface="Crimson Text"/>
              <a:sym typeface="Crimson Text"/>
            </a:endParaRPr>
          </a:p>
        </p:txBody>
      </p:sp>
      <p:pic>
        <p:nvPicPr>
          <p:cNvPr id="167" name="Google Shape;167;p24"/>
          <p:cNvPicPr preferRelativeResize="0"/>
          <p:nvPr/>
        </p:nvPicPr>
        <p:blipFill rotWithShape="1">
          <a:blip r:embed="rId3">
            <a:alphaModFix/>
          </a:blip>
          <a:srcRect/>
          <a:stretch/>
        </p:blipFill>
        <p:spPr>
          <a:xfrm rot="391134">
            <a:off x="6322900" y="139934"/>
            <a:ext cx="2571750" cy="1870017"/>
          </a:xfrm>
          <a:prstGeom prst="rect">
            <a:avLst/>
          </a:prstGeom>
          <a:noFill/>
          <a:ln>
            <a:noFill/>
          </a:ln>
        </p:spPr>
      </p:pic>
      <p:pic>
        <p:nvPicPr>
          <p:cNvPr id="168" name="Google Shape;168;p24"/>
          <p:cNvPicPr preferRelativeResize="0"/>
          <p:nvPr/>
        </p:nvPicPr>
        <p:blipFill rotWithShape="1">
          <a:blip r:embed="rId4">
            <a:alphaModFix/>
          </a:blip>
          <a:srcRect/>
          <a:stretch/>
        </p:blipFill>
        <p:spPr>
          <a:xfrm>
            <a:off x="1526750" y="1888200"/>
            <a:ext cx="5715000" cy="285750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3326</Words>
  <Application>Microsoft Office PowerPoint</Application>
  <PresentationFormat>On-screen Show (16:9)</PresentationFormat>
  <Paragraphs>628</Paragraphs>
  <Slides>75</Slides>
  <Notes>75</Notes>
  <HiddenSlides>3</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75</vt:i4>
      </vt:variant>
    </vt:vector>
  </HeadingPairs>
  <TitlesOfParts>
    <vt:vector size="88" baseType="lpstr">
      <vt:lpstr>Arial</vt:lpstr>
      <vt:lpstr>Fjalla One</vt:lpstr>
      <vt:lpstr>PT Sans Narrow</vt:lpstr>
      <vt:lpstr>Trebuchet MS</vt:lpstr>
      <vt:lpstr>Alegreya</vt:lpstr>
      <vt:lpstr>Microsoft JhengHei</vt:lpstr>
      <vt:lpstr>Crimson Text</vt:lpstr>
      <vt:lpstr>Open Sans</vt:lpstr>
      <vt:lpstr>Arimo</vt:lpstr>
      <vt:lpstr>Times New Roman</vt:lpstr>
      <vt:lpstr>Noto Sans Symbols</vt:lpstr>
      <vt:lpstr>Tropic</vt:lpstr>
      <vt:lpstr>2_Facet</vt:lpstr>
      <vt:lpstr>Contempt of Court 藐視法庭</vt:lpstr>
      <vt:lpstr>Learning Objectives</vt:lpstr>
      <vt:lpstr>PowerPoint Presentation</vt:lpstr>
      <vt:lpstr>  Shall nowadays students learn Classicial Chinese？</vt:lpstr>
      <vt:lpstr>The Basic Law Protects Citizens’ Rights</vt:lpstr>
      <vt:lpstr>Freedom of Speech</vt:lpstr>
      <vt:lpstr>Importance of Freedom of Speech</vt:lpstr>
      <vt:lpstr>Importance of Freedom of Speech</vt:lpstr>
      <vt:lpstr>Importance of Freedom of Speech</vt:lpstr>
      <vt:lpstr>Importance of Freedom of Speech</vt:lpstr>
      <vt:lpstr>Importance of Freedom of Speech</vt:lpstr>
      <vt:lpstr>Importance of Freedom of Speech</vt:lpstr>
      <vt:lpstr>言論自由的重要性</vt:lpstr>
      <vt:lpstr>PowerPoint Presentation</vt:lpstr>
      <vt:lpstr>PowerPoint Presentation</vt:lpstr>
      <vt:lpstr>Is Freedom of Speech Absolute?</vt:lpstr>
      <vt:lpstr>Appropriate to say/ behave like this in the court？Illegal？Permissible by law？ </vt:lpstr>
      <vt:lpstr>PowerPoint Presentation</vt:lpstr>
      <vt:lpstr>PowerPoint Presentation</vt:lpstr>
      <vt:lpstr>PowerPoint Presentation</vt:lpstr>
      <vt:lpstr>PowerPoint Presentation</vt:lpstr>
      <vt:lpstr>High Standard of Proof in Scandalising the Court   </vt:lpstr>
      <vt:lpstr>PowerPoint Presentation</vt:lpstr>
      <vt:lpstr>PowerPoint Presentation</vt:lpstr>
      <vt:lpstr>Example: </vt:lpstr>
      <vt:lpstr>Example: </vt:lpstr>
      <vt:lpstr>How to prove mens rea/ actus reus?</vt:lpstr>
      <vt:lpstr>How to prove scandalising the court?</vt:lpstr>
      <vt:lpstr>mens rea</vt:lpstr>
      <vt:lpstr>How to prove scandalising the court?</vt:lpstr>
      <vt:lpstr>How to prove scandalising the court?</vt:lpstr>
      <vt:lpstr>Prove Actus Reus </vt:lpstr>
      <vt:lpstr>Prove Actus Reus </vt:lpstr>
      <vt:lpstr>Prove Actus Reus </vt:lpstr>
      <vt:lpstr>證明 Actus Reus 行動</vt:lpstr>
      <vt:lpstr>PowerPoint Presentation</vt:lpstr>
      <vt:lpstr>PowerPoint Presentation</vt:lpstr>
      <vt:lpstr>PowerPoint Presentation</vt:lpstr>
      <vt:lpstr>PowerPoint Presentation</vt:lpstr>
      <vt:lpstr>PowerPoint Presentation</vt:lpstr>
      <vt:lpstr>Is Ms B’s statement scandalising the court?</vt:lpstr>
      <vt:lpstr>Is Ms B’s statement scandalising the court? Any more evidence you would need?</vt:lpstr>
      <vt:lpstr>Is Ms B’s statement scandalising the court?  </vt:lpstr>
      <vt:lpstr>Is there any reasonable doubt?</vt:lpstr>
      <vt:lpstr>PowerPoint Presentation</vt:lpstr>
      <vt:lpstr>Revision: the importance of freedom of speech</vt:lpstr>
      <vt:lpstr>PowerPoint Presentation</vt:lpstr>
      <vt:lpstr>Is freedom of speech subject to any restrictions?</vt:lpstr>
      <vt:lpstr>Why is scandalising the court prohibited?</vt:lpstr>
      <vt:lpstr>Why is scandalising the court prohibited?</vt:lpstr>
      <vt:lpstr>PowerPoint Presentation</vt:lpstr>
      <vt:lpstr>PowerPoint Presentation</vt:lpstr>
      <vt:lpstr>PowerPoint Presentation</vt:lpstr>
      <vt:lpstr>PowerPoint Presentation</vt:lpstr>
      <vt:lpstr>The Freedom of Speech and Judicial Independence  </vt:lpstr>
      <vt:lpstr>The Freedom of Speech and Judicial Independence  </vt:lpstr>
      <vt:lpstr>The Freedom of Speech and Judicial Independence  </vt:lpstr>
      <vt:lpstr>PowerPoint Presentation</vt:lpstr>
      <vt:lpstr>Chilling Effect?!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Resources</vt:lpstr>
      <vt:lpstr>HKU  Law Programmes for JUPAS applicants (The knowledge and skills we learn are relevant in any field) </vt:lpstr>
      <vt:lpstr>2018-19  Average JUPAS (HKDSE) Results (5**=7; 5*=6; 5=5; 4=4; 3=3; 2=2; 1=1)</vt:lpstr>
      <vt:lpstr>Strategy for   JUPAS (HKDSE) Applicants (Apply for Law whether you want to be a lawyer or not)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Contempt of Court 藐視法庭</dc:title>
  <cp:lastModifiedBy>isabella</cp:lastModifiedBy>
  <cp:revision>2</cp:revision>
  <dcterms:modified xsi:type="dcterms:W3CDTF">2020-01-17T06:36:02Z</dcterms:modified>
</cp:coreProperties>
</file>